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82"/>
  </p:notesMasterIdLst>
  <p:sldIdLst>
    <p:sldId id="264" r:id="rId2"/>
    <p:sldId id="257" r:id="rId3"/>
    <p:sldId id="468" r:id="rId4"/>
    <p:sldId id="457" r:id="rId5"/>
    <p:sldId id="463" r:id="rId6"/>
    <p:sldId id="458" r:id="rId7"/>
    <p:sldId id="459" r:id="rId8"/>
    <p:sldId id="466" r:id="rId9"/>
    <p:sldId id="465" r:id="rId10"/>
    <p:sldId id="464" r:id="rId11"/>
    <p:sldId id="461" r:id="rId12"/>
    <p:sldId id="467" r:id="rId13"/>
    <p:sldId id="469" r:id="rId14"/>
    <p:sldId id="470" r:id="rId15"/>
    <p:sldId id="506" r:id="rId16"/>
    <p:sldId id="497" r:id="rId17"/>
    <p:sldId id="472" r:id="rId18"/>
    <p:sldId id="454" r:id="rId19"/>
    <p:sldId id="445" r:id="rId20"/>
    <p:sldId id="455" r:id="rId21"/>
    <p:sldId id="440" r:id="rId22"/>
    <p:sldId id="350" r:id="rId23"/>
    <p:sldId id="446" r:id="rId24"/>
    <p:sldId id="331" r:id="rId25"/>
    <p:sldId id="311" r:id="rId26"/>
    <p:sldId id="474" r:id="rId27"/>
    <p:sldId id="430" r:id="rId28"/>
    <p:sldId id="309" r:id="rId29"/>
    <p:sldId id="324" r:id="rId30"/>
    <p:sldId id="329" r:id="rId31"/>
    <p:sldId id="325" r:id="rId32"/>
    <p:sldId id="339" r:id="rId33"/>
    <p:sldId id="337" r:id="rId34"/>
    <p:sldId id="340" r:id="rId35"/>
    <p:sldId id="342" r:id="rId36"/>
    <p:sldId id="341" r:id="rId37"/>
    <p:sldId id="343" r:id="rId38"/>
    <p:sldId id="344" r:id="rId39"/>
    <p:sldId id="345" r:id="rId40"/>
    <p:sldId id="348" r:id="rId41"/>
    <p:sldId id="347" r:id="rId42"/>
    <p:sldId id="475" r:id="rId43"/>
    <p:sldId id="349" r:id="rId44"/>
    <p:sldId id="431" r:id="rId45"/>
    <p:sldId id="496" r:id="rId46"/>
    <p:sldId id="361" r:id="rId47"/>
    <p:sldId id="266" r:id="rId48"/>
    <p:sldId id="351" r:id="rId49"/>
    <p:sldId id="352" r:id="rId50"/>
    <p:sldId id="362" r:id="rId51"/>
    <p:sldId id="363" r:id="rId52"/>
    <p:sldId id="367" r:id="rId53"/>
    <p:sldId id="353" r:id="rId54"/>
    <p:sldId id="368" r:id="rId55"/>
    <p:sldId id="366" r:id="rId56"/>
    <p:sldId id="447" r:id="rId57"/>
    <p:sldId id="448" r:id="rId58"/>
    <p:sldId id="369" r:id="rId59"/>
    <p:sldId id="354" r:id="rId60"/>
    <p:sldId id="450" r:id="rId61"/>
    <p:sldId id="370" r:id="rId62"/>
    <p:sldId id="360" r:id="rId63"/>
    <p:sldId id="451" r:id="rId64"/>
    <p:sldId id="273" r:id="rId65"/>
    <p:sldId id="274" r:id="rId66"/>
    <p:sldId id="427" r:id="rId67"/>
    <p:sldId id="478" r:id="rId68"/>
    <p:sldId id="504" r:id="rId69"/>
    <p:sldId id="505" r:id="rId70"/>
    <p:sldId id="481" r:id="rId71"/>
    <p:sldId id="479" r:id="rId72"/>
    <p:sldId id="480" r:id="rId73"/>
    <p:sldId id="483" r:id="rId74"/>
    <p:sldId id="491" r:id="rId75"/>
    <p:sldId id="489" r:id="rId76"/>
    <p:sldId id="487" r:id="rId77"/>
    <p:sldId id="492" r:id="rId78"/>
    <p:sldId id="493" r:id="rId79"/>
    <p:sldId id="494" r:id="rId80"/>
    <p:sldId id="495" r:id="rId81"/>
  </p:sldIdLst>
  <p:sldSz cx="9144000" cy="6858000" type="screen4x3"/>
  <p:notesSz cx="6858000" cy="9144000"/>
  <p:custDataLst>
    <p:tags r:id="rId8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rgbClr val="FFCC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rgbClr val="FFCC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rgbClr val="FFCC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rgbClr val="FFCC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rgbClr val="FFCC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rgbClr val="FFCC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rgbClr val="FFCC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rgbClr val="FFCC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rgbClr val="FFCC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00"/>
    <a:srgbClr val="000066"/>
    <a:srgbClr val="FFCC00"/>
    <a:srgbClr val="3333FF"/>
    <a:srgbClr val="00003E"/>
    <a:srgbClr val="CC0000"/>
    <a:srgbClr val="FFFF99"/>
    <a:srgbClr val="FF0000"/>
    <a:srgbClr val="A50021"/>
    <a:srgbClr val="CC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5070" autoAdjust="0"/>
    <p:restoredTop sz="91137" autoAdjust="0"/>
  </p:normalViewPr>
  <p:slideViewPr>
    <p:cSldViewPr>
      <p:cViewPr>
        <p:scale>
          <a:sx n="60" d="100"/>
          <a:sy n="60" d="100"/>
        </p:scale>
        <p:origin x="-1152" y="-8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2" d="100"/>
        <a:sy n="82" d="100"/>
      </p:scale>
      <p:origin x="0" y="1408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7.xml"/><Relationship Id="rId1" Type="http://schemas.openxmlformats.org/officeDocument/2006/relationships/slide" Target="slides/slide2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13B5E748-A459-4694-AAE7-861F81F569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dirty="0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00ADC8-43EB-4437-9598-B1F20F74EAD7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439ECB-D85E-4A47-AF73-1C9D6F7E07FF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See Figure 11.3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3200" dirty="0" smtClean="0"/>
              <a:t>Grade point averages (GPA)</a:t>
            </a:r>
          </a:p>
          <a:p>
            <a:pPr lvl="0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3200" dirty="0" smtClean="0"/>
              <a:t>Runs batted in (RBI)</a:t>
            </a:r>
            <a:endParaRPr lang="en-US" sz="240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B5E748-A459-4694-AAE7-861F81F5698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3ABA64-0473-4519-BBB4-3B3BED260515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A46E1D-17D6-4098-8F41-4EDF4A20FFC9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9ED588-F58A-4006-9B81-F7B4B52EC71B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10752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4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square" anchor="t"/>
          <a:lstStyle/>
          <a:p>
            <a:pPr eaLnBrk="1" hangingPunct="1"/>
            <a:endParaRPr lang="en-US" smtClean="0"/>
          </a:p>
        </p:txBody>
      </p:sp>
      <p:sp>
        <p:nvSpPr>
          <p:cNvPr id="10752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9787204-A40E-4BE3-91D9-6CB843DF8C5C}" type="slidenum">
              <a:rPr lang="en-US" sz="1200">
                <a:solidFill>
                  <a:schemeClr val="tx1"/>
                </a:solidFill>
                <a:effectLst/>
              </a:rPr>
              <a:pPr algn="r"/>
              <a:t>42</a:t>
            </a:fld>
            <a:endParaRPr lang="en-US" sz="12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EBDF4A-F3DB-445F-A2CF-2B45C3712F6C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1BDA9D-3DFC-46E2-A146-13DBBD2E0A49}" type="slidenum">
              <a:rPr lang="en-US" smtClean="0"/>
              <a:pPr/>
              <a:t>45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604697-5F92-46E5-96DF-487A5061E7ED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Note: mean score, while important and descriptive, hides a lot of detail such as the very small proportion of ‘unhappy’ people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537CE7-EC38-462A-B2A5-57D1CC3923E1}" type="slidenum">
              <a:rPr lang="en-US" smtClean="0"/>
              <a:pPr/>
              <a:t>67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sz="700" dirty="0" smtClean="0">
                <a:ea typeface="GungsuhChe" pitchFamily="49" charset="-127"/>
              </a:rPr>
              <a:t>If time:</a:t>
            </a:r>
          </a:p>
          <a:p>
            <a:pPr>
              <a:spcBef>
                <a:spcPct val="0"/>
              </a:spcBef>
            </a:pPr>
            <a:r>
              <a:rPr lang="en-GB" sz="700" dirty="0" smtClean="0">
                <a:ea typeface="GungsuhChe" pitchFamily="49" charset="-127"/>
              </a:rPr>
              <a:t>http://www.youtube.com/watch?v=IajOINu0V2Y</a:t>
            </a:r>
            <a:br>
              <a:rPr lang="en-GB" sz="700" dirty="0" smtClean="0">
                <a:ea typeface="GungsuhChe" pitchFamily="49" charset="-127"/>
              </a:rPr>
            </a:br>
            <a:endParaRPr lang="en-GB" sz="700" dirty="0" smtClean="0">
              <a:ea typeface="GungsuhChe" pitchFamily="49" charset="-127"/>
            </a:endParaRPr>
          </a:p>
          <a:p>
            <a:pPr>
              <a:spcBef>
                <a:spcPct val="0"/>
              </a:spcBef>
            </a:pPr>
            <a:r>
              <a:rPr lang="en-GB" sz="700" dirty="0" smtClean="0">
                <a:ea typeface="GungsuhChe" pitchFamily="49" charset="-127"/>
              </a:rPr>
              <a:t>Not used: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Success Interview with Brian Tracy: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	http://www.youtube.com/watch?v=O3df68vS7Dk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Master Card commercials:</a:t>
            </a:r>
          </a:p>
          <a:p>
            <a:pPr>
              <a:spcBef>
                <a:spcPct val="0"/>
              </a:spcBef>
            </a:pPr>
            <a:r>
              <a:rPr lang="en-GB" sz="700" dirty="0" smtClean="0">
                <a:ea typeface="GungsuhChe" pitchFamily="49" charset="-127"/>
              </a:rPr>
              <a:t>	http://www.youtube.com/watch?v=J8kMrLx6_aQ</a:t>
            </a:r>
            <a:br>
              <a:rPr lang="en-GB" sz="700" dirty="0" smtClean="0">
                <a:ea typeface="GungsuhChe" pitchFamily="49" charset="-127"/>
              </a:rPr>
            </a:br>
            <a:endParaRPr lang="en-US" sz="700" dirty="0" smtClean="0">
              <a:ea typeface="GungsuhChe" pitchFamily="49" charset="-127"/>
            </a:endParaRPr>
          </a:p>
          <a:p>
            <a:pPr>
              <a:spcBef>
                <a:spcPct val="0"/>
              </a:spcBef>
            </a:pPr>
            <a:endParaRPr lang="en-US" sz="700" dirty="0" smtClean="0">
              <a:ea typeface="GungsuhChe" pitchFamily="49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Fear of Unhappiness</a:t>
            </a:r>
            <a:r>
              <a:rPr lang="en-US" baseline="0" dirty="0" smtClean="0"/>
              <a:t> used in Marketing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B5E748-A459-4694-AAE7-861F81F5698A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1ED016-ABA1-44CB-983E-6E093FD87FF0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Fear of Unhappiness</a:t>
            </a:r>
            <a:r>
              <a:rPr lang="en-US" baseline="0" dirty="0" smtClean="0"/>
              <a:t> used in Marketing</a:t>
            </a:r>
            <a:endParaRPr lang="en-CA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Source of</a:t>
            </a:r>
            <a:r>
              <a:rPr lang="en-US" baseline="0" dirty="0" smtClean="0"/>
              <a:t> the picture: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http://www.moillusions.com/2006/05/lifes-too-short-for-wrong-job.html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B5E748-A459-4694-AAE7-861F81F5698A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B8B05B-0026-4AA9-B9E3-81CDC9DCCF6C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11264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4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square" anchor="t"/>
          <a:lstStyle/>
          <a:p>
            <a:pPr eaLnBrk="1" hangingPunct="1"/>
            <a:endParaRPr lang="en-US" smtClean="0"/>
          </a:p>
        </p:txBody>
      </p:sp>
      <p:sp>
        <p:nvSpPr>
          <p:cNvPr id="11264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2A09B7A-8DE3-4CB0-9FC8-B15B398D862B}" type="slidenum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/>
              <a:t>71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20930C-980E-4036-ADFB-6ABF0D953337}" type="slidenum">
              <a:rPr lang="en-US" smtClean="0"/>
              <a:pPr/>
              <a:t>72</a:t>
            </a:fld>
            <a:endParaRPr lang="en-US" smtClean="0"/>
          </a:p>
        </p:txBody>
      </p:sp>
      <p:sp>
        <p:nvSpPr>
          <p:cNvPr id="11366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8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square" anchor="t"/>
          <a:lstStyle/>
          <a:p>
            <a:pPr eaLnBrk="1" hangingPunct="1"/>
            <a:endParaRPr lang="en-US" smtClean="0"/>
          </a:p>
        </p:txBody>
      </p:sp>
      <p:sp>
        <p:nvSpPr>
          <p:cNvPr id="11366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4C8394B-9E39-4274-A67C-84A3DE819540}" type="slidenum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/>
              <a:t>72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662CBB-A89F-4074-AD69-EA8855CEF77E}" type="slidenum">
              <a:rPr lang="en-US" smtClean="0"/>
              <a:pPr/>
              <a:t>73</a:t>
            </a:fld>
            <a:endParaRPr 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i="1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Because rating questions also have categories, you can create Percent Frequencies and bar charts for them.</a:t>
            </a:r>
          </a:p>
          <a:p>
            <a:pPr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7EB4B9-948C-4F2C-83E6-86F42F7A8EF4}" type="slidenum">
              <a:rPr lang="en-US" smtClean="0"/>
              <a:pPr/>
              <a:t>78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BE07E-74AD-4CD1-B2C9-F523844832BD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en-US" dirty="0" smtClean="0"/>
              <a:t>First we’ll look at how each of these errors occur.</a:t>
            </a:r>
          </a:p>
          <a:p>
            <a:r>
              <a:rPr lang="en-US" dirty="0" smtClean="0"/>
              <a:t>Next we’ll look at how to prevent them.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56ED48-9C0B-4C48-89B8-E48AD73771ED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n-US" sz="1400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7376D5-1D7B-439D-B51E-E958077EE1A9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9421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2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square" anchor="t"/>
          <a:lstStyle/>
          <a:p>
            <a:pPr eaLnBrk="1" hangingPunct="1"/>
            <a:endParaRPr lang="en-US" dirty="0" smtClean="0"/>
          </a:p>
        </p:txBody>
      </p:sp>
      <p:sp>
        <p:nvSpPr>
          <p:cNvPr id="9421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D92A1C7-3214-4695-A651-2DF6BB5C918F}" type="slidenum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/>
              <a:t>11</a:t>
            </a:fld>
            <a:endParaRPr lang="en-US" sz="1200" dirty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dirty="0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1A4DD6-0AAE-49CD-8757-AB05443B9CB1}" type="slidenum">
              <a:rPr lang="en-US" smtClean="0"/>
              <a:pPr/>
              <a:t>12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dirty="0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B54C05-9ED6-42CF-B868-8E53019F57A4}" type="slidenum">
              <a:rPr lang="en-US" smtClean="0"/>
              <a:pPr/>
              <a:t>14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dirty="0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9E8970-0045-4FF8-8482-6FDD12CFAD86}" type="slidenum">
              <a:rPr lang="en-US" smtClean="0"/>
              <a:pPr/>
              <a:t>18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414C73-E600-4DDF-9FDD-EA5B01DA1BBE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http://www.mustelgroup.com/pdf/a498hs_jha.pdf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7772400" cy="20574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5029200"/>
            <a:ext cx="6400800" cy="914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248400"/>
            <a:ext cx="1905000" cy="381000"/>
          </a:xfrm>
        </p:spPr>
        <p:txBody>
          <a:bodyPr anchor="b"/>
          <a:lstStyle>
            <a:lvl1pPr>
              <a:defRPr kumimoji="0">
                <a:solidFill>
                  <a:srgbClr val="000000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381000"/>
          </a:xfrm>
        </p:spPr>
        <p:txBody>
          <a:bodyPr anchor="b"/>
          <a:lstStyle>
            <a:lvl1pPr>
              <a:defRPr kumimoji="0">
                <a:solidFill>
                  <a:srgbClr val="000000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381000"/>
          </a:xfrm>
        </p:spPr>
        <p:txBody>
          <a:bodyPr anchor="b"/>
          <a:lstStyle>
            <a:lvl1pPr>
              <a:defRPr kumimoji="0">
                <a:solidFill>
                  <a:srgbClr val="000000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69C3A86A-C122-49B0-A15F-D73ECF5934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04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099AE-A544-41CE-8F52-314235491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350" y="76200"/>
            <a:ext cx="1695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"/>
            <a:ext cx="49339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04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90CAA-414D-46D5-8AC6-568D63D48B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67818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43000" y="1219200"/>
            <a:ext cx="33147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33147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04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4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E16B82-459D-4730-8BA4-23A6539515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143000" y="76200"/>
            <a:ext cx="6781800" cy="586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3" name="Rectangle 104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4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CB2C9-2B03-4400-A76C-6F552AE3D1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67818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43000" y="1219200"/>
            <a:ext cx="6781800" cy="4724400"/>
          </a:xfrm>
        </p:spPr>
        <p:txBody>
          <a:bodyPr/>
          <a:lstStyle/>
          <a:p>
            <a:pPr lvl="0"/>
            <a:endParaRPr lang="en-CA" noProof="0" smtClean="0"/>
          </a:p>
        </p:txBody>
      </p:sp>
      <p:sp>
        <p:nvSpPr>
          <p:cNvPr id="4" name="Rectangle 104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93FEC-FD19-4A85-A6C7-ED4CCA99A3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04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A7436-DD4F-4435-BC26-E11638C90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4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BC7F0-3734-4170-9457-44D5EBC37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219200"/>
            <a:ext cx="33147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33147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04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4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9558D-9038-4CA3-B0C5-04F9F44E70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04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4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4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38DA0-1110-45D5-AAF7-291BA5F029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104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4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B2713-24D1-4038-9D64-D5AACAC9F6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4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4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4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29A98-35EF-4C49-8646-DAF0523558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4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4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D985C-B820-432E-B0C9-A3762D1F33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4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4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4B21E-EACE-4A7F-AD10-6BC8B0C0AA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219200"/>
            <a:ext cx="6781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6886" name="Rectangle 104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87" name="Rectangle 104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88" name="Rectangle 104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97A93EE9-1759-402E-9BB4-03B71538EC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l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l"/>
        <a:defRPr sz="30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l"/>
        <a:defRPr sz="28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l"/>
        <a:defRPr sz="24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l"/>
        <a:defRPr sz="24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l"/>
        <a:defRPr sz="24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l"/>
        <a:defRPr sz="24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l"/>
        <a:defRPr sz="24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l"/>
        <a:defRPr sz="2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orlddatabaseofhappiness.eur.nl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IajOINu0V2Y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latin typeface="Impact" pitchFamily="34" charset="0"/>
              </a:rPr>
              <a:t>COLLECTING &amp; SUMMARIZING DATA</a:t>
            </a:r>
          </a:p>
        </p:txBody>
      </p:sp>
      <p:sp>
        <p:nvSpPr>
          <p:cNvPr id="3076" name="Text Box 1031"/>
          <p:cNvSpPr txBox="1">
            <a:spLocks noChangeArrowheads="1"/>
          </p:cNvSpPr>
          <p:nvPr/>
        </p:nvSpPr>
        <p:spPr bwMode="auto">
          <a:xfrm>
            <a:off x="6096000" y="304800"/>
            <a:ext cx="2133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b="1" dirty="0">
                <a:solidFill>
                  <a:schemeClr val="tx1"/>
                </a:solidFill>
                <a:latin typeface="Algerian" pitchFamily="82" charset="0"/>
              </a:rPr>
              <a:t>WEEK</a:t>
            </a:r>
          </a:p>
        </p:txBody>
      </p:sp>
      <p:pic>
        <p:nvPicPr>
          <p:cNvPr id="3077" name="Picture 1033" descr="MCj0221987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1219200"/>
            <a:ext cx="2520950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486400" y="5715000"/>
            <a:ext cx="350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66"/>
                </a:solidFill>
              </a:rPr>
              <a:t>MKTG2341</a:t>
            </a:r>
            <a:endParaRPr lang="en-CA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C3C1AD-00D4-44F1-8312-0C74B55271BA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0668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/>
              <a:t>Minimize </a:t>
            </a:r>
            <a:r>
              <a:rPr lang="en-US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Field Worker </a:t>
            </a:r>
            <a:r>
              <a:rPr lang="en-US" dirty="0" smtClean="0"/>
              <a:t>Errors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305800" cy="4800600"/>
          </a:xfrm>
        </p:spPr>
        <p:txBody>
          <a:bodyPr/>
          <a:lstStyle/>
          <a:p>
            <a:pPr eaLnBrk="1" hangingPunct="1"/>
            <a:r>
              <a:rPr lang="en-US" dirty="0" smtClean="0"/>
              <a:t>Interviewer recruitment &amp; work situation.</a:t>
            </a:r>
          </a:p>
          <a:p>
            <a:pPr eaLnBrk="1" hangingPunct="1"/>
            <a:r>
              <a:rPr lang="en-US" dirty="0" smtClean="0"/>
              <a:t>Interviewer training &amp; project orientation. </a:t>
            </a:r>
          </a:p>
          <a:p>
            <a:pPr eaLnBrk="1" hangingPunct="1"/>
            <a:r>
              <a:rPr lang="en-US" dirty="0" smtClean="0"/>
              <a:t>Controls.</a:t>
            </a:r>
          </a:p>
          <a:p>
            <a:pPr eaLnBrk="1" hangingPunct="1"/>
            <a:r>
              <a:rPr lang="en-US" b="1" dirty="0" smtClean="0">
                <a:solidFill>
                  <a:srgbClr val="CC0000"/>
                </a:solidFill>
              </a:rPr>
              <a:t>Validation</a:t>
            </a:r>
            <a:r>
              <a:rPr lang="en-US" dirty="0" smtClean="0"/>
              <a:t> (10% is standard).</a:t>
            </a:r>
          </a:p>
        </p:txBody>
      </p:sp>
      <p:pic>
        <p:nvPicPr>
          <p:cNvPr id="12293" name="Picture 5" descr="telemarketing_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962400"/>
            <a:ext cx="387667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D38E2B-5F7F-4389-8FD4-4037728A6856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381000" y="1371600"/>
            <a:ext cx="8077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30000"/>
              </a:spcBef>
            </a:pPr>
            <a:r>
              <a:rPr lang="en-US" b="1" dirty="0">
                <a:solidFill>
                  <a:srgbClr val="000066"/>
                </a:solidFill>
                <a:effectLst/>
              </a:rPr>
              <a:t>Potential Errors:</a:t>
            </a:r>
          </a:p>
          <a:p>
            <a:pPr marL="342900" indent="-34290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3200" dirty="0">
                <a:solidFill>
                  <a:srgbClr val="000000"/>
                </a:solidFill>
                <a:effectLst/>
              </a:rPr>
              <a:t>Multiple submissions.</a:t>
            </a:r>
          </a:p>
          <a:p>
            <a:pPr marL="342900" indent="-34290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3200" dirty="0">
                <a:solidFill>
                  <a:srgbClr val="000000"/>
                </a:solidFill>
                <a:effectLst/>
              </a:rPr>
              <a:t>Bogus respondents and responses.</a:t>
            </a:r>
          </a:p>
          <a:p>
            <a:pPr marL="342900" indent="-34290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3200" dirty="0">
                <a:solidFill>
                  <a:srgbClr val="000000"/>
                </a:solidFill>
                <a:effectLst/>
              </a:rPr>
              <a:t>Population misrepresentation. 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152400" y="304800"/>
            <a:ext cx="899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400" dirty="0">
                <a:solidFill>
                  <a:srgbClr val="000000"/>
                </a:solidFill>
                <a:effectLst/>
              </a:rPr>
              <a:t>Online Data Collection Errors</a:t>
            </a: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3733800"/>
            <a:ext cx="27432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82D9BA-DA6B-40DE-9A8B-0B98D0074E17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3820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Minimize </a:t>
            </a:r>
            <a:r>
              <a:rPr lang="en-US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Online Survey</a:t>
            </a:r>
            <a:r>
              <a:rPr lang="en-US" dirty="0" smtClean="0"/>
              <a:t> Errors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4724400"/>
          </a:xfrm>
        </p:spPr>
        <p:txBody>
          <a:bodyPr/>
          <a:lstStyle/>
          <a:p>
            <a:pPr eaLnBrk="1" hangingPunct="1"/>
            <a:r>
              <a:rPr lang="en-US" dirty="0" smtClean="0"/>
              <a:t>Controls</a:t>
            </a:r>
          </a:p>
          <a:p>
            <a:pPr lvl="2" eaLnBrk="1" hangingPunct="1"/>
            <a:r>
              <a:rPr lang="en-US" dirty="0" smtClean="0"/>
              <a:t>Allow single submission only from each email address.</a:t>
            </a:r>
          </a:p>
          <a:p>
            <a:pPr lvl="2" eaLnBrk="1" hangingPunct="1"/>
            <a:r>
              <a:rPr lang="en-US" dirty="0" smtClean="0"/>
              <a:t>Open-ended question to spot bogus respondents.</a:t>
            </a:r>
          </a:p>
          <a:p>
            <a:pPr eaLnBrk="1" hangingPunct="1"/>
            <a:r>
              <a:rPr lang="en-US" dirty="0" smtClean="0"/>
              <a:t>Weighing of data for under represented segments.</a:t>
            </a:r>
          </a:p>
          <a:p>
            <a:pPr eaLnBrk="1" hangingPunct="1"/>
            <a:r>
              <a:rPr lang="en-US" dirty="0" smtClean="0"/>
              <a:t>Use of panel samples.</a:t>
            </a:r>
          </a:p>
        </p:txBody>
      </p:sp>
      <p:sp>
        <p:nvSpPr>
          <p:cNvPr id="14341" name="AutoShape 8"/>
          <p:cNvSpPr>
            <a:spLocks noChangeArrowheads="1"/>
          </p:cNvSpPr>
          <p:nvPr/>
        </p:nvSpPr>
        <p:spPr bwMode="auto">
          <a:xfrm>
            <a:off x="5943600" y="4800600"/>
            <a:ext cx="2438400" cy="936625"/>
          </a:xfrm>
          <a:prstGeom prst="wedgeRoundRectCallout">
            <a:avLst>
              <a:gd name="adj1" fmla="val -184296"/>
              <a:gd name="adj2" fmla="val -121088"/>
              <a:gd name="adj3" fmla="val 16667"/>
            </a:avLst>
          </a:prstGeom>
          <a:solidFill>
            <a:srgbClr val="FFFF99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800" b="1" dirty="0">
                <a:solidFill>
                  <a:srgbClr val="CC0000"/>
                </a:solidFill>
                <a:effectLst/>
              </a:rPr>
              <a:t>How would you do that?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53930B-F383-42F9-A234-BC716A122BA7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1752600"/>
            <a:ext cx="7772400" cy="2057400"/>
          </a:xfrm>
        </p:spPr>
        <p:txBody>
          <a:bodyPr/>
          <a:lstStyle/>
          <a:p>
            <a:pPr eaLnBrk="1" hangingPunct="1"/>
            <a:r>
              <a:rPr lang="en-US" sz="7200" dirty="0" smtClean="0"/>
              <a:t>Database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9CED1B-807D-4A53-BEDB-9C5ABC828403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dirty="0" smtClean="0"/>
              <a:t>Database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848600" cy="4724400"/>
          </a:xfrm>
        </p:spPr>
        <p:txBody>
          <a:bodyPr/>
          <a:lstStyle/>
          <a:p>
            <a:pPr eaLnBrk="1" hangingPunct="1"/>
            <a:r>
              <a:rPr lang="en-US" dirty="0" smtClean="0"/>
              <a:t>Once the data is collected, it must be entered into a database.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b="1" dirty="0" smtClean="0">
                <a:solidFill>
                  <a:srgbClr val="000066"/>
                </a:solidFill>
              </a:rPr>
              <a:t>Steps:</a:t>
            </a:r>
          </a:p>
          <a:p>
            <a:pPr lvl="1" eaLnBrk="1" hangingPunct="1"/>
            <a:r>
              <a:rPr lang="en-US" dirty="0" smtClean="0"/>
              <a:t>Database definition</a:t>
            </a:r>
          </a:p>
          <a:p>
            <a:pPr lvl="1" eaLnBrk="1" hangingPunct="1"/>
            <a:r>
              <a:rPr lang="en-US" dirty="0" smtClean="0"/>
              <a:t>Data entry</a:t>
            </a:r>
          </a:p>
          <a:p>
            <a:pPr lvl="1" eaLnBrk="1" hangingPunct="1"/>
            <a:r>
              <a:rPr lang="en-US" dirty="0" smtClean="0"/>
              <a:t>Validation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3124200"/>
            <a:ext cx="26479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5486400" y="5791200"/>
            <a:ext cx="2590800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algn="ctr"/>
            <a:r>
              <a:rPr lang="en-US" sz="2000" b="1" i="1" dirty="0">
                <a:solidFill>
                  <a:srgbClr val="000066"/>
                </a:solidFill>
                <a:effectLst/>
                <a:latin typeface="Georgia" pitchFamily="18" charset="0"/>
              </a:rPr>
              <a:t>We are using </a:t>
            </a:r>
          </a:p>
          <a:p>
            <a:pPr algn="ctr"/>
            <a:r>
              <a:rPr lang="en-US" sz="2000" b="1" i="1" dirty="0">
                <a:solidFill>
                  <a:srgbClr val="000066"/>
                </a:solidFill>
                <a:effectLst/>
                <a:latin typeface="Georgia" pitchFamily="18" charset="0"/>
              </a:rPr>
              <a:t>XL Data Analyst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381000" y="4953000"/>
            <a:ext cx="4038600" cy="1077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1" dirty="0">
                <a:solidFill>
                  <a:srgbClr val="CC0000"/>
                </a:solidFill>
                <a:effectLst/>
                <a:cs typeface="Arial" charset="0"/>
              </a:rPr>
              <a:t>We covered this </a:t>
            </a:r>
            <a:r>
              <a:rPr lang="en-US" sz="3200" i="1" dirty="0" smtClean="0">
                <a:solidFill>
                  <a:srgbClr val="CC0000"/>
                </a:solidFill>
                <a:effectLst/>
                <a:cs typeface="Arial" charset="0"/>
              </a:rPr>
              <a:t>in </a:t>
            </a:r>
            <a:r>
              <a:rPr lang="en-US" sz="3200" i="1" dirty="0">
                <a:solidFill>
                  <a:srgbClr val="CC0000"/>
                </a:solidFill>
                <a:effectLst/>
                <a:cs typeface="Arial" charset="0"/>
              </a:rPr>
              <a:t>both labs </a:t>
            </a:r>
            <a:r>
              <a:rPr lang="en-US" sz="3200" i="1" dirty="0" smtClean="0">
                <a:solidFill>
                  <a:srgbClr val="CC0000"/>
                </a:solidFill>
                <a:effectLst/>
                <a:cs typeface="Arial" charset="0"/>
              </a:rPr>
              <a:t>last week</a:t>
            </a:r>
            <a:r>
              <a:rPr lang="en-US" sz="3200" i="1" dirty="0">
                <a:solidFill>
                  <a:srgbClr val="CC0000"/>
                </a:solidFill>
                <a:effectLst/>
                <a:cs typeface="Arial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6781800" cy="838200"/>
          </a:xfrm>
        </p:spPr>
        <p:txBody>
          <a:bodyPr/>
          <a:lstStyle/>
          <a:p>
            <a:pPr algn="ctr"/>
            <a:r>
              <a:rPr lang="en-US" sz="5400" dirty="0" smtClean="0"/>
              <a:t>XLDA Database</a:t>
            </a:r>
            <a:endParaRPr lang="en-C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A7436-DD4F-4435-BC26-E11638C90F2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4" descr="BBBMR2eFig11001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95400"/>
            <a:ext cx="8429684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6FA709-B76E-414D-930C-CA161A1C3FFF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10600" cy="1066800"/>
          </a:xfrm>
        </p:spPr>
        <p:txBody>
          <a:bodyPr/>
          <a:lstStyle/>
          <a:p>
            <a:pPr algn="ctr" eaLnBrk="1" hangingPunct="1"/>
            <a:r>
              <a:rPr lang="en-US" sz="5400" dirty="0" smtClean="0"/>
              <a:t>XLDA Database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44000" cy="5105400"/>
          </a:xfrm>
        </p:spPr>
        <p:txBody>
          <a:bodyPr/>
          <a:lstStyle/>
          <a:p>
            <a:pPr marL="971550" lvl="1" indent="-514350" eaLnBrk="1" hangingPunct="1">
              <a:spcBef>
                <a:spcPts val="1800"/>
              </a:spcBef>
              <a:buSzPct val="90000"/>
              <a:buFont typeface="+mj-lt"/>
              <a:buAutoNum type="arabicPeriod"/>
              <a:defRPr/>
            </a:pPr>
            <a:r>
              <a:rPr lang="en-US" b="1" dirty="0" smtClean="0"/>
              <a:t>Data Sheet: </a:t>
            </a:r>
          </a:p>
          <a:p>
            <a:pPr marL="1371600" lvl="2" indent="-393700" eaLnBrk="1" hangingPunct="1">
              <a:buSzPct val="100000"/>
              <a:buFont typeface="Wingdings" pitchFamily="2" charset="2"/>
              <a:buChar char="§"/>
              <a:defRPr/>
            </a:pPr>
            <a:r>
              <a:rPr lang="en-US" dirty="0" smtClean="0"/>
              <a:t>Variable Label in Row 1.</a:t>
            </a:r>
          </a:p>
          <a:p>
            <a:pPr marL="971550" lvl="1" indent="-514350" eaLnBrk="1" hangingPunct="1">
              <a:spcBef>
                <a:spcPts val="1800"/>
              </a:spcBef>
              <a:buSzPct val="90000"/>
              <a:buFont typeface="+mj-lt"/>
              <a:buAutoNum type="arabicPeriod"/>
              <a:defRPr/>
            </a:pPr>
            <a:r>
              <a:rPr lang="en-US" b="1" dirty="0" smtClean="0"/>
              <a:t>Link Data Sheet with Define Variable sheet.</a:t>
            </a:r>
          </a:p>
          <a:p>
            <a:pPr marL="1371600" lvl="2" indent="-393700" eaLnBrk="1" hangingPunct="1">
              <a:buSzPct val="100000"/>
              <a:buFont typeface="Wingdings" pitchFamily="2" charset="2"/>
              <a:buChar char="§"/>
              <a:defRPr/>
            </a:pPr>
            <a:r>
              <a:rPr lang="en-US" dirty="0" smtClean="0"/>
              <a:t>Commands: copy | paste special | paste link</a:t>
            </a:r>
          </a:p>
          <a:p>
            <a:pPr marL="971550" lvl="1" indent="-514350" eaLnBrk="1" hangingPunct="1">
              <a:spcBef>
                <a:spcPts val="1800"/>
              </a:spcBef>
              <a:buSzPct val="90000"/>
              <a:buFont typeface="+mj-lt"/>
              <a:buAutoNum type="arabicPeriod"/>
              <a:defRPr/>
            </a:pPr>
            <a:r>
              <a:rPr lang="en-US" b="1" dirty="0" smtClean="0"/>
              <a:t>Define Variable sheet:</a:t>
            </a:r>
          </a:p>
          <a:p>
            <a:pPr marL="1371600" lvl="2" indent="-393700" eaLnBrk="1" hangingPunct="1">
              <a:buSzPct val="100000"/>
              <a:buFont typeface="Wingdings" pitchFamily="2" charset="2"/>
              <a:buChar char="§"/>
              <a:defRPr/>
            </a:pPr>
            <a:r>
              <a:rPr lang="en-US" dirty="0" smtClean="0"/>
              <a:t>Variable Labels (linked)</a:t>
            </a:r>
          </a:p>
          <a:p>
            <a:pPr marL="1371600" lvl="2" indent="-393700" eaLnBrk="1" hangingPunct="1">
              <a:buSzPct val="100000"/>
              <a:buFont typeface="Wingdings" pitchFamily="2" charset="2"/>
              <a:buChar char="§"/>
              <a:defRPr/>
            </a:pPr>
            <a:r>
              <a:rPr lang="en-US" dirty="0" smtClean="0"/>
              <a:t>Variable Description</a:t>
            </a:r>
          </a:p>
          <a:p>
            <a:pPr marL="1371600" lvl="2" indent="-393700" eaLnBrk="1" hangingPunct="1">
              <a:buSzPct val="100000"/>
              <a:buFont typeface="Wingdings" pitchFamily="2" charset="2"/>
              <a:buChar char="§"/>
              <a:defRPr/>
            </a:pPr>
            <a:r>
              <a:rPr lang="en-US" dirty="0" smtClean="0"/>
              <a:t>Value Codes</a:t>
            </a:r>
          </a:p>
          <a:p>
            <a:pPr marL="1371600" lvl="2" indent="-393700" eaLnBrk="1" hangingPunct="1">
              <a:buSzPct val="100000"/>
              <a:buFont typeface="Wingdings" pitchFamily="2" charset="2"/>
              <a:buChar char="§"/>
              <a:defRPr/>
            </a:pPr>
            <a:r>
              <a:rPr lang="en-US" dirty="0" smtClean="0"/>
              <a:t>Value Labels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B5060E-1DF5-4201-950A-B3A4F963B11C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1828800"/>
            <a:ext cx="7772400" cy="2057400"/>
          </a:xfrm>
        </p:spPr>
        <p:txBody>
          <a:bodyPr/>
          <a:lstStyle/>
          <a:p>
            <a:pPr eaLnBrk="1" hangingPunct="1"/>
            <a:r>
              <a:rPr lang="en-US" sz="6600" dirty="0" smtClean="0"/>
              <a:t>Data Analysis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BF0375-D66D-4E89-9E3A-5FA18D1D2578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6600" dirty="0" smtClean="0">
                <a:solidFill>
                  <a:schemeClr val="bg1"/>
                </a:solidFill>
              </a:rPr>
              <a:t>Are you Happy?</a:t>
            </a:r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371600"/>
            <a:ext cx="7100888" cy="528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74F90D-D4E8-4BF7-98E1-5E1FDF1E0888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8001000" cy="10668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Happiness Research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86800" cy="5638800"/>
          </a:xfrm>
        </p:spPr>
        <p:txBody>
          <a:bodyPr/>
          <a:lstStyle/>
          <a:p>
            <a:pPr eaLnBrk="1" hangingPunct="1">
              <a:spcBef>
                <a:spcPct val="35000"/>
              </a:spcBef>
              <a:tabLst>
                <a:tab pos="3206750" algn="l"/>
              </a:tabLst>
            </a:pPr>
            <a:r>
              <a:rPr lang="en-US" sz="3600" dirty="0" smtClean="0"/>
              <a:t>Happiness branding is big business</a:t>
            </a:r>
          </a:p>
          <a:p>
            <a:pPr eaLnBrk="1" hangingPunct="1">
              <a:spcBef>
                <a:spcPct val="35000"/>
              </a:spcBef>
              <a:tabLst>
                <a:tab pos="3206750" algn="l"/>
              </a:tabLst>
            </a:pPr>
            <a:r>
              <a:rPr lang="en-US" sz="3600" dirty="0" smtClean="0"/>
              <a:t>But too often, marketers fail to understand what brings us joy. </a:t>
            </a:r>
          </a:p>
          <a:p>
            <a:pPr eaLnBrk="1" hangingPunct="1">
              <a:spcBef>
                <a:spcPct val="35000"/>
              </a:spcBef>
              <a:tabLst>
                <a:tab pos="3206750" algn="l"/>
              </a:tabLst>
            </a:pPr>
            <a:r>
              <a:rPr lang="en-US" sz="3600" dirty="0" smtClean="0"/>
              <a:t>The answer? … </a:t>
            </a:r>
          </a:p>
          <a:p>
            <a:pPr algn="r" eaLnBrk="1" hangingPunct="1">
              <a:spcBef>
                <a:spcPct val="35000"/>
              </a:spcBef>
              <a:buNone/>
              <a:tabLst>
                <a:tab pos="3206750" algn="l"/>
              </a:tabLst>
            </a:pPr>
            <a:r>
              <a:rPr lang="en-US" sz="4400" b="1" i="1" dirty="0" smtClean="0">
                <a:solidFill>
                  <a:srgbClr val="CC0000"/>
                </a:solidFill>
              </a:rPr>
              <a:t>Marketing Research!</a:t>
            </a:r>
          </a:p>
          <a:p>
            <a:pPr eaLnBrk="1" hangingPunct="1">
              <a:spcBef>
                <a:spcPct val="35000"/>
              </a:spcBef>
              <a:buFont typeface="Wingdings" pitchFamily="2" charset="2"/>
              <a:buNone/>
              <a:tabLst>
                <a:tab pos="3206750" algn="l"/>
              </a:tabLst>
            </a:pPr>
            <a:endParaRPr lang="en-US" b="1" i="1" dirty="0" smtClean="0">
              <a:solidFill>
                <a:srgbClr val="FF6600"/>
              </a:solidFill>
            </a:endParaRPr>
          </a:p>
        </p:txBody>
      </p:sp>
      <p:pic>
        <p:nvPicPr>
          <p:cNvPr id="25605" name="Picture 4" descr="happykl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4953000"/>
            <a:ext cx="1524000" cy="125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7970CE-0DEE-43F7-A028-06C92DE418C9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4099" name="Rectangle 6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848600" cy="1066800"/>
          </a:xfrm>
        </p:spPr>
        <p:txBody>
          <a:bodyPr/>
          <a:lstStyle/>
          <a:p>
            <a:pPr eaLnBrk="1" hangingPunct="1"/>
            <a:r>
              <a:rPr lang="en-US" sz="4800" b="1" dirty="0" smtClean="0"/>
              <a:t>Learning Objectives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4419600"/>
          </a:xfrm>
        </p:spPr>
        <p:txBody>
          <a:bodyPr/>
          <a:lstStyle/>
          <a:p>
            <a:pPr marL="533400" indent="-533400" eaLnBrk="1" hangingPunct="1">
              <a:spcBef>
                <a:spcPct val="70000"/>
              </a:spcBef>
              <a:buSzPct val="80000"/>
              <a:buFontTx/>
              <a:buAutoNum type="arabicPeriod"/>
            </a:pPr>
            <a:r>
              <a:rPr lang="en-US" dirty="0" smtClean="0">
                <a:solidFill>
                  <a:srgbClr val="00003E"/>
                </a:solidFill>
              </a:rPr>
              <a:t>Outline the causes of errors in the data collection and strategies to minimize these.</a:t>
            </a:r>
          </a:p>
          <a:p>
            <a:pPr marL="533400" indent="-533400" eaLnBrk="1" hangingPunct="1">
              <a:spcBef>
                <a:spcPct val="70000"/>
              </a:spcBef>
              <a:buSzPct val="80000"/>
              <a:buFontTx/>
              <a:buAutoNum type="arabicPeriod"/>
            </a:pPr>
            <a:r>
              <a:rPr lang="en-US" dirty="0" smtClean="0">
                <a:solidFill>
                  <a:srgbClr val="00003E"/>
                </a:solidFill>
              </a:rPr>
              <a:t>Identify the main types of data analyses.</a:t>
            </a:r>
          </a:p>
          <a:p>
            <a:pPr marL="533400" indent="-533400" eaLnBrk="1" hangingPunct="1">
              <a:spcBef>
                <a:spcPct val="70000"/>
              </a:spcBef>
              <a:buSzPct val="80000"/>
              <a:buFontTx/>
              <a:buAutoNum type="arabicPeriod"/>
            </a:pPr>
            <a:r>
              <a:rPr lang="en-US" dirty="0" smtClean="0">
                <a:solidFill>
                  <a:srgbClr val="00003E"/>
                </a:solidFill>
              </a:rPr>
              <a:t>Explain summarization data analysis.</a:t>
            </a:r>
          </a:p>
          <a:p>
            <a:pPr marL="533400" indent="-533400" eaLnBrk="1" hangingPunct="1">
              <a:spcBef>
                <a:spcPct val="70000"/>
              </a:spcBef>
              <a:buSzPct val="80000"/>
              <a:buFontTx/>
              <a:buAutoNum type="arabicPeriod"/>
            </a:pPr>
            <a:r>
              <a:rPr lang="en-US" dirty="0" smtClean="0">
                <a:solidFill>
                  <a:srgbClr val="00003E"/>
                </a:solidFill>
              </a:rPr>
              <a:t>Explain strategic implications of these types of data analyses.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48191C-790F-4BE6-B5DA-E20816579CA1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8001000" cy="10668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Happiness Research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86800" cy="5334000"/>
          </a:xfrm>
        </p:spPr>
        <p:txBody>
          <a:bodyPr/>
          <a:lstStyle/>
          <a:p>
            <a:pPr eaLnBrk="1" hangingPunct="1">
              <a:spcBef>
                <a:spcPct val="35000"/>
              </a:spcBef>
              <a:tabLst>
                <a:tab pos="3206750" algn="l"/>
              </a:tabLst>
            </a:pPr>
            <a:r>
              <a:rPr lang="en-US" sz="3600" dirty="0" smtClean="0"/>
              <a:t>Feature Happiness Survey done by:</a:t>
            </a:r>
          </a:p>
          <a:p>
            <a:pPr lvl="1" eaLnBrk="1" hangingPunct="1">
              <a:spcBef>
                <a:spcPct val="35000"/>
              </a:spcBef>
              <a:tabLst>
                <a:tab pos="3206750" algn="l"/>
              </a:tabLst>
            </a:pPr>
            <a:r>
              <a:rPr lang="en-US" b="1" dirty="0" err="1" smtClean="0"/>
              <a:t>Mustel</a:t>
            </a:r>
            <a:r>
              <a:rPr lang="en-US" b="1" dirty="0" smtClean="0"/>
              <a:t> Group</a:t>
            </a:r>
            <a:r>
              <a:rPr lang="en-US" dirty="0" smtClean="0"/>
              <a:t>, a leading Vancouver-based research company. </a:t>
            </a:r>
          </a:p>
          <a:p>
            <a:pPr lvl="1" eaLnBrk="1" hangingPunct="1">
              <a:spcBef>
                <a:spcPct val="35000"/>
              </a:spcBef>
              <a:tabLst>
                <a:tab pos="3206750" algn="l"/>
              </a:tabLst>
            </a:pPr>
            <a:r>
              <a:rPr lang="en-US" b="1" dirty="0" smtClean="0"/>
              <a:t>James </a:t>
            </a:r>
            <a:r>
              <a:rPr lang="en-US" b="1" dirty="0" err="1" smtClean="0"/>
              <a:t>Hoggan</a:t>
            </a:r>
            <a:r>
              <a:rPr lang="en-US" b="1" dirty="0" smtClean="0"/>
              <a:t> and Associates</a:t>
            </a:r>
            <a:r>
              <a:rPr lang="en-US" dirty="0" smtClean="0"/>
              <a:t>, a large independent public relations company in Vancouver.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7DFEDE-9D57-4535-AC31-DD3DBD4CEEBB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2819400" y="2895600"/>
            <a:ext cx="56388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b="1">
                <a:solidFill>
                  <a:schemeClr val="accent2"/>
                </a:solidFill>
                <a:effectLst/>
                <a:latin typeface="Times New Roman" pitchFamily="18" charset="0"/>
              </a:rPr>
              <a:t>GANG VIOLENCE</a:t>
            </a:r>
          </a:p>
        </p:txBody>
      </p:sp>
      <p:pic>
        <p:nvPicPr>
          <p:cNvPr id="27652" name="Picture 3"/>
          <p:cNvPicPr>
            <a:picLocks noGrp="1" noChangeAspect="1" noChangeArrowheads="1"/>
          </p:cNvPicPr>
          <p:nvPr>
            <p:ph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9144000" cy="6865938"/>
          </a:xfrm>
          <a:noFill/>
        </p:spPr>
      </p:pic>
    </p:spTree>
  </p:cSld>
  <p:clrMapOvr>
    <a:masterClrMapping/>
  </p:clrMapOvr>
  <p:transition spd="med">
    <p:strips dir="r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4B3760-F981-46DD-BCF9-DD7AB1F83FF6}" type="slidenum">
              <a:rPr lang="en-US" smtClean="0"/>
              <a:pPr/>
              <a:t>22</a:t>
            </a:fld>
            <a:endParaRPr lang="en-US" smtClean="0"/>
          </a:p>
        </p:txBody>
      </p:sp>
      <p:pic>
        <p:nvPicPr>
          <p:cNvPr id="2867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</p:spPr>
      </p:pic>
      <p:pic>
        <p:nvPicPr>
          <p:cNvPr id="2867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00200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CA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Once the survey was done</a:t>
            </a:r>
          </a:p>
          <a:p>
            <a:pPr eaLnBrk="1" hangingPunct="1"/>
            <a:r>
              <a:rPr lang="en-US" dirty="0" smtClean="0"/>
              <a:t>They did the data analysis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Your groups are getting ready to start the data analysis next week.</a:t>
            </a:r>
          </a:p>
          <a:p>
            <a:pPr eaLnBrk="1" hangingPunct="1"/>
            <a:r>
              <a:rPr lang="en-US" dirty="0" smtClean="0"/>
              <a:t>The rest of this lecture is on data analysis.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E50FE2-6A3A-4C22-B619-62EFBEBAED3F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E98ED6-B1BC-4DF6-85C8-37C12DED007C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4478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TYPES OF DATA ANALYSES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D36569-E0D9-4085-B8B8-9C4CD1FFE8F2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382000" cy="10668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en-US" smtClean="0">
                <a:solidFill>
                  <a:srgbClr val="00003E"/>
                </a:solidFill>
              </a:rPr>
              <a:t>Types of Data Analyses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4876800"/>
          </a:xfrm>
        </p:spPr>
        <p:txBody>
          <a:bodyPr/>
          <a:lstStyle/>
          <a:p>
            <a:pPr marL="463550" indent="-463550" eaLnBrk="1" hangingPunct="1">
              <a:lnSpc>
                <a:spcPct val="80000"/>
              </a:lnSpc>
              <a:buSzPct val="80000"/>
              <a:buFontTx/>
              <a:buAutoNum type="arabicPeriod"/>
            </a:pPr>
            <a:r>
              <a:rPr lang="en-US" b="1" smtClean="0">
                <a:solidFill>
                  <a:schemeClr val="tx1"/>
                </a:solidFill>
              </a:rPr>
              <a:t>Description</a:t>
            </a:r>
          </a:p>
          <a:p>
            <a:pPr marL="914400" lvl="1" indent="-287338" eaLnBrk="1" hangingPunct="1">
              <a:lnSpc>
                <a:spcPct val="7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3200" smtClean="0">
                <a:solidFill>
                  <a:schemeClr val="tx1"/>
                </a:solidFill>
                <a:latin typeface="Arial Narrow" pitchFamily="34" charset="0"/>
              </a:rPr>
              <a:t>Data </a:t>
            </a:r>
            <a:r>
              <a:rPr lang="en-US" sz="3600" b="1" smtClean="0">
                <a:solidFill>
                  <a:srgbClr val="CC0000"/>
                </a:solidFill>
                <a:latin typeface="Arial Narrow" pitchFamily="34" charset="0"/>
              </a:rPr>
              <a:t>summarization</a:t>
            </a:r>
            <a:r>
              <a:rPr lang="en-US" sz="3200" smtClean="0">
                <a:solidFill>
                  <a:schemeClr val="tx1"/>
                </a:solidFill>
                <a:latin typeface="Arial Narrow" pitchFamily="34" charset="0"/>
              </a:rPr>
              <a:t> and simple description.</a:t>
            </a:r>
          </a:p>
          <a:p>
            <a:pPr marL="914400" lvl="1" indent="-287338" eaLnBrk="1" hangingPunct="1">
              <a:lnSpc>
                <a:spcPct val="75000"/>
              </a:lnSpc>
              <a:spcBef>
                <a:spcPct val="10000"/>
              </a:spcBef>
              <a:spcAft>
                <a:spcPct val="10000"/>
              </a:spcAft>
              <a:buSzPct val="80000"/>
            </a:pPr>
            <a:endParaRPr lang="en-US" sz="1000" smtClean="0">
              <a:solidFill>
                <a:schemeClr val="tx1"/>
              </a:solidFill>
              <a:latin typeface="Arial Narrow" pitchFamily="34" charset="0"/>
            </a:endParaRPr>
          </a:p>
          <a:p>
            <a:pPr marL="463550" indent="-463550" eaLnBrk="1" hangingPunct="1">
              <a:lnSpc>
                <a:spcPct val="80000"/>
              </a:lnSpc>
              <a:buSzPct val="80000"/>
              <a:buFontTx/>
              <a:buAutoNum type="arabicPeriod"/>
            </a:pPr>
            <a:r>
              <a:rPr lang="en-US" b="1" smtClean="0">
                <a:solidFill>
                  <a:schemeClr val="tx1"/>
                </a:solidFill>
              </a:rPr>
              <a:t>Generalization</a:t>
            </a:r>
          </a:p>
          <a:p>
            <a:pPr marL="914400" lvl="1" indent="-287338" eaLnBrk="1" hangingPunct="1">
              <a:lnSpc>
                <a:spcPct val="7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3200" smtClean="0">
                <a:solidFill>
                  <a:schemeClr val="tx1"/>
                </a:solidFill>
                <a:latin typeface="Arial Narrow" pitchFamily="34" charset="0"/>
              </a:rPr>
              <a:t>Project the sample findings to the population.</a:t>
            </a:r>
          </a:p>
          <a:p>
            <a:pPr marL="914400" lvl="1" indent="-287338" eaLnBrk="1" hangingPunct="1">
              <a:lnSpc>
                <a:spcPct val="75000"/>
              </a:lnSpc>
              <a:spcBef>
                <a:spcPct val="10000"/>
              </a:spcBef>
              <a:spcAft>
                <a:spcPct val="10000"/>
              </a:spcAft>
              <a:buSzPct val="80000"/>
            </a:pPr>
            <a:endParaRPr lang="en-US" sz="1000" smtClean="0">
              <a:solidFill>
                <a:schemeClr val="tx1"/>
              </a:solidFill>
              <a:latin typeface="Arial Narrow" pitchFamily="34" charset="0"/>
            </a:endParaRPr>
          </a:p>
          <a:p>
            <a:pPr marL="463550" indent="-463550" eaLnBrk="1" hangingPunct="1">
              <a:lnSpc>
                <a:spcPct val="80000"/>
              </a:lnSpc>
              <a:buSzPct val="80000"/>
              <a:buFontTx/>
              <a:buAutoNum type="arabicPeriod"/>
            </a:pPr>
            <a:r>
              <a:rPr lang="en-US" b="1" smtClean="0">
                <a:solidFill>
                  <a:schemeClr val="tx1"/>
                </a:solidFill>
              </a:rPr>
              <a:t>Differences</a:t>
            </a:r>
          </a:p>
          <a:p>
            <a:pPr marL="914400" lvl="1" indent="-287338" eaLnBrk="1" hangingPunct="1">
              <a:lnSpc>
                <a:spcPct val="7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3200" smtClean="0">
                <a:solidFill>
                  <a:schemeClr val="tx1"/>
                </a:solidFill>
                <a:latin typeface="Arial Narrow" pitchFamily="34" charset="0"/>
              </a:rPr>
              <a:t>Detect differences in responses.</a:t>
            </a:r>
          </a:p>
          <a:p>
            <a:pPr marL="914400" lvl="1" indent="-287338" eaLnBrk="1" hangingPunct="1">
              <a:lnSpc>
                <a:spcPct val="75000"/>
              </a:lnSpc>
              <a:spcBef>
                <a:spcPct val="10000"/>
              </a:spcBef>
              <a:spcAft>
                <a:spcPct val="10000"/>
              </a:spcAft>
            </a:pPr>
            <a:endParaRPr lang="en-US" sz="1000" smtClean="0">
              <a:solidFill>
                <a:schemeClr val="tx1"/>
              </a:solidFill>
              <a:latin typeface="Arial Narrow" pitchFamily="34" charset="0"/>
            </a:endParaRPr>
          </a:p>
          <a:p>
            <a:pPr marL="463550" indent="-463550" eaLnBrk="1" hangingPunct="1">
              <a:lnSpc>
                <a:spcPct val="80000"/>
              </a:lnSpc>
              <a:buSzPct val="80000"/>
              <a:buFontTx/>
              <a:buAutoNum type="arabicPeriod"/>
            </a:pPr>
            <a:r>
              <a:rPr lang="en-US" b="1" smtClean="0">
                <a:solidFill>
                  <a:schemeClr val="tx1"/>
                </a:solidFill>
              </a:rPr>
              <a:t>Relationships</a:t>
            </a:r>
          </a:p>
          <a:p>
            <a:pPr marL="914400" lvl="1" indent="-287338" eaLnBrk="1" hangingPunct="1">
              <a:lnSpc>
                <a:spcPct val="7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3200" smtClean="0">
                <a:solidFill>
                  <a:schemeClr val="tx1"/>
                </a:solidFill>
                <a:latin typeface="Arial Narrow" pitchFamily="34" charset="0"/>
              </a:rPr>
              <a:t>Determine relationships between variables.</a:t>
            </a:r>
            <a:endParaRPr lang="en-US" smtClean="0">
              <a:solidFill>
                <a:schemeClr val="tx1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2564F3-3438-451D-B460-F1A8AF970140}" type="slidenum">
              <a:rPr lang="en-US" smtClean="0"/>
              <a:pPr/>
              <a:t>26</a:t>
            </a:fld>
            <a:endParaRPr lang="en-US" smtClean="0"/>
          </a:p>
        </p:txBody>
      </p:sp>
      <p:pic>
        <p:nvPicPr>
          <p:cNvPr id="3430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8229600" cy="5318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32772" name="Rectangle 7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sz="5400" smtClean="0">
                <a:solidFill>
                  <a:srgbClr val="00003E"/>
                </a:solidFill>
              </a:rPr>
              <a:t>Levels of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B77280-0725-4F29-A9FB-9E9B8594DB85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4478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Today:</a:t>
            </a:r>
            <a:br>
              <a:rPr lang="en-US" sz="48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48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Descriptive Analysis…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B77AD3-A558-4834-8BA4-48E0E5CD811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391400" cy="1066800"/>
          </a:xfrm>
        </p:spPr>
        <p:txBody>
          <a:bodyPr/>
          <a:lstStyle/>
          <a:p>
            <a:pPr eaLnBrk="1" hangingPunct="1"/>
            <a:r>
              <a:rPr lang="en-US" sz="5400" smtClean="0"/>
              <a:t>Descriptive Analysis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3600" b="1" dirty="0" smtClean="0">
                <a:solidFill>
                  <a:srgbClr val="CC0000"/>
                </a:solidFill>
              </a:rPr>
              <a:t>Reduces</a:t>
            </a:r>
            <a:r>
              <a:rPr lang="en-US" sz="3600" dirty="0" smtClean="0"/>
              <a:t> large amounts of data into a manageable, understandable form.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3600" dirty="0" smtClean="0"/>
              <a:t>This means that the data needs to be </a:t>
            </a:r>
            <a:r>
              <a:rPr lang="en-US" sz="3600" dirty="0" smtClean="0">
                <a:solidFill>
                  <a:srgbClr val="00003E"/>
                </a:solidFill>
              </a:rPr>
              <a:t>summarized </a:t>
            </a:r>
            <a:r>
              <a:rPr lang="en-US" sz="3600" dirty="0" smtClean="0"/>
              <a:t>in a structured way.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endParaRPr lang="en-US" sz="3500" dirty="0" smtClean="0"/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sz="3500" dirty="0" smtClean="0"/>
              <a:t>Examples: </a:t>
            </a:r>
          </a:p>
          <a:p>
            <a:pPr lvl="2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3200" dirty="0" smtClean="0"/>
              <a:t>Grade point averages (GPA)</a:t>
            </a:r>
          </a:p>
          <a:p>
            <a:pPr lvl="2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3200" dirty="0" smtClean="0"/>
              <a:t>Runs batted in (RBI)</a:t>
            </a:r>
            <a:endParaRPr lang="en-US" sz="2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36B98F-B035-4D3D-AC71-92FD74AAA99C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391400" cy="1066800"/>
          </a:xfrm>
        </p:spPr>
        <p:txBody>
          <a:bodyPr/>
          <a:lstStyle/>
          <a:p>
            <a:pPr eaLnBrk="1" hangingPunct="1"/>
            <a:r>
              <a:rPr lang="en-US" sz="5400" smtClean="0"/>
              <a:t>Descriptive Analysis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876800"/>
          </a:xfrm>
        </p:spPr>
        <p:txBody>
          <a:bodyPr/>
          <a:lstStyle/>
          <a:p>
            <a:pPr eaLnBrk="1" hangingPunct="1"/>
            <a:r>
              <a:rPr lang="en-US" sz="3600" b="1" smtClean="0"/>
              <a:t>PROBLEM:</a:t>
            </a:r>
            <a:r>
              <a:rPr lang="en-US" sz="3600" smtClean="0"/>
              <a:t> When we summarize, we lose some level of detail – could be a little or a lot.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3200" b="1" smtClean="0"/>
              <a:t>GPA:</a:t>
            </a:r>
            <a:r>
              <a:rPr lang="en-US" sz="3200" smtClean="0"/>
              <a:t> was the student taking easy or difficult courses, were the courses in the student’s chosen field of study?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3200" b="1" smtClean="0"/>
              <a:t>RBI:</a:t>
            </a:r>
            <a:r>
              <a:rPr lang="en-US" sz="3200" smtClean="0"/>
              <a:t> were the hits home-runs or singles?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AF1899-DEEB-4DC4-BDB9-AFF433363E51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1219200"/>
            <a:ext cx="7772400" cy="2057400"/>
          </a:xfrm>
        </p:spPr>
        <p:txBody>
          <a:bodyPr/>
          <a:lstStyle/>
          <a:p>
            <a:pPr eaLnBrk="1" hangingPunct="1"/>
            <a:r>
              <a:rPr lang="en-US" dirty="0" smtClean="0"/>
              <a:t>Data Collection Errors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1EE2A9-243B-4F73-95B4-4AA99AE47919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391400" cy="1066800"/>
          </a:xfrm>
        </p:spPr>
        <p:txBody>
          <a:bodyPr/>
          <a:lstStyle/>
          <a:p>
            <a:pPr eaLnBrk="1" hangingPunct="1"/>
            <a:r>
              <a:rPr lang="en-US" sz="5400" smtClean="0"/>
              <a:t>Descriptive Analysis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9530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4000" smtClean="0"/>
              <a:t>However, we can always go back to the detailed data if we need to.</a:t>
            </a:r>
          </a:p>
          <a:p>
            <a:pPr eaLnBrk="1" hangingPunct="1">
              <a:spcBef>
                <a:spcPct val="40000"/>
              </a:spcBef>
            </a:pPr>
            <a:r>
              <a:rPr lang="en-US" sz="4000" smtClean="0"/>
              <a:t>Example:</a:t>
            </a:r>
          </a:p>
          <a:p>
            <a:pPr lvl="2" eaLnBrk="1" hangingPunct="1">
              <a:spcBef>
                <a:spcPct val="40000"/>
              </a:spcBef>
            </a:pPr>
            <a:r>
              <a:rPr lang="en-US" sz="3200" smtClean="0"/>
              <a:t>Collect respondents’ exact ages.</a:t>
            </a:r>
          </a:p>
          <a:p>
            <a:pPr lvl="2" eaLnBrk="1" hangingPunct="1">
              <a:spcBef>
                <a:spcPct val="40000"/>
              </a:spcBef>
            </a:pPr>
            <a:r>
              <a:rPr lang="en-US" sz="3200" smtClean="0"/>
              <a:t>Collapse into broad categories.</a:t>
            </a:r>
          </a:p>
          <a:p>
            <a:pPr lvl="2" eaLnBrk="1" hangingPunct="1">
              <a:spcBef>
                <a:spcPct val="40000"/>
              </a:spcBef>
            </a:pPr>
            <a:r>
              <a:rPr lang="en-US" sz="3200" smtClean="0"/>
              <a:t>Go back to exact age if required.</a:t>
            </a:r>
          </a:p>
          <a:p>
            <a:pPr eaLnBrk="1" hangingPunct="1">
              <a:spcBef>
                <a:spcPct val="50000"/>
              </a:spcBef>
            </a:pPr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27A710-D220-43EA-95EE-D53E669112F6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305800" cy="1066800"/>
          </a:xfrm>
        </p:spPr>
        <p:txBody>
          <a:bodyPr/>
          <a:lstStyle/>
          <a:p>
            <a:pPr algn="ctr" eaLnBrk="1" hangingPunct="1"/>
            <a:r>
              <a:rPr lang="en-US" sz="5400" smtClean="0"/>
              <a:t>Summarizing the Data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382000" cy="51816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3600" dirty="0" smtClean="0"/>
              <a:t>Characteristics of single variables that should be considered:</a:t>
            </a:r>
          </a:p>
          <a:p>
            <a:pPr marL="1370013" lvl="2" indent="-622300" eaLnBrk="1" hangingPunct="1">
              <a:spcBef>
                <a:spcPct val="50000"/>
              </a:spcBef>
              <a:buClr>
                <a:srgbClr val="C00000"/>
              </a:buClr>
              <a:buSzPct val="85000"/>
              <a:buFontTx/>
              <a:buAutoNum type="arabicPeriod"/>
              <a:defRPr/>
            </a:pPr>
            <a:r>
              <a:rPr lang="en-US" sz="3600" b="1" dirty="0" smtClean="0">
                <a:solidFill>
                  <a:srgbClr val="C00000"/>
                </a:solidFill>
              </a:rPr>
              <a:t>Central Tendency</a:t>
            </a:r>
          </a:p>
          <a:p>
            <a:pPr marL="1370013" lvl="2" indent="-622300" eaLnBrk="1" hangingPunct="1">
              <a:spcBef>
                <a:spcPct val="50000"/>
              </a:spcBef>
              <a:buClr>
                <a:srgbClr val="C00000"/>
              </a:buClr>
              <a:buSzPct val="85000"/>
              <a:buFontTx/>
              <a:buAutoNum type="arabicPeriod"/>
              <a:defRPr/>
            </a:pPr>
            <a:r>
              <a:rPr lang="en-US" sz="3600" b="1" dirty="0" smtClean="0">
                <a:solidFill>
                  <a:srgbClr val="C00000"/>
                </a:solidFill>
              </a:rPr>
              <a:t>Variability</a:t>
            </a:r>
          </a:p>
          <a:p>
            <a:pPr marL="609600" indent="-609600" eaLnBrk="1" hangingPunct="1">
              <a:buNone/>
              <a:defRPr/>
            </a:pPr>
            <a:endParaRPr lang="en-US" sz="3600" b="1" dirty="0" smtClean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5E2EBE-582C-4553-80C8-3BF256523F33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447800"/>
          </a:xfrm>
        </p:spPr>
        <p:txBody>
          <a:bodyPr/>
          <a:lstStyle/>
          <a:p>
            <a:pPr marL="1143000" indent="-1143000" eaLnBrk="1" hangingPunct="1"/>
            <a:r>
              <a:rPr lang="en-US" smtClean="0"/>
              <a:t>1. Central Tendency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BAD1EC-F9A9-4C83-A558-67752E03E318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391400" cy="1066800"/>
          </a:xfrm>
        </p:spPr>
        <p:txBody>
          <a:bodyPr/>
          <a:lstStyle/>
          <a:p>
            <a:pPr eaLnBrk="1" hangingPunct="1"/>
            <a:r>
              <a:rPr lang="en-US" sz="5400" smtClean="0"/>
              <a:t>1. Central Tendency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5181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b="1" smtClean="0">
                <a:solidFill>
                  <a:srgbClr val="000066"/>
                </a:solidFill>
              </a:rPr>
              <a:t>Central Tendency</a:t>
            </a:r>
            <a:r>
              <a:rPr lang="en-US" smtClean="0"/>
              <a:t> is an estimate of the </a:t>
            </a:r>
            <a:r>
              <a:rPr lang="en-US" sz="3600" b="1" smtClean="0">
                <a:solidFill>
                  <a:srgbClr val="CC0000"/>
                </a:solidFill>
              </a:rPr>
              <a:t>‘center’ </a:t>
            </a:r>
            <a:r>
              <a:rPr lang="en-US" smtClean="0"/>
              <a:t>of a distribution of values. 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mtClean="0"/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Describes the ‘typical’ respondent </a:t>
            </a:r>
          </a:p>
          <a:p>
            <a:pPr marL="0" indent="0" algn="ctr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	Ex: average age of respondent.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mtClean="0"/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Three main measures are:</a:t>
            </a:r>
          </a:p>
          <a:p>
            <a:pPr marL="1906588" lvl="2" indent="-533400" eaLnBrk="1" hangingPunct="1">
              <a:lnSpc>
                <a:spcPct val="90000"/>
              </a:lnSpc>
              <a:buSzPct val="85000"/>
              <a:buFontTx/>
              <a:buAutoNum type="arabicPeriod"/>
            </a:pPr>
            <a:r>
              <a:rPr lang="en-US" b="1" smtClean="0">
                <a:solidFill>
                  <a:schemeClr val="tx1"/>
                </a:solidFill>
              </a:rPr>
              <a:t>Mean</a:t>
            </a:r>
            <a:endParaRPr lang="en-US" smtClean="0">
              <a:solidFill>
                <a:schemeClr val="tx1"/>
              </a:solidFill>
            </a:endParaRPr>
          </a:p>
          <a:p>
            <a:pPr marL="1906588" lvl="2" indent="-533400" eaLnBrk="1" hangingPunct="1">
              <a:lnSpc>
                <a:spcPct val="90000"/>
              </a:lnSpc>
              <a:spcBef>
                <a:spcPct val="50000"/>
              </a:spcBef>
              <a:buSzPct val="85000"/>
              <a:buFontTx/>
              <a:buAutoNum type="arabicPeriod"/>
            </a:pPr>
            <a:r>
              <a:rPr lang="en-US" b="1" smtClean="0">
                <a:solidFill>
                  <a:schemeClr val="tx1"/>
                </a:solidFill>
              </a:rPr>
              <a:t>Median</a:t>
            </a:r>
            <a:r>
              <a:rPr lang="en-US" smtClean="0">
                <a:solidFill>
                  <a:schemeClr val="tx1"/>
                </a:solidFill>
              </a:rPr>
              <a:t> </a:t>
            </a:r>
          </a:p>
          <a:p>
            <a:pPr marL="1906588" lvl="2" indent="-533400" eaLnBrk="1" hangingPunct="1">
              <a:lnSpc>
                <a:spcPct val="90000"/>
              </a:lnSpc>
              <a:spcBef>
                <a:spcPct val="50000"/>
              </a:spcBef>
              <a:buSzPct val="85000"/>
              <a:buFontTx/>
              <a:buAutoNum type="arabicPeriod"/>
            </a:pPr>
            <a:r>
              <a:rPr lang="en-US" b="1" smtClean="0">
                <a:solidFill>
                  <a:schemeClr val="tx1"/>
                </a:solidFill>
              </a:rPr>
              <a:t>Mode</a:t>
            </a:r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34726F-9A9F-4732-9BF6-4B2466A848DC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391400" cy="1066800"/>
          </a:xfrm>
        </p:spPr>
        <p:txBody>
          <a:bodyPr/>
          <a:lstStyle/>
          <a:p>
            <a:pPr eaLnBrk="1" hangingPunct="1"/>
            <a:r>
              <a:rPr lang="en-US" sz="5400" smtClean="0"/>
              <a:t>1. Central Tendency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839200" cy="4876800"/>
          </a:xfrm>
        </p:spPr>
        <p:txBody>
          <a:bodyPr/>
          <a:lstStyle/>
          <a:p>
            <a:pPr marL="457200" indent="-45720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4000" b="1" smtClean="0">
                <a:solidFill>
                  <a:srgbClr val="0000CC"/>
                </a:solidFill>
              </a:rPr>
              <a:t>Mean</a:t>
            </a:r>
            <a:r>
              <a:rPr lang="en-US" sz="4000" smtClean="0"/>
              <a:t> is the same as the ‘average’. </a:t>
            </a:r>
          </a:p>
          <a:p>
            <a:pPr marL="457200" indent="-45720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3600" smtClean="0"/>
              <a:t>Example:</a:t>
            </a:r>
          </a:p>
          <a:p>
            <a:pPr marL="876300" lvl="1" indent="-419100" eaLnBrk="1" hangingPunct="1">
              <a:spcBef>
                <a:spcPct val="25000"/>
              </a:spcBef>
            </a:pPr>
            <a:r>
              <a:rPr lang="en-US" sz="3400" smtClean="0">
                <a:solidFill>
                  <a:schemeClr val="tx1"/>
                </a:solidFill>
              </a:rPr>
              <a:t>15+15+15+20+20+21+25+36 = 167</a:t>
            </a:r>
          </a:p>
          <a:p>
            <a:pPr marL="876300" lvl="1" indent="-419100" eaLnBrk="1" hangingPunct="1">
              <a:spcBef>
                <a:spcPct val="25000"/>
              </a:spcBef>
            </a:pPr>
            <a:r>
              <a:rPr lang="en-US" sz="3400" smtClean="0">
                <a:solidFill>
                  <a:schemeClr val="tx1"/>
                </a:solidFill>
              </a:rPr>
              <a:t>167 </a:t>
            </a:r>
            <a:r>
              <a:rPr lang="en-US" sz="3400" smtClean="0">
                <a:solidFill>
                  <a:schemeClr val="tx1"/>
                </a:solidFill>
                <a:cs typeface="Arial" charset="0"/>
              </a:rPr>
              <a:t>÷ 8 = 20.9</a:t>
            </a:r>
          </a:p>
          <a:p>
            <a:pPr marL="876300" lvl="1" indent="-419100" eaLnBrk="1" hangingPunct="1">
              <a:spcBef>
                <a:spcPct val="25000"/>
              </a:spcBef>
            </a:pPr>
            <a:r>
              <a:rPr lang="en-US" sz="3400" smtClean="0">
                <a:solidFill>
                  <a:srgbClr val="0000CC"/>
                </a:solidFill>
                <a:cs typeface="Arial" charset="0"/>
              </a:rPr>
              <a:t>20.9 is the mean</a:t>
            </a:r>
            <a:endParaRPr lang="en-US" sz="340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EC45D1-9617-40E3-9E73-414E09262317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391400" cy="1066800"/>
          </a:xfrm>
        </p:spPr>
        <p:txBody>
          <a:bodyPr/>
          <a:lstStyle/>
          <a:p>
            <a:pPr eaLnBrk="1" hangingPunct="1"/>
            <a:r>
              <a:rPr lang="en-US" sz="5400" smtClean="0"/>
              <a:t>1. Central Tendency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839200" cy="48768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en-US" sz="4000" b="1" smtClean="0">
                <a:solidFill>
                  <a:srgbClr val="0000CC"/>
                </a:solidFill>
              </a:rPr>
              <a:t>Median</a:t>
            </a:r>
            <a:r>
              <a:rPr lang="en-US" sz="4000" smtClean="0"/>
              <a:t> is the middle of all values</a:t>
            </a:r>
          </a:p>
          <a:p>
            <a:pPr marL="876300" lvl="1" indent="-419100"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sz="3600" smtClean="0"/>
              <a:t>one-half of the values lies above, </a:t>
            </a:r>
          </a:p>
          <a:p>
            <a:pPr marL="876300" lvl="1" indent="-419100"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sz="3600" smtClean="0"/>
              <a:t>the other half lies below.</a:t>
            </a:r>
          </a:p>
          <a:p>
            <a:pPr marL="876300" lvl="1" indent="-419100" eaLnBrk="1" hangingPunct="1">
              <a:lnSpc>
                <a:spcPct val="90000"/>
              </a:lnSpc>
              <a:spcBef>
                <a:spcPct val="45000"/>
              </a:spcBef>
            </a:pPr>
            <a:endParaRPr lang="en-US" sz="1400" smtClean="0"/>
          </a:p>
          <a:p>
            <a:pPr marL="457200" indent="-457200" eaLnBrk="1" hangingPunct="1"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en-US" sz="4000" smtClean="0"/>
              <a:t>Example:</a:t>
            </a:r>
          </a:p>
          <a:p>
            <a:pPr marL="1295400" lvl="2" indent="-381000"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sz="3600" smtClean="0">
                <a:solidFill>
                  <a:schemeClr val="tx1"/>
                </a:solidFill>
              </a:rPr>
              <a:t>15,15,15,20,20,21,25,36</a:t>
            </a:r>
          </a:p>
          <a:p>
            <a:pPr marL="1295400" lvl="2" indent="-381000"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sz="3600" smtClean="0">
                <a:solidFill>
                  <a:srgbClr val="0000CC"/>
                </a:solidFill>
              </a:rPr>
              <a:t>’20’ is the median</a:t>
            </a:r>
            <a:endParaRPr lang="en-US" sz="3600" b="1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A5E043-A31B-4F86-A4B0-6CBC8E78863A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391400" cy="1066800"/>
          </a:xfrm>
        </p:spPr>
        <p:txBody>
          <a:bodyPr/>
          <a:lstStyle/>
          <a:p>
            <a:pPr eaLnBrk="1" hangingPunct="1"/>
            <a:r>
              <a:rPr lang="en-US" sz="5400" smtClean="0"/>
              <a:t>1. Central Tendency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839200" cy="4876800"/>
          </a:xfrm>
        </p:spPr>
        <p:txBody>
          <a:bodyPr/>
          <a:lstStyle/>
          <a:p>
            <a:pPr marL="457200" indent="-45720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4000" b="1" smtClean="0">
                <a:solidFill>
                  <a:srgbClr val="0000CC"/>
                </a:solidFill>
              </a:rPr>
              <a:t>Mode</a:t>
            </a:r>
            <a:r>
              <a:rPr lang="en-US" sz="4000" smtClean="0"/>
              <a:t> is the value that occurs most</a:t>
            </a:r>
          </a:p>
          <a:p>
            <a:pPr marL="457200" indent="-45720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4000" smtClean="0"/>
              <a:t>often. </a:t>
            </a:r>
          </a:p>
          <a:p>
            <a:pPr marL="457200" indent="-45720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4000" smtClean="0"/>
              <a:t>Example:</a:t>
            </a:r>
          </a:p>
          <a:p>
            <a:pPr marL="1295400" lvl="2" indent="-381000" eaLnBrk="1" hangingPunct="1">
              <a:spcBef>
                <a:spcPct val="25000"/>
              </a:spcBef>
            </a:pPr>
            <a:r>
              <a:rPr lang="en-US" sz="3600" smtClean="0">
                <a:solidFill>
                  <a:schemeClr val="tx1"/>
                </a:solidFill>
              </a:rPr>
              <a:t>15,15,15,20,20,21,25,36</a:t>
            </a:r>
          </a:p>
          <a:p>
            <a:pPr marL="1295400" lvl="2" indent="-381000" eaLnBrk="1" hangingPunct="1">
              <a:spcBef>
                <a:spcPct val="25000"/>
              </a:spcBef>
            </a:pPr>
            <a:r>
              <a:rPr lang="en-US" sz="3600" smtClean="0">
                <a:solidFill>
                  <a:srgbClr val="0000CC"/>
                </a:solidFill>
              </a:rPr>
              <a:t>’15’ is the mode</a:t>
            </a:r>
            <a:endParaRPr lang="en-US" sz="4000" b="1" smtClean="0">
              <a:solidFill>
                <a:srgbClr val="FF66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3A9B09-39BE-44C0-965A-C1F962A86697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447800"/>
          </a:xfrm>
        </p:spPr>
        <p:txBody>
          <a:bodyPr/>
          <a:lstStyle/>
          <a:p>
            <a:pPr marL="1143000" indent="-1143000" eaLnBrk="1" hangingPunct="1"/>
            <a:r>
              <a:rPr lang="en-US" smtClean="0"/>
              <a:t>2. Variability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D55495-4AA9-4DAE-B36E-54DF43EC8BBE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391400" cy="1066800"/>
          </a:xfrm>
        </p:spPr>
        <p:txBody>
          <a:bodyPr/>
          <a:lstStyle/>
          <a:p>
            <a:pPr eaLnBrk="1" hangingPunct="1"/>
            <a:r>
              <a:rPr lang="en-US" smtClean="0"/>
              <a:t>2. Variability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5181600"/>
          </a:xfrm>
        </p:spPr>
        <p:txBody>
          <a:bodyPr/>
          <a:lstStyle/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3600" b="1" dirty="0" smtClean="0">
                <a:solidFill>
                  <a:srgbClr val="0000CC"/>
                </a:solidFill>
              </a:rPr>
              <a:t>Dispersion</a:t>
            </a:r>
            <a:r>
              <a:rPr lang="en-US" sz="3600" dirty="0" smtClean="0"/>
              <a:t> is the spread of values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3600" dirty="0" smtClean="0"/>
              <a:t>around the central tendency. </a:t>
            </a:r>
          </a:p>
          <a:p>
            <a:pPr marL="609600" indent="-609600" eaLnBrk="1" hangingPunct="1">
              <a:spcBef>
                <a:spcPct val="55000"/>
              </a:spcBef>
              <a:buFont typeface="Wingdings" pitchFamily="2" charset="2"/>
              <a:buNone/>
            </a:pPr>
            <a:r>
              <a:rPr lang="en-US" sz="3600" dirty="0" smtClean="0"/>
              <a:t>Two main measures are:</a:t>
            </a:r>
          </a:p>
          <a:p>
            <a:pPr marL="1028700" lvl="1" indent="-571500" eaLnBrk="1" hangingPunct="1">
              <a:buClr>
                <a:srgbClr val="C00000"/>
              </a:buClr>
              <a:buSzPct val="80000"/>
              <a:buFontTx/>
              <a:buAutoNum type="arabicPeriod"/>
            </a:pPr>
            <a:r>
              <a:rPr lang="en-US" sz="3200" b="1" dirty="0" smtClean="0">
                <a:solidFill>
                  <a:srgbClr val="C00000"/>
                </a:solidFill>
              </a:rPr>
              <a:t>Range</a:t>
            </a:r>
            <a:endParaRPr lang="en-US" sz="3200" dirty="0" smtClean="0">
              <a:solidFill>
                <a:srgbClr val="C00000"/>
              </a:solidFill>
            </a:endParaRPr>
          </a:p>
          <a:p>
            <a:pPr marL="1028700" lvl="1" indent="-571500" eaLnBrk="1" hangingPunct="1">
              <a:spcBef>
                <a:spcPct val="50000"/>
              </a:spcBef>
              <a:buClr>
                <a:srgbClr val="C00000"/>
              </a:buClr>
              <a:buSzPct val="80000"/>
              <a:buFontTx/>
              <a:buAutoNum type="arabicPeriod"/>
            </a:pPr>
            <a:r>
              <a:rPr lang="en-US" sz="3200" b="1" dirty="0" smtClean="0">
                <a:solidFill>
                  <a:srgbClr val="C00000"/>
                </a:solidFill>
              </a:rPr>
              <a:t>Standard Deviation</a:t>
            </a:r>
            <a:endParaRPr lang="en-US" sz="3200" dirty="0" smtClean="0">
              <a:solidFill>
                <a:srgbClr val="C00000"/>
              </a:solidFill>
            </a:endParaRPr>
          </a:p>
          <a:p>
            <a:pPr marL="609600" indent="-609600" eaLnBrk="1" hangingPunct="1"/>
            <a:endParaRPr lang="en-US" sz="3600" dirty="0" smtClean="0">
              <a:solidFill>
                <a:schemeClr val="tx1"/>
              </a:solidFill>
            </a:endParaRPr>
          </a:p>
          <a:p>
            <a:pPr marL="609600" indent="-609600" eaLnBrk="1" hangingPunct="1"/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F3579B-DFEE-4647-9671-5C3ADCF24FE6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391400" cy="1066800"/>
          </a:xfrm>
        </p:spPr>
        <p:txBody>
          <a:bodyPr/>
          <a:lstStyle/>
          <a:p>
            <a:pPr eaLnBrk="1" hangingPunct="1"/>
            <a:r>
              <a:rPr lang="en-US" smtClean="0"/>
              <a:t>2. Variability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839200" cy="4876800"/>
          </a:xfrm>
        </p:spPr>
        <p:txBody>
          <a:bodyPr/>
          <a:lstStyle/>
          <a:p>
            <a:pPr marL="457200" indent="-45720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4000" b="1" dirty="0" smtClean="0">
                <a:solidFill>
                  <a:srgbClr val="0000CC"/>
                </a:solidFill>
              </a:rPr>
              <a:t>Range</a:t>
            </a:r>
            <a:r>
              <a:rPr lang="en-US" sz="4000" dirty="0" smtClean="0"/>
              <a:t> </a:t>
            </a:r>
            <a:r>
              <a:rPr lang="en-US" sz="3600" dirty="0" smtClean="0"/>
              <a:t>is the difference between the</a:t>
            </a:r>
          </a:p>
          <a:p>
            <a:pPr marL="457200" indent="-45720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3600" dirty="0" smtClean="0"/>
              <a:t>highest and lowest values/responses</a:t>
            </a:r>
          </a:p>
          <a:p>
            <a:pPr marL="457200" indent="-45720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3600" dirty="0" smtClean="0"/>
              <a:t>Example:</a:t>
            </a:r>
          </a:p>
          <a:p>
            <a:pPr marL="457200" indent="-457200" eaLnBrk="1" hangingPunct="1">
              <a:spcBef>
                <a:spcPct val="25000"/>
              </a:spcBef>
            </a:pPr>
            <a:r>
              <a:rPr lang="en-US" dirty="0" smtClean="0">
                <a:solidFill>
                  <a:schemeClr val="tx1"/>
                </a:solidFill>
              </a:rPr>
              <a:t>The lowest mark on the MKTG 2309 midterm was 89%, the highest mark was 40%. Therefore, the range was </a:t>
            </a:r>
          </a:p>
          <a:p>
            <a:pPr marL="876300" lvl="1" indent="-419100" eaLnBrk="1" hangingPunct="1">
              <a:spcBef>
                <a:spcPct val="25000"/>
              </a:spcBef>
              <a:buNone/>
            </a:pPr>
            <a:r>
              <a:rPr lang="en-US" sz="3500" dirty="0" smtClean="0">
                <a:solidFill>
                  <a:schemeClr val="tx1"/>
                </a:solidFill>
              </a:rPr>
              <a:t>			</a:t>
            </a:r>
            <a:r>
              <a:rPr lang="en-US" sz="3200" b="1" dirty="0" smtClean="0">
                <a:solidFill>
                  <a:srgbClr val="0000CC"/>
                </a:solidFill>
              </a:rPr>
              <a:t>R = 89% – 40 % = 49   </a:t>
            </a:r>
            <a:endParaRPr lang="en-US" sz="3200" b="1" dirty="0" smtClean="0">
              <a:solidFill>
                <a:srgbClr val="FF66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08882A-E6C7-4736-A446-0EDDA1D5DAB8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10668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Errors in Marketing Research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419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i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Sampling Errors</a:t>
            </a:r>
          </a:p>
          <a:p>
            <a:pPr lvl="1" eaLnBrk="1" hangingPunct="1">
              <a:defRPr/>
            </a:pPr>
            <a:r>
              <a:rPr lang="en-US" sz="3400" dirty="0" smtClean="0"/>
              <a:t>Can be controlled and </a:t>
            </a:r>
            <a:r>
              <a:rPr lang="en-US" sz="3400" b="1" dirty="0" smtClean="0">
                <a:solidFill>
                  <a:srgbClr val="CC0000"/>
                </a:solidFill>
              </a:rPr>
              <a:t>measured</a:t>
            </a:r>
            <a:r>
              <a:rPr lang="en-US" sz="3400" dirty="0" smtClean="0"/>
              <a:t> in probability samples.</a:t>
            </a:r>
            <a:endParaRPr lang="en-US" sz="3400" b="1" dirty="0" smtClean="0">
              <a:solidFill>
                <a:srgbClr val="CC0000"/>
              </a:solidFill>
            </a:endParaRPr>
          </a:p>
          <a:p>
            <a:pPr lvl="1" eaLnBrk="1" hangingPunct="1">
              <a:defRPr/>
            </a:pPr>
            <a:endParaRPr lang="en-US" sz="3400" dirty="0" smtClean="0"/>
          </a:p>
          <a:p>
            <a:pPr eaLnBrk="1" hangingPunct="1">
              <a:defRPr/>
            </a:pPr>
            <a:r>
              <a:rPr lang="en-US" sz="3600" b="1" i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Non-sampling Errors</a:t>
            </a:r>
          </a:p>
          <a:p>
            <a:pPr lvl="1" eaLnBrk="1" hangingPunct="1">
              <a:defRPr/>
            </a:pPr>
            <a:r>
              <a:rPr lang="en-US" sz="3400" dirty="0" smtClean="0"/>
              <a:t>Can not be measured.</a:t>
            </a:r>
            <a:endParaRPr lang="en-US" dirty="0" smtClean="0"/>
          </a:p>
          <a:p>
            <a:pPr lvl="1" eaLnBrk="1" hangingPunct="1">
              <a:defRPr/>
            </a:pPr>
            <a:r>
              <a:rPr lang="en-US" sz="3400" dirty="0" smtClean="0"/>
              <a:t>Can only be </a:t>
            </a:r>
            <a:r>
              <a:rPr lang="en-US" sz="3400" b="1" dirty="0" smtClean="0">
                <a:solidFill>
                  <a:srgbClr val="CC0000"/>
                </a:solidFill>
              </a:rPr>
              <a:t>minimized</a:t>
            </a:r>
            <a:r>
              <a:rPr lang="en-US" sz="3400" dirty="0" smtClean="0"/>
              <a:t> through careful design and controls.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E6C24F-61D7-4359-A3A1-91E7708F398B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391400" cy="1066800"/>
          </a:xfrm>
        </p:spPr>
        <p:txBody>
          <a:bodyPr/>
          <a:lstStyle/>
          <a:p>
            <a:pPr eaLnBrk="1" hangingPunct="1"/>
            <a:r>
              <a:rPr lang="en-US" smtClean="0"/>
              <a:t>2. Variability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610600" cy="5029200"/>
          </a:xfrm>
        </p:spPr>
        <p:txBody>
          <a:bodyPr/>
          <a:lstStyle/>
          <a:p>
            <a:pPr eaLnBrk="1" hangingPunct="1">
              <a:spcBef>
                <a:spcPct val="15000"/>
              </a:spcBef>
            </a:pPr>
            <a:r>
              <a:rPr lang="en-US" sz="3600" b="1" smtClean="0">
                <a:solidFill>
                  <a:srgbClr val="0000CC"/>
                </a:solidFill>
              </a:rPr>
              <a:t>Standard Deviation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sz="3200" smtClean="0"/>
              <a:t>tells you how tightly the values from your survey are </a:t>
            </a:r>
            <a:r>
              <a:rPr lang="en-US" sz="3200" b="1" smtClean="0">
                <a:solidFill>
                  <a:srgbClr val="CC0000"/>
                </a:solidFill>
              </a:rPr>
              <a:t>clustered</a:t>
            </a:r>
            <a:r>
              <a:rPr lang="en-US" sz="3200" smtClean="0"/>
              <a:t> around the overall </a:t>
            </a:r>
            <a:r>
              <a:rPr lang="en-US" sz="3200" b="1" smtClean="0">
                <a:solidFill>
                  <a:srgbClr val="CC0000"/>
                </a:solidFill>
              </a:rPr>
              <a:t>mean. 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sz="3200" smtClean="0"/>
              <a:t>is the average distance between all observed measures and the mean of their combined value – the mean of the mean.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8AF520-D776-468C-BEA7-34B8F7FB0298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391400" cy="1066800"/>
          </a:xfrm>
        </p:spPr>
        <p:txBody>
          <a:bodyPr/>
          <a:lstStyle/>
          <a:p>
            <a:pPr eaLnBrk="1" hangingPunct="1"/>
            <a:r>
              <a:rPr lang="en-US" smtClean="0"/>
              <a:t>2. Variability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610600" cy="49530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4000" smtClean="0"/>
          </a:p>
          <a:p>
            <a:pPr eaLnBrk="1" hangingPunct="1">
              <a:buFont typeface="Wingdings" pitchFamily="2" charset="2"/>
              <a:buNone/>
            </a:pPr>
            <a:endParaRPr lang="en-US" sz="4000" smtClean="0"/>
          </a:p>
          <a:p>
            <a:pPr eaLnBrk="1" hangingPunct="1"/>
            <a:endParaRPr lang="en-US" sz="4000" smtClean="0"/>
          </a:p>
          <a:p>
            <a:pPr eaLnBrk="1" hangingPunct="1"/>
            <a:endParaRPr lang="en-US" smtClean="0"/>
          </a:p>
        </p:txBody>
      </p:sp>
      <p:pic>
        <p:nvPicPr>
          <p:cNvPr id="49157" name="Picture 4" descr="statdes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905000"/>
            <a:ext cx="6553200" cy="414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A87659-1EE8-441A-8AB3-B34FD821D01F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0" y="3048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4400">
                <a:solidFill>
                  <a:srgbClr val="00003E"/>
                </a:solidFill>
                <a:effectLst/>
              </a:rPr>
              <a:t>Standard Deviation &amp; Normal Curve</a:t>
            </a:r>
          </a:p>
        </p:txBody>
      </p:sp>
      <p:pic>
        <p:nvPicPr>
          <p:cNvPr id="6215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524000"/>
            <a:ext cx="5943600" cy="1497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62157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3429000"/>
            <a:ext cx="5943600" cy="2724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E5DB4D-E5C1-495A-85C5-39CF2CC6BF78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391400" cy="1066800"/>
          </a:xfrm>
        </p:spPr>
        <p:txBody>
          <a:bodyPr/>
          <a:lstStyle/>
          <a:p>
            <a:pPr eaLnBrk="1" hangingPunct="1"/>
            <a:r>
              <a:rPr lang="en-US" smtClean="0"/>
              <a:t>2. Variability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991600" cy="4953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3600" dirty="0" smtClean="0">
                <a:solidFill>
                  <a:schemeClr val="tx1"/>
                </a:solidFill>
              </a:rPr>
              <a:t>A </a:t>
            </a:r>
            <a:r>
              <a:rPr lang="en-US" sz="3600" b="1" i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small</a:t>
            </a:r>
            <a:r>
              <a:rPr lang="en-US" sz="36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Standard Deviation</a:t>
            </a:r>
            <a:r>
              <a:rPr lang="en-US" sz="3600" dirty="0" smtClean="0"/>
              <a:t> score: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sz="3400" dirty="0" smtClean="0"/>
              <a:t>responses or values tend to be </a:t>
            </a:r>
            <a:r>
              <a:rPr lang="en-US" sz="3400" b="1" dirty="0" smtClean="0">
                <a:solidFill>
                  <a:srgbClr val="CC0000"/>
                </a:solidFill>
              </a:rPr>
              <a:t>similar </a:t>
            </a:r>
            <a:r>
              <a:rPr lang="en-US" sz="3400" dirty="0" smtClean="0"/>
              <a:t>(tightly spaced).</a:t>
            </a:r>
          </a:p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3600" dirty="0" smtClean="0">
                <a:solidFill>
                  <a:schemeClr val="tx1"/>
                </a:solidFill>
              </a:rPr>
              <a:t>A </a:t>
            </a:r>
            <a:r>
              <a:rPr lang="en-US" sz="3600" b="1" i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large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Standard Deviation</a:t>
            </a:r>
            <a:r>
              <a:rPr lang="en-US" sz="3600" dirty="0" smtClean="0"/>
              <a:t> score: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sz="3400" dirty="0" smtClean="0"/>
              <a:t>responses or values tend to be </a:t>
            </a:r>
            <a:r>
              <a:rPr lang="en-US" sz="3400" b="1" dirty="0" smtClean="0">
                <a:solidFill>
                  <a:srgbClr val="CC0000"/>
                </a:solidFill>
              </a:rPr>
              <a:t>dissimilar</a:t>
            </a:r>
            <a:r>
              <a:rPr lang="en-US" sz="3400" dirty="0" smtClean="0"/>
              <a:t> (widely spaced).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D34CA8-2B22-427D-963C-40A06AE59890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2514600"/>
            <a:ext cx="7315200" cy="34290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sz="5400" b="1" i="1" smtClean="0"/>
              <a:t>When to use each type of analysis…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64CBE6-B7D6-44A0-9A51-1E116B18A02B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Summarize the Data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763000" cy="4419600"/>
          </a:xfrm>
        </p:spPr>
        <p:txBody>
          <a:bodyPr/>
          <a:lstStyle/>
          <a:p>
            <a:pPr marL="406400" indent="-406400" eaLnBrk="1" hangingPunct="1">
              <a:buSzPct val="90000"/>
              <a:buFont typeface="Wingdings" pitchFamily="2" charset="2"/>
              <a:buAutoNum type="arabicPeriod"/>
              <a:defRPr/>
            </a:pPr>
            <a:r>
              <a:rPr lang="en-US" sz="2900" b="1" dirty="0" smtClean="0">
                <a:solidFill>
                  <a:schemeClr val="tx1"/>
                </a:solidFill>
              </a:rPr>
              <a:t>Categorical </a:t>
            </a:r>
            <a:r>
              <a:rPr lang="en-US" sz="2900" b="1" dirty="0" smtClean="0">
                <a:solidFill>
                  <a:srgbClr val="000066"/>
                </a:solidFill>
              </a:rPr>
              <a:t>Variables: </a:t>
            </a:r>
            <a:r>
              <a:rPr lang="en-US" sz="2900" b="1" dirty="0" smtClean="0">
                <a:solidFill>
                  <a:srgbClr val="CC0000"/>
                </a:solidFill>
              </a:rPr>
              <a:t>Percents</a:t>
            </a:r>
          </a:p>
          <a:p>
            <a:pPr marL="914400" lvl="1" indent="-393700" eaLnBrk="1" hangingPunct="1">
              <a:defRPr/>
            </a:pPr>
            <a:r>
              <a:rPr lang="en-US" sz="2800" dirty="0" smtClean="0"/>
              <a:t>Group the related variables in each run.</a:t>
            </a:r>
          </a:p>
          <a:p>
            <a:pPr marL="914400" lvl="1" indent="-393700" eaLnBrk="1" hangingPunct="1">
              <a:defRPr/>
            </a:pPr>
            <a:r>
              <a:rPr lang="en-US" sz="2800" dirty="0" smtClean="0"/>
              <a:t>Ex. Percent of all demographic variables producing “Respondent Profile”.</a:t>
            </a:r>
          </a:p>
          <a:p>
            <a:pPr marL="914400" lvl="1" indent="-393700" eaLnBrk="1" hangingPunct="1">
              <a:defRPr/>
            </a:pPr>
            <a:endParaRPr lang="en-US" sz="2600" dirty="0" smtClean="0"/>
          </a:p>
          <a:p>
            <a:pPr marL="406400" indent="-406400" eaLnBrk="1" hangingPunct="1">
              <a:buSzPct val="90000"/>
              <a:buFont typeface="Wingdings" pitchFamily="2" charset="2"/>
              <a:buAutoNum type="arabicPeriod"/>
              <a:defRPr/>
            </a:pPr>
            <a:r>
              <a:rPr lang="en-US" sz="2900" b="1" dirty="0" smtClean="0">
                <a:solidFill>
                  <a:schemeClr val="tx1"/>
                </a:solidFill>
              </a:rPr>
              <a:t>Metric</a:t>
            </a:r>
            <a:r>
              <a:rPr lang="en-US" sz="29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900" b="1" dirty="0" smtClean="0">
                <a:solidFill>
                  <a:srgbClr val="000066"/>
                </a:solidFill>
              </a:rPr>
              <a:t>Variables: </a:t>
            </a:r>
            <a:r>
              <a:rPr lang="en-US" sz="2900" b="1" dirty="0" smtClean="0">
                <a:solidFill>
                  <a:srgbClr val="CC0000"/>
                </a:solidFill>
              </a:rPr>
              <a:t>Averages</a:t>
            </a:r>
          </a:p>
          <a:p>
            <a:pPr marL="914400" lvl="1" indent="-393700" eaLnBrk="1" hangingPunct="1">
              <a:defRPr/>
            </a:pPr>
            <a:r>
              <a:rPr lang="en-US" sz="2800" dirty="0" smtClean="0"/>
              <a:t>Group the related variables in each run.</a:t>
            </a:r>
          </a:p>
          <a:p>
            <a:pPr marL="914400" lvl="1" indent="-393700" eaLnBrk="1" hangingPunct="1">
              <a:defRPr/>
            </a:pPr>
            <a:r>
              <a:rPr lang="en-US" sz="2800" dirty="0" smtClean="0"/>
              <a:t>Ex. Include all the categories in one Grid question into one run (producing one table).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72945E-0556-4C1E-BEAB-BC86126A0CDB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514600"/>
            <a:ext cx="7315200" cy="34290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sz="4400" b="1" i="1" smtClean="0"/>
              <a:t>Now let’s see this knowledge in action!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B64291-568E-4A7C-8C04-0E41A846B034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55299" name="Text Box 5"/>
          <p:cNvSpPr txBox="1">
            <a:spLocks noChangeArrowheads="1"/>
          </p:cNvSpPr>
          <p:nvPr/>
        </p:nvSpPr>
        <p:spPr bwMode="auto">
          <a:xfrm>
            <a:off x="2819400" y="2895600"/>
            <a:ext cx="56388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b="1">
                <a:solidFill>
                  <a:schemeClr val="accent2"/>
                </a:solidFill>
                <a:effectLst/>
                <a:latin typeface="Times New Roman" pitchFamily="18" charset="0"/>
              </a:rPr>
              <a:t>GANG VIOLENCE</a:t>
            </a:r>
          </a:p>
        </p:txBody>
      </p:sp>
      <p:pic>
        <p:nvPicPr>
          <p:cNvPr id="55300" name="Picture 6"/>
          <p:cNvPicPr>
            <a:picLocks noGrp="1" noChangeAspect="1" noChangeArrowheads="1"/>
          </p:cNvPicPr>
          <p:nvPr>
            <p:ph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65938"/>
          </a:xfrm>
          <a:noFill/>
        </p:spPr>
      </p:pic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CEA48B-80C1-4D31-B67E-C6C978642C92}" type="slidenum">
              <a:rPr lang="en-US" smtClean="0"/>
              <a:pPr/>
              <a:t>48</a:t>
            </a:fld>
            <a:endParaRPr lang="en-US" smtClean="0"/>
          </a:p>
        </p:txBody>
      </p:sp>
      <p:pic>
        <p:nvPicPr>
          <p:cNvPr id="5632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-304800" y="0"/>
            <a:ext cx="9448800" cy="6858000"/>
          </a:xfrm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86275" y="1066800"/>
            <a:ext cx="46577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0603A1-D640-40C3-9CD9-E67FC476498F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7348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5734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971800"/>
            <a:ext cx="8305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0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6438900"/>
            <a:ext cx="6608763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9DD02B-F02C-4D5A-87FA-B504FEB4E35F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Control of Data Collection Errors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The researcher must take steps to </a:t>
            </a:r>
            <a:r>
              <a:rPr lang="en-US" b="1" dirty="0" smtClean="0">
                <a:solidFill>
                  <a:srgbClr val="CC0000"/>
                </a:solidFill>
              </a:rPr>
              <a:t>control</a:t>
            </a:r>
            <a:r>
              <a:rPr lang="en-US" dirty="0" smtClean="0"/>
              <a:t> potential non-sampling errors.</a:t>
            </a:r>
          </a:p>
          <a:p>
            <a:pPr eaLnBrk="1" hangingPunct="1">
              <a:defRPr/>
            </a:pPr>
            <a:endParaRPr lang="en-US" sz="1600" dirty="0" smtClean="0"/>
          </a:p>
          <a:p>
            <a:pPr eaLnBrk="1" hangingPunct="1">
              <a:defRPr/>
            </a:pPr>
            <a:r>
              <a:rPr lang="en-US" dirty="0" smtClean="0"/>
              <a:t>You need different control mechanisms for different </a:t>
            </a:r>
            <a:r>
              <a:rPr lang="en-US" b="1" dirty="0" smtClean="0">
                <a:solidFill>
                  <a:srgbClr val="CC0000"/>
                </a:solidFill>
              </a:rPr>
              <a:t>sources</a:t>
            </a:r>
            <a:r>
              <a:rPr lang="en-US" dirty="0" smtClean="0"/>
              <a:t> of errors.</a:t>
            </a:r>
          </a:p>
        </p:txBody>
      </p:sp>
      <p:sp>
        <p:nvSpPr>
          <p:cNvPr id="7" name="Notched Right Arrow 6"/>
          <p:cNvSpPr/>
          <p:nvPr/>
        </p:nvSpPr>
        <p:spPr bwMode="auto">
          <a:xfrm>
            <a:off x="6096000" y="4876800"/>
            <a:ext cx="2743200" cy="1066800"/>
          </a:xfrm>
          <a:prstGeom prst="notched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000" b="0" i="0" u="none" strike="noStrike" cap="none" normalizeH="0" baseline="0" smtClean="0">
              <a:ln>
                <a:noFill/>
              </a:ln>
              <a:solidFill>
                <a:srgbClr val="FF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13719D-EC39-4A7F-A2D8-C758BC8334D4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8372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370638"/>
          </a:xfrm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FFE1AB-A7D5-4548-B7B4-C933CC335418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9396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708273-FD27-4E8B-9614-8C0E7656FB02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2057400"/>
            <a:ext cx="7315200" cy="34290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sz="4400" b="1" i="1" smtClean="0"/>
              <a:t>Here’s the summary of Question #1 in a graphical format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4400" b="1" i="1" smtClean="0"/>
              <a:t>(note the mean score)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97B87B-861D-4DD4-8C7D-253D163667B3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61444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7E57A9-EE22-4878-B369-CAF91CC42B3B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2514600"/>
            <a:ext cx="7315200" cy="34290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sz="4400" b="1" i="1" smtClean="0"/>
              <a:t>And here’s the data table it was based on…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E5892A-1A1A-4CBC-8972-6DF095CF7BFF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63492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152400"/>
            <a:ext cx="9144000" cy="7162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335A71-EF16-4858-AB14-3B112C6B1B79}" type="slidenum">
              <a:rPr lang="en-US" smtClean="0"/>
              <a:pPr/>
              <a:t>56</a:t>
            </a:fld>
            <a:endParaRPr lang="en-US" smtClean="0"/>
          </a:p>
        </p:txBody>
      </p:sp>
      <p:pic>
        <p:nvPicPr>
          <p:cNvPr id="64515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1060" name="Oval 4"/>
          <p:cNvSpPr>
            <a:spLocks noChangeArrowheads="1"/>
          </p:cNvSpPr>
          <p:nvPr/>
        </p:nvSpPr>
        <p:spPr bwMode="auto">
          <a:xfrm>
            <a:off x="457200" y="2362200"/>
            <a:ext cx="838200" cy="3276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301061" name="Oval 5"/>
          <p:cNvSpPr>
            <a:spLocks noChangeArrowheads="1"/>
          </p:cNvSpPr>
          <p:nvPr/>
        </p:nvSpPr>
        <p:spPr bwMode="auto">
          <a:xfrm>
            <a:off x="4572000" y="685800"/>
            <a:ext cx="2133600" cy="609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64518" name="AutoShape 6"/>
          <p:cNvSpPr>
            <a:spLocks noChangeArrowheads="1"/>
          </p:cNvSpPr>
          <p:nvPr/>
        </p:nvSpPr>
        <p:spPr bwMode="auto">
          <a:xfrm>
            <a:off x="1371600" y="4419600"/>
            <a:ext cx="2362200" cy="990600"/>
          </a:xfrm>
          <a:prstGeom prst="wedgeRoundRectCallout">
            <a:avLst>
              <a:gd name="adj1" fmla="val -67139"/>
              <a:gd name="adj2" fmla="val 15866"/>
              <a:gd name="adj3" fmla="val 16667"/>
            </a:avLst>
          </a:prstGeom>
          <a:solidFill>
            <a:schemeClr val="accent2"/>
          </a:solidFill>
          <a:ln w="38100">
            <a:solidFill>
              <a:srgbClr val="FFCC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400">
                <a:solidFill>
                  <a:schemeClr val="tx1"/>
                </a:solidFill>
                <a:effectLst/>
              </a:rPr>
              <a:t>Response Codes (scale)</a:t>
            </a:r>
          </a:p>
        </p:txBody>
      </p:sp>
      <p:sp>
        <p:nvSpPr>
          <p:cNvPr id="301069" name="Oval 13"/>
          <p:cNvSpPr>
            <a:spLocks noChangeArrowheads="1"/>
          </p:cNvSpPr>
          <p:nvPr/>
        </p:nvSpPr>
        <p:spPr bwMode="auto">
          <a:xfrm>
            <a:off x="0" y="914400"/>
            <a:ext cx="3505200" cy="1066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64520" name="AutoShape 14"/>
          <p:cNvSpPr>
            <a:spLocks noChangeArrowheads="1"/>
          </p:cNvSpPr>
          <p:nvPr/>
        </p:nvSpPr>
        <p:spPr bwMode="auto">
          <a:xfrm>
            <a:off x="1371600" y="2362200"/>
            <a:ext cx="2514600" cy="838200"/>
          </a:xfrm>
          <a:prstGeom prst="wedgeRoundRectCallout">
            <a:avLst>
              <a:gd name="adj1" fmla="val -36236"/>
              <a:gd name="adj2" fmla="val -124241"/>
              <a:gd name="adj3" fmla="val 16667"/>
            </a:avLst>
          </a:prstGeom>
          <a:solidFill>
            <a:schemeClr val="accent2"/>
          </a:solidFill>
          <a:ln w="38100">
            <a:solidFill>
              <a:srgbClr val="FFCC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sz="2400">
                <a:solidFill>
                  <a:schemeClr val="tx1"/>
                </a:solidFill>
                <a:effectLst/>
              </a:rPr>
              <a:t>Total weighted &amp; un-weighted</a:t>
            </a:r>
          </a:p>
        </p:txBody>
      </p:sp>
      <p:sp>
        <p:nvSpPr>
          <p:cNvPr id="64521" name="AutoShape 18"/>
          <p:cNvSpPr>
            <a:spLocks noChangeArrowheads="1"/>
          </p:cNvSpPr>
          <p:nvPr/>
        </p:nvSpPr>
        <p:spPr bwMode="auto">
          <a:xfrm>
            <a:off x="7315200" y="3124200"/>
            <a:ext cx="1828800" cy="762000"/>
          </a:xfrm>
          <a:prstGeom prst="wedgeRoundRectCallout">
            <a:avLst>
              <a:gd name="adj1" fmla="val -98352"/>
              <a:gd name="adj2" fmla="val -291875"/>
              <a:gd name="adj3" fmla="val 16667"/>
            </a:avLst>
          </a:prstGeom>
          <a:solidFill>
            <a:schemeClr val="accent2"/>
          </a:solidFill>
          <a:ln w="38100">
            <a:solidFill>
              <a:srgbClr val="FFCC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</a:pPr>
            <a:r>
              <a:rPr lang="en-US" sz="2400">
                <a:solidFill>
                  <a:schemeClr val="tx1"/>
                </a:solidFill>
                <a:effectLst/>
              </a:rPr>
              <a:t>Banner ‘Breaks’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939AC9-3192-4607-9C3F-624E0424F706}" type="slidenum">
              <a:rPr lang="en-US" smtClean="0"/>
              <a:pPr/>
              <a:t>57</a:t>
            </a:fld>
            <a:endParaRPr lang="en-US" smtClean="0"/>
          </a:p>
        </p:txBody>
      </p:sp>
      <p:pic>
        <p:nvPicPr>
          <p:cNvPr id="6553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2084" name="Oval 4"/>
          <p:cNvSpPr>
            <a:spLocks noChangeArrowheads="1"/>
          </p:cNvSpPr>
          <p:nvPr/>
        </p:nvSpPr>
        <p:spPr bwMode="auto">
          <a:xfrm>
            <a:off x="3276600" y="1828800"/>
            <a:ext cx="3352800" cy="609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302087" name="Oval 7"/>
          <p:cNvSpPr>
            <a:spLocks noChangeArrowheads="1"/>
          </p:cNvSpPr>
          <p:nvPr/>
        </p:nvSpPr>
        <p:spPr bwMode="auto">
          <a:xfrm>
            <a:off x="0" y="6019800"/>
            <a:ext cx="6553200" cy="609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65542" name="AutoShape 8"/>
          <p:cNvSpPr>
            <a:spLocks noChangeArrowheads="1"/>
          </p:cNvSpPr>
          <p:nvPr/>
        </p:nvSpPr>
        <p:spPr bwMode="auto">
          <a:xfrm>
            <a:off x="2057400" y="4724400"/>
            <a:ext cx="1447800" cy="914400"/>
          </a:xfrm>
          <a:prstGeom prst="wedgeRoundRectCallout">
            <a:avLst>
              <a:gd name="adj1" fmla="val -92764"/>
              <a:gd name="adj2" fmla="val 108856"/>
              <a:gd name="adj3" fmla="val 16667"/>
            </a:avLst>
          </a:prstGeom>
          <a:solidFill>
            <a:schemeClr val="accent2"/>
          </a:solidFill>
          <a:ln w="38100">
            <a:solidFill>
              <a:srgbClr val="FFCC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</a:pPr>
            <a:r>
              <a:rPr lang="en-US" sz="2400">
                <a:solidFill>
                  <a:schemeClr val="tx1"/>
                </a:solidFill>
                <a:effectLst/>
              </a:rPr>
              <a:t>Top Score Box</a:t>
            </a:r>
          </a:p>
        </p:txBody>
      </p:sp>
      <p:sp>
        <p:nvSpPr>
          <p:cNvPr id="302089" name="Oval 9"/>
          <p:cNvSpPr>
            <a:spLocks noChangeArrowheads="1"/>
          </p:cNvSpPr>
          <p:nvPr/>
        </p:nvSpPr>
        <p:spPr bwMode="auto">
          <a:xfrm>
            <a:off x="0" y="1524000"/>
            <a:ext cx="1676400" cy="1066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65544" name="AutoShape 10"/>
          <p:cNvSpPr>
            <a:spLocks noChangeArrowheads="1"/>
          </p:cNvSpPr>
          <p:nvPr/>
        </p:nvSpPr>
        <p:spPr bwMode="auto">
          <a:xfrm>
            <a:off x="381000" y="3124200"/>
            <a:ext cx="3581400" cy="1371600"/>
          </a:xfrm>
          <a:prstGeom prst="wedgeRoundRectCallout">
            <a:avLst>
              <a:gd name="adj1" fmla="val -35903"/>
              <a:gd name="adj2" fmla="val -106713"/>
              <a:gd name="adj3" fmla="val 16667"/>
            </a:avLst>
          </a:prstGeom>
          <a:solidFill>
            <a:schemeClr val="accent2"/>
          </a:solidFill>
          <a:ln w="38100">
            <a:solidFill>
              <a:srgbClr val="FFCC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sz="2200">
                <a:solidFill>
                  <a:schemeClr val="tx1"/>
                </a:solidFill>
                <a:effectLst/>
              </a:rPr>
              <a:t>Analyses conducted: mean, median, standard deviation, standard error</a:t>
            </a:r>
          </a:p>
        </p:txBody>
      </p:sp>
      <p:sp>
        <p:nvSpPr>
          <p:cNvPr id="65545" name="AutoShape 11"/>
          <p:cNvSpPr>
            <a:spLocks noChangeArrowheads="1"/>
          </p:cNvSpPr>
          <p:nvPr/>
        </p:nvSpPr>
        <p:spPr bwMode="auto">
          <a:xfrm>
            <a:off x="6400800" y="4419600"/>
            <a:ext cx="2438400" cy="1371600"/>
          </a:xfrm>
          <a:prstGeom prst="wedgeRoundRectCallout">
            <a:avLst>
              <a:gd name="adj1" fmla="val -90236"/>
              <a:gd name="adj2" fmla="val -192824"/>
              <a:gd name="adj3" fmla="val 16667"/>
            </a:avLst>
          </a:prstGeom>
          <a:solidFill>
            <a:schemeClr val="accent2"/>
          </a:solidFill>
          <a:ln w="38100">
            <a:solidFill>
              <a:srgbClr val="FFCC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sz="2200">
                <a:solidFill>
                  <a:schemeClr val="tx1"/>
                </a:solidFill>
                <a:effectLst/>
              </a:rPr>
              <a:t>Results for total sample and by gender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AFC3AB-C320-4B46-BA2C-47A7422E8A19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2514600"/>
            <a:ext cx="7315200" cy="34290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sz="4400" b="1" i="1" smtClean="0"/>
              <a:t>Here is the summary chart for Question #2…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A6A39A-D082-4940-8CD5-5DAD0BEB9C54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67588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168964" name="Oval 4"/>
          <p:cNvSpPr>
            <a:spLocks noChangeArrowheads="1"/>
          </p:cNvSpPr>
          <p:nvPr/>
        </p:nvSpPr>
        <p:spPr bwMode="auto">
          <a:xfrm>
            <a:off x="3200400" y="5791200"/>
            <a:ext cx="1905000" cy="4572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67590" name="AutoShape 5"/>
          <p:cNvSpPr>
            <a:spLocks noChangeArrowheads="1"/>
          </p:cNvSpPr>
          <p:nvPr/>
        </p:nvSpPr>
        <p:spPr bwMode="auto">
          <a:xfrm>
            <a:off x="5257800" y="3733800"/>
            <a:ext cx="2514600" cy="1447800"/>
          </a:xfrm>
          <a:prstGeom prst="wedgeRoundRectCallout">
            <a:avLst>
              <a:gd name="adj1" fmla="val -60921"/>
              <a:gd name="adj2" fmla="val 95394"/>
              <a:gd name="adj3" fmla="val 16667"/>
            </a:avLst>
          </a:prstGeom>
          <a:solidFill>
            <a:schemeClr val="accent2"/>
          </a:solidFill>
          <a:ln w="38100">
            <a:solidFill>
              <a:srgbClr val="FFCC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24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7591" name="Text Box 6"/>
          <p:cNvSpPr txBox="1">
            <a:spLocks noChangeArrowheads="1"/>
          </p:cNvSpPr>
          <p:nvPr/>
        </p:nvSpPr>
        <p:spPr bwMode="auto">
          <a:xfrm>
            <a:off x="5410200" y="3886200"/>
            <a:ext cx="2286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effectLst/>
              </a:rPr>
              <a:t>‘Other’ category – large, but expected given the question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437115-F01B-4251-84A8-C7D179C15617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534400" cy="10668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Errors in </a:t>
            </a:r>
            <a:r>
              <a:rPr lang="en-US" sz="4600" dirty="0" smtClean="0"/>
              <a:t>Field Data Collection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828800"/>
            <a:ext cx="48768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3600" b="1" i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Field Worker Error:</a:t>
            </a:r>
            <a:r>
              <a:rPr lang="en-US" sz="3200" dirty="0" smtClean="0">
                <a:solidFill>
                  <a:srgbClr val="000066"/>
                </a:solidFill>
              </a:rPr>
              <a:t> </a:t>
            </a:r>
          </a:p>
          <a:p>
            <a:pPr eaLnBrk="1" hangingPunct="1">
              <a:defRPr/>
            </a:pPr>
            <a:r>
              <a:rPr lang="en-US" sz="3200" dirty="0" smtClean="0"/>
              <a:t>Errors committed by the persons who administer the questionnaires</a:t>
            </a:r>
          </a:p>
          <a:p>
            <a:pPr eaLnBrk="1" hangingPunct="1">
              <a:spcBef>
                <a:spcPts val="1800"/>
              </a:spcBef>
              <a:buFont typeface="Wingdings" pitchFamily="2" charset="2"/>
              <a:buNone/>
              <a:defRPr/>
            </a:pPr>
            <a:r>
              <a:rPr lang="en-US" sz="3600" b="1" i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Respondent Error:</a:t>
            </a:r>
            <a:r>
              <a:rPr lang="en-US" sz="3600" dirty="0" smtClean="0">
                <a:solidFill>
                  <a:srgbClr val="000066"/>
                </a:solidFill>
              </a:rPr>
              <a:t> </a:t>
            </a:r>
          </a:p>
          <a:p>
            <a:pPr eaLnBrk="1" hangingPunct="1">
              <a:defRPr/>
            </a:pPr>
            <a:r>
              <a:rPr lang="en-US" sz="3200" dirty="0" smtClean="0"/>
              <a:t>Errors committed by the respondent</a:t>
            </a:r>
          </a:p>
        </p:txBody>
      </p:sp>
      <p:sp>
        <p:nvSpPr>
          <p:cNvPr id="31539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486400" y="2590800"/>
            <a:ext cx="3657600" cy="1981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3600" b="1" i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Errors may be: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sz="3200" dirty="0" smtClean="0"/>
              <a:t>intentional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sz="3200" dirty="0" smtClean="0"/>
              <a:t>unintentional</a:t>
            </a:r>
            <a:endParaRPr lang="en-US" sz="3000" dirty="0" smtClean="0"/>
          </a:p>
        </p:txBody>
      </p:sp>
      <p:sp>
        <p:nvSpPr>
          <p:cNvPr id="315399" name="AutoShape 7"/>
          <p:cNvSpPr>
            <a:spLocks/>
          </p:cNvSpPr>
          <p:nvPr/>
        </p:nvSpPr>
        <p:spPr bwMode="auto">
          <a:xfrm>
            <a:off x="4800600" y="1752600"/>
            <a:ext cx="685800" cy="4267200"/>
          </a:xfrm>
          <a:prstGeom prst="rightBrace">
            <a:avLst>
              <a:gd name="adj1" fmla="val 51852"/>
              <a:gd name="adj2" fmla="val 50000"/>
            </a:avLst>
          </a:prstGeom>
          <a:noFill/>
          <a:ln w="38100">
            <a:solidFill>
              <a:srgbClr val="00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1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5257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3" name="AutoShape 5"/>
          <p:cNvSpPr>
            <a:spLocks noChangeArrowheads="1"/>
          </p:cNvSpPr>
          <p:nvPr/>
        </p:nvSpPr>
        <p:spPr bwMode="auto">
          <a:xfrm>
            <a:off x="5486400" y="5638800"/>
            <a:ext cx="3657600" cy="685800"/>
          </a:xfrm>
          <a:prstGeom prst="wedgeRoundRectCallout">
            <a:avLst>
              <a:gd name="adj1" fmla="val -49667"/>
              <a:gd name="adj2" fmla="val 85613"/>
              <a:gd name="adj3" fmla="val 16667"/>
            </a:avLst>
          </a:prstGeom>
          <a:solidFill>
            <a:schemeClr val="accent2"/>
          </a:solidFill>
          <a:ln w="38100">
            <a:solidFill>
              <a:srgbClr val="FFCC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sz="2200" dirty="0">
                <a:solidFill>
                  <a:schemeClr val="tx1"/>
                </a:solidFill>
                <a:effectLst/>
              </a:rPr>
              <a:t>Tests of significance 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and </a:t>
            </a:r>
            <a:r>
              <a:rPr lang="en-US" sz="2200" dirty="0">
                <a:solidFill>
                  <a:schemeClr val="tx1"/>
                </a:solidFill>
                <a:effectLst/>
              </a:rPr>
              <a:t>the columns 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compared.</a:t>
            </a:r>
            <a:endParaRPr lang="en-US" sz="2400" dirty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4135" name="Oval 7"/>
          <p:cNvSpPr>
            <a:spLocks noChangeArrowheads="1"/>
          </p:cNvSpPr>
          <p:nvPr/>
        </p:nvSpPr>
        <p:spPr bwMode="auto">
          <a:xfrm>
            <a:off x="4419600" y="1676400"/>
            <a:ext cx="6858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304137" name="Oval 9"/>
          <p:cNvSpPr>
            <a:spLocks noChangeArrowheads="1"/>
          </p:cNvSpPr>
          <p:nvPr/>
        </p:nvSpPr>
        <p:spPr bwMode="auto">
          <a:xfrm>
            <a:off x="4495800" y="5029200"/>
            <a:ext cx="6858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68616" name="AutoShape 10"/>
          <p:cNvSpPr>
            <a:spLocks noChangeArrowheads="1"/>
          </p:cNvSpPr>
          <p:nvPr/>
        </p:nvSpPr>
        <p:spPr bwMode="auto">
          <a:xfrm>
            <a:off x="5486400" y="2057400"/>
            <a:ext cx="3657600" cy="1143000"/>
          </a:xfrm>
          <a:prstGeom prst="wedgeRoundRectCallout">
            <a:avLst>
              <a:gd name="adj1" fmla="val -57648"/>
              <a:gd name="adj2" fmla="val -45379"/>
              <a:gd name="adj3" fmla="val 16667"/>
            </a:avLst>
          </a:prstGeom>
          <a:solidFill>
            <a:schemeClr val="accent2"/>
          </a:solidFill>
          <a:ln w="38100">
            <a:solidFill>
              <a:srgbClr val="FFCC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sz="2200" dirty="0" smtClean="0">
                <a:solidFill>
                  <a:schemeClr val="tx1"/>
                </a:solidFill>
                <a:effectLst/>
              </a:rPr>
              <a:t>Pct. </a:t>
            </a:r>
            <a:r>
              <a:rPr lang="en-US" sz="2200" dirty="0">
                <a:solidFill>
                  <a:schemeClr val="tx1"/>
                </a:solidFill>
                <a:effectLst/>
              </a:rPr>
              <a:t>of females 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significantly </a:t>
            </a:r>
            <a:r>
              <a:rPr lang="en-US" sz="2200" dirty="0">
                <a:solidFill>
                  <a:schemeClr val="tx1"/>
                </a:solidFill>
                <a:effectLst/>
              </a:rPr>
              <a:t>larger than the 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pct. of </a:t>
            </a:r>
            <a:r>
              <a:rPr lang="en-US" sz="2200" dirty="0">
                <a:solidFill>
                  <a:schemeClr val="tx1"/>
                </a:solidFill>
                <a:effectLst/>
              </a:rPr>
              <a:t>males.</a:t>
            </a:r>
            <a:endParaRPr lang="en-US" sz="2200" dirty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4143" name="Oval 15"/>
          <p:cNvSpPr>
            <a:spLocks noChangeArrowheads="1"/>
          </p:cNvSpPr>
          <p:nvPr/>
        </p:nvSpPr>
        <p:spPr bwMode="auto">
          <a:xfrm>
            <a:off x="3733800" y="3048000"/>
            <a:ext cx="762000" cy="762000"/>
          </a:xfrm>
          <a:prstGeom prst="ellips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304144" name="Oval 16"/>
          <p:cNvSpPr>
            <a:spLocks noChangeArrowheads="1"/>
          </p:cNvSpPr>
          <p:nvPr/>
        </p:nvSpPr>
        <p:spPr bwMode="auto">
          <a:xfrm>
            <a:off x="3810000" y="3962400"/>
            <a:ext cx="685800" cy="533400"/>
          </a:xfrm>
          <a:prstGeom prst="ellips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18" name="Rounded Rectangle 17"/>
          <p:cNvSpPr/>
          <p:nvPr/>
        </p:nvSpPr>
        <p:spPr bwMode="auto">
          <a:xfrm>
            <a:off x="0" y="3048000"/>
            <a:ext cx="2667000" cy="609600"/>
          </a:xfrm>
          <a:prstGeom prst="roundRect">
            <a:avLst/>
          </a:prstGeom>
          <a:noFill/>
          <a:ln w="381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000" b="0" i="0" u="none" strike="noStrike" cap="none" normalizeH="0" baseline="0" smtClean="0">
              <a:ln>
                <a:noFill/>
              </a:ln>
              <a:solidFill>
                <a:srgbClr val="FF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0" y="3962400"/>
            <a:ext cx="2667000" cy="381000"/>
          </a:xfrm>
          <a:prstGeom prst="roundRect">
            <a:avLst/>
          </a:prstGeom>
          <a:noFill/>
          <a:ln w="381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000" b="0" i="0" u="none" strike="noStrike" cap="none" normalizeH="0" baseline="0" smtClean="0">
              <a:ln>
                <a:noFill/>
              </a:ln>
              <a:solidFill>
                <a:srgbClr val="FF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0" y="1676400"/>
            <a:ext cx="2667000" cy="6858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000" b="1" i="0" u="none" strike="noStrike" cap="none" normalizeH="0" baseline="0" dirty="0" smtClean="0">
              <a:ln>
                <a:noFill/>
              </a:ln>
              <a:solidFill>
                <a:srgbClr val="FF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1" name="AutoShape 10"/>
          <p:cNvSpPr>
            <a:spLocks noChangeArrowheads="1"/>
          </p:cNvSpPr>
          <p:nvPr/>
        </p:nvSpPr>
        <p:spPr bwMode="auto">
          <a:xfrm>
            <a:off x="5486400" y="3276600"/>
            <a:ext cx="3657600" cy="1143000"/>
          </a:xfrm>
          <a:prstGeom prst="wedgeRoundRectCallout">
            <a:avLst>
              <a:gd name="adj1" fmla="val -77470"/>
              <a:gd name="adj2" fmla="val 13510"/>
              <a:gd name="adj3" fmla="val 16667"/>
            </a:avLst>
          </a:prstGeom>
          <a:solidFill>
            <a:schemeClr val="accent2"/>
          </a:solidFill>
          <a:ln w="38100">
            <a:solidFill>
              <a:srgbClr val="FFCC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sz="2200" dirty="0" smtClean="0">
                <a:solidFill>
                  <a:schemeClr val="tx1"/>
                </a:solidFill>
                <a:effectLst/>
              </a:rPr>
              <a:t>Pct. of males significantly </a:t>
            </a:r>
            <a:r>
              <a:rPr lang="en-US" sz="2200" dirty="0">
                <a:solidFill>
                  <a:schemeClr val="tx1"/>
                </a:solidFill>
                <a:effectLst/>
              </a:rPr>
              <a:t>larger than the 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pct. of females</a:t>
            </a:r>
            <a:r>
              <a:rPr lang="en-US" sz="2200" dirty="0">
                <a:solidFill>
                  <a:schemeClr val="tx1"/>
                </a:solidFill>
                <a:effectLst/>
              </a:rPr>
              <a:t>.</a:t>
            </a:r>
            <a:endParaRPr lang="en-US" sz="2200" dirty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0" y="6400800"/>
            <a:ext cx="5334000" cy="457200"/>
          </a:xfrm>
          <a:prstGeom prst="roundRect">
            <a:avLst/>
          </a:prstGeom>
          <a:noFill/>
          <a:ln w="38100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000" b="0" i="0" u="none" strike="noStrike" cap="none" normalizeH="0" baseline="0" smtClean="0">
              <a:ln>
                <a:noFill/>
              </a:ln>
              <a:solidFill>
                <a:srgbClr val="FF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0" y="5105400"/>
            <a:ext cx="2667000" cy="2286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000" b="1" i="0" u="none" strike="noStrike" cap="none" normalizeH="0" baseline="0" dirty="0" smtClean="0">
              <a:ln>
                <a:noFill/>
              </a:ln>
              <a:solidFill>
                <a:srgbClr val="FF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0" y="4724400"/>
            <a:ext cx="5257800" cy="304800"/>
          </a:xfrm>
          <a:prstGeom prst="roundRect">
            <a:avLst/>
          </a:prstGeom>
          <a:noFill/>
          <a:ln w="38100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000" b="0" i="0" u="none" strike="noStrike" cap="none" normalizeH="0" baseline="0" smtClean="0">
              <a:ln>
                <a:noFill/>
              </a:ln>
              <a:solidFill>
                <a:srgbClr val="FF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5" name="AutoShape 10"/>
          <p:cNvSpPr>
            <a:spLocks noChangeArrowheads="1"/>
          </p:cNvSpPr>
          <p:nvPr/>
        </p:nvSpPr>
        <p:spPr bwMode="auto">
          <a:xfrm>
            <a:off x="5562600" y="4572000"/>
            <a:ext cx="3581400" cy="457200"/>
          </a:xfrm>
          <a:prstGeom prst="wedgeRoundRectCallout">
            <a:avLst>
              <a:gd name="adj1" fmla="val -60290"/>
              <a:gd name="adj2" fmla="val 16843"/>
              <a:gd name="adj3" fmla="val 16667"/>
            </a:avLst>
          </a:prstGeom>
          <a:solidFill>
            <a:schemeClr val="accent2"/>
          </a:solidFill>
          <a:ln w="38100">
            <a:solidFill>
              <a:srgbClr val="FFCC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sz="2200" dirty="0" smtClean="0">
                <a:solidFill>
                  <a:schemeClr val="tx1"/>
                </a:solidFill>
                <a:effectLst/>
              </a:rPr>
              <a:t>Bad News?!?</a:t>
            </a:r>
            <a:endParaRPr lang="en-US" sz="2200" dirty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0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0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0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0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animBg="1"/>
      <p:bldP spid="304135" grpId="0" animBg="1"/>
      <p:bldP spid="304137" grpId="0" animBg="1"/>
      <p:bldP spid="68616" grpId="0" animBg="1"/>
      <p:bldP spid="304143" grpId="0" animBg="1"/>
      <p:bldP spid="30414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7FE632-BBFF-4570-86AF-23D52F110910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2514600"/>
            <a:ext cx="7315200" cy="34290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sz="4400" b="1" i="1" smtClean="0"/>
              <a:t>Look what happens when you force a decision…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sz="4400" b="1" i="1" smtClean="0"/>
          </a:p>
          <a:p>
            <a:pPr algn="ctr" eaLnBrk="1" hangingPunct="1">
              <a:buFont typeface="Wingdings" pitchFamily="2" charset="2"/>
              <a:buNone/>
            </a:pPr>
            <a:endParaRPr lang="en-US" sz="4400" b="1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11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6477000" cy="6858000"/>
          </a:xfrm>
          <a:noFill/>
        </p:spPr>
      </p:pic>
      <p:pic>
        <p:nvPicPr>
          <p:cNvPr id="175107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4572000" y="0"/>
            <a:ext cx="4572000" cy="3429000"/>
          </a:xfrm>
        </p:spPr>
      </p:pic>
      <p:sp>
        <p:nvSpPr>
          <p:cNvPr id="175114" name="Oval 10"/>
          <p:cNvSpPr>
            <a:spLocks noChangeArrowheads="1"/>
          </p:cNvSpPr>
          <p:nvPr/>
        </p:nvSpPr>
        <p:spPr bwMode="auto">
          <a:xfrm>
            <a:off x="1905000" y="4038600"/>
            <a:ext cx="18288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175118" name="Oval 14"/>
          <p:cNvSpPr>
            <a:spLocks noChangeArrowheads="1"/>
          </p:cNvSpPr>
          <p:nvPr/>
        </p:nvSpPr>
        <p:spPr bwMode="auto">
          <a:xfrm>
            <a:off x="7620000" y="1219200"/>
            <a:ext cx="5334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pic>
        <p:nvPicPr>
          <p:cNvPr id="175108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4572000" y="3429000"/>
            <a:ext cx="4572000" cy="3429000"/>
          </a:xfrm>
          <a:noFill/>
        </p:spPr>
      </p:pic>
      <p:sp>
        <p:nvSpPr>
          <p:cNvPr id="175119" name="Oval 15"/>
          <p:cNvSpPr>
            <a:spLocks noChangeArrowheads="1"/>
          </p:cNvSpPr>
          <p:nvPr/>
        </p:nvSpPr>
        <p:spPr bwMode="auto">
          <a:xfrm>
            <a:off x="4572000" y="4191000"/>
            <a:ext cx="13716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259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4" grpId="0" animBg="1"/>
      <p:bldP spid="175118" grpId="0" animBg="1"/>
      <p:bldP spid="17511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6134D0-A34E-4740-8A7D-E61281B03145}" type="slidenum">
              <a:rPr lang="en-US" smtClean="0"/>
              <a:pPr/>
              <a:t>63</a:t>
            </a:fld>
            <a:endParaRPr lang="en-US" smtClean="0"/>
          </a:p>
        </p:txBody>
      </p:sp>
      <p:pic>
        <p:nvPicPr>
          <p:cNvPr id="7168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1A179A-D71F-4EC7-B0AD-12FBAFB45A5C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0"/>
            <a:ext cx="6781800" cy="2362200"/>
          </a:xfrm>
        </p:spPr>
        <p:txBody>
          <a:bodyPr/>
          <a:lstStyle/>
          <a:p>
            <a:pPr algn="ctr" eaLnBrk="1" hangingPunct="1"/>
            <a:r>
              <a:rPr lang="en-US" sz="6600" b="1" i="1" smtClean="0"/>
              <a:t>The Respondent Profile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6781800" cy="4343400"/>
          </a:xfrm>
        </p:spPr>
        <p:txBody>
          <a:bodyPr/>
          <a:lstStyle/>
          <a:p>
            <a:pPr eaLnBrk="1" hangingPunct="1"/>
            <a:endParaRPr lang="en-US" sz="4000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B4EC7C-64AE-431B-8F55-567B124DADF6}" type="slidenum">
              <a:rPr lang="en-US" smtClean="0"/>
              <a:pPr/>
              <a:t>65</a:t>
            </a:fld>
            <a:endParaRPr lang="en-US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219200"/>
            <a:ext cx="3314700" cy="4724400"/>
          </a:xfrm>
        </p:spPr>
        <p:txBody>
          <a:bodyPr/>
          <a:lstStyle/>
          <a:p>
            <a:pPr eaLnBrk="1" hangingPunct="1"/>
            <a:endParaRPr lang="en-US" sz="3600" smtClean="0"/>
          </a:p>
          <a:p>
            <a:pPr eaLnBrk="1" hangingPunct="1"/>
            <a:endParaRPr lang="en-US" sz="2800" smtClean="0"/>
          </a:p>
        </p:txBody>
      </p:sp>
      <p:pic>
        <p:nvPicPr>
          <p:cNvPr id="73732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7463" y="0"/>
            <a:ext cx="9161463" cy="686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6477000" y="3429000"/>
            <a:ext cx="2514600" cy="2667000"/>
          </a:xfrm>
          <a:prstGeom prst="wedgeRoundRectCallout">
            <a:avLst>
              <a:gd name="adj1" fmla="val -54561"/>
              <a:gd name="adj2" fmla="val -83752"/>
              <a:gd name="adj3" fmla="val 16667"/>
            </a:avLst>
          </a:prstGeom>
          <a:ln>
            <a:solidFill>
              <a:srgbClr val="000066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sz="2800" dirty="0" smtClean="0">
                <a:solidFill>
                  <a:schemeClr val="tx1"/>
                </a:solidFill>
                <a:effectLst/>
              </a:rPr>
              <a:t>You should all have a </a:t>
            </a:r>
            <a:r>
              <a:rPr lang="en-US" sz="2800" b="1" dirty="0" smtClean="0">
                <a:solidFill>
                  <a:srgbClr val="C00000"/>
                </a:solidFill>
                <a:effectLst/>
              </a:rPr>
              <a:t>Respondent Profile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 in your report.</a:t>
            </a:r>
            <a:endParaRPr lang="en-US" sz="2800" dirty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97684F-1AAA-4CE2-B49B-5C0E0385227D}" type="slidenum">
              <a:rPr lang="en-US" smtClean="0"/>
              <a:pPr/>
              <a:t>66</a:t>
            </a:fld>
            <a:endParaRPr lang="en-US" smtClean="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371600"/>
            <a:ext cx="7467600" cy="3886200"/>
          </a:xfrm>
        </p:spPr>
        <p:txBody>
          <a:bodyPr/>
          <a:lstStyle/>
          <a:p>
            <a:pPr algn="ctr" eaLnBrk="1" hangingPunct="1">
              <a:spcBef>
                <a:spcPts val="2400"/>
              </a:spcBef>
              <a:spcAft>
                <a:spcPts val="2400"/>
              </a:spcAft>
            </a:pPr>
            <a:r>
              <a:rPr lang="en-US" b="1" i="1" dirty="0" smtClean="0"/>
              <a:t>Question: </a:t>
            </a:r>
            <a:br>
              <a:rPr lang="en-US" b="1" i="1" dirty="0" smtClean="0"/>
            </a:br>
            <a:r>
              <a:rPr lang="en-US" i="1" dirty="0" smtClean="0"/>
              <a:t>What might be some of the marketing implications from these survey findings regarding happiness?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879C7F-2FF3-4E76-8E92-39C600242885}" type="slidenum">
              <a:rPr lang="en-US" smtClean="0"/>
              <a:pPr/>
              <a:t>67</a:t>
            </a:fld>
            <a:endParaRPr lang="en-US" smtClean="0"/>
          </a:p>
        </p:txBody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838200" y="4648200"/>
            <a:ext cx="76200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sz="2800">
                <a:solidFill>
                  <a:schemeClr val="bg1"/>
                </a:solidFill>
                <a:effectLst/>
              </a:rPr>
              <a:t>There are some things money can’t buy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sz="2800">
                <a:solidFill>
                  <a:schemeClr val="bg1"/>
                </a:solidFill>
                <a:effectLst/>
              </a:rPr>
              <a:t>For Christmas there is MasterCard</a:t>
            </a:r>
          </a:p>
        </p:txBody>
      </p:sp>
      <p:pic>
        <p:nvPicPr>
          <p:cNvPr id="75780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838200"/>
            <a:ext cx="4646613" cy="320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4308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000" b="0" i="0" u="none" strike="noStrike" cap="none" normalizeH="0" baseline="0" smtClean="0">
              <a:ln>
                <a:noFill/>
              </a:ln>
              <a:solidFill>
                <a:srgbClr val="FF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B2713-24D1-4038-9D64-D5AACAC9F6A9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pic>
        <p:nvPicPr>
          <p:cNvPr id="139266" name="Picture 2" descr="Happiness at work in advertis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0"/>
            <a:ext cx="67818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000" b="0" i="0" u="none" strike="noStrike" cap="none" normalizeH="0" baseline="0" smtClean="0">
              <a:ln>
                <a:noFill/>
              </a:ln>
              <a:solidFill>
                <a:srgbClr val="FF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B2713-24D1-4038-9D64-D5AACAC9F6A9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pic>
        <p:nvPicPr>
          <p:cNvPr id="6" name="Picture 2" descr="Happiness at work in advertis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0"/>
            <a:ext cx="79248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DFDF20-77D0-463E-A680-7D0ECE3EAF17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Collection Errors</a:t>
            </a:r>
          </a:p>
        </p:txBody>
      </p:sp>
      <p:pic>
        <p:nvPicPr>
          <p:cNvPr id="9220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1219200"/>
            <a:ext cx="9144000" cy="5638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84BF36-7A85-4F1B-8374-E553EFFA235B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7680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" y="533400"/>
            <a:ext cx="8686800" cy="4419600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sz="5400" dirty="0" smtClean="0"/>
              <a:t>The Six Step Approach to</a:t>
            </a:r>
            <a:br>
              <a:rPr lang="en-US" sz="5400" dirty="0" smtClean="0"/>
            </a:br>
            <a:r>
              <a:rPr lang="en-US" sz="5400" dirty="0" smtClean="0"/>
              <a:t>Data Analysis</a:t>
            </a:r>
            <a:br>
              <a:rPr lang="en-US" sz="5400" dirty="0" smtClean="0"/>
            </a:br>
            <a:r>
              <a:rPr lang="en-US" sz="5400" dirty="0" smtClean="0"/>
              <a:t>&amp;</a:t>
            </a:r>
            <a:br>
              <a:rPr lang="en-US" sz="5400" dirty="0" smtClean="0"/>
            </a:br>
            <a:r>
              <a:rPr lang="en-US" sz="5400" dirty="0" smtClean="0"/>
              <a:t> Presentation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36AEB3-6A3F-480E-8117-AE45967BA505}" type="slidenum">
              <a:rPr lang="en-US" smtClean="0"/>
              <a:pPr/>
              <a:t>71</a:t>
            </a:fld>
            <a:endParaRPr lang="en-US" smtClean="0"/>
          </a:p>
        </p:txBody>
      </p:sp>
      <p:pic>
        <p:nvPicPr>
          <p:cNvPr id="7782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918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C9BA77-69E4-456B-946D-A7D9D1CA655C}" type="slidenum">
              <a:rPr lang="en-US" smtClean="0"/>
              <a:pPr/>
              <a:t>72</a:t>
            </a:fld>
            <a:endParaRPr lang="en-US" smtClean="0"/>
          </a:p>
        </p:txBody>
      </p:sp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63"/>
            <a:ext cx="9144000" cy="6853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5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Summarizing Analysis for Your Project</a:t>
            </a:r>
          </a:p>
        </p:txBody>
      </p:sp>
      <p:graphicFrame>
        <p:nvGraphicFramePr>
          <p:cNvPr id="363573" name="Group 53"/>
          <p:cNvGraphicFramePr>
            <a:graphicFrameLocks noGrp="1"/>
          </p:cNvGraphicFramePr>
          <p:nvPr>
            <p:ph idx="1"/>
          </p:nvPr>
        </p:nvGraphicFramePr>
        <p:xfrm>
          <a:off x="304800" y="1234440"/>
          <a:ext cx="8686800" cy="5394960"/>
        </p:xfrm>
        <a:graphic>
          <a:graphicData uri="http://schemas.openxmlformats.org/drawingml/2006/table">
            <a:tbl>
              <a:tblPr/>
              <a:tblGrid>
                <a:gridCol w="2096814"/>
                <a:gridCol w="6589986"/>
              </a:tblGrid>
              <a:tr h="944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Single Response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CATEGORIGAL DATA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0000"/>
                        <a:buFont typeface="Wingdings" pitchFamily="2" charset="2"/>
                        <a:buChar char="l"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Percent: table and chart.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0000"/>
                        <a:buFont typeface="Wingdings" pitchFamily="2" charset="2"/>
                        <a:buChar char="l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Group analysis by Res. Objectives.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METRIC DATA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0000"/>
                        <a:buFont typeface="Wingdings" pitchFamily="2" charset="2"/>
                        <a:buChar char="l"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Average: table (or simply report the value)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0000"/>
                        <a:buFont typeface="Wingdings" pitchFamily="2" charset="2"/>
                        <a:buChar char="l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Group analysis by Res. Objectives.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Multiple Response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0000"/>
                        <a:buFont typeface="Wingdings" pitchFamily="2" charset="2"/>
                        <a:buChar char="l"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Multiple Response Tables: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0000"/>
                        <a:buFont typeface="Wingdings" pitchFamily="2" charset="2"/>
                        <a:buChar char="l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Use Snap tables or create manually in Excel.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0000"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Group analysis by Res. Objectives.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684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Grid Rating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0000"/>
                        <a:buFont typeface="Wingdings" pitchFamily="2" charset="2"/>
                        <a:buChar char="l"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Compare Averages: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Analyze all grid categories in one grid question.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0000"/>
                        <a:buFont typeface="Wingdings" pitchFamily="2" charset="2"/>
                        <a:buChar char="l"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Chart of Averages: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Manually make a Chart based on the mean scores.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0000"/>
                        <a:buFont typeface="Wingdings" pitchFamily="2" charset="2"/>
                        <a:buChar char="l"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Percent and Graphs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for each grid category.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C404E3-362F-4680-A495-A328C638AC7A}" type="slidenum">
              <a:rPr lang="en-US" smtClean="0"/>
              <a:pPr/>
              <a:t>74</a:t>
            </a:fld>
            <a:endParaRPr lang="en-US" smtClean="0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Comparing Averages</a:t>
            </a:r>
            <a:endParaRPr lang="en-US" smtClean="0"/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09800"/>
            <a:ext cx="7324725" cy="411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0901" name="AutoShape 5"/>
          <p:cNvSpPr>
            <a:spLocks noChangeArrowheads="1"/>
          </p:cNvSpPr>
          <p:nvPr/>
        </p:nvSpPr>
        <p:spPr bwMode="auto">
          <a:xfrm>
            <a:off x="5562600" y="1371600"/>
            <a:ext cx="3581400" cy="2209800"/>
          </a:xfrm>
          <a:prstGeom prst="wedgeRoundRectCallout">
            <a:avLst>
              <a:gd name="adj1" fmla="val -92124"/>
              <a:gd name="adj2" fmla="val 39519"/>
              <a:gd name="adj3" fmla="val 16667"/>
            </a:avLst>
          </a:prstGeom>
          <a:solidFill>
            <a:srgbClr val="FFFF99"/>
          </a:solidFill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In Excel use the chart function to create Bar Chart based on the table with the means</a:t>
            </a:r>
            <a:endParaRPr lang="en-CA" sz="28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Comparing Averages</a:t>
            </a:r>
            <a:endParaRPr lang="en-CA" smtClean="0"/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C97E76-167A-47BA-8108-48EAA0ED6505}" type="slidenum">
              <a:rPr lang="en-US" smtClean="0"/>
              <a:pPr/>
              <a:t>75</a:t>
            </a:fld>
            <a:endParaRPr lang="en-US" smtClean="0"/>
          </a:p>
        </p:txBody>
      </p:sp>
      <p:pic>
        <p:nvPicPr>
          <p:cNvPr id="8192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52550"/>
            <a:ext cx="7373938" cy="52768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1925" name="AutoShape 5"/>
          <p:cNvSpPr>
            <a:spLocks noChangeArrowheads="1"/>
          </p:cNvSpPr>
          <p:nvPr/>
        </p:nvSpPr>
        <p:spPr bwMode="auto">
          <a:xfrm>
            <a:off x="5257800" y="2362200"/>
            <a:ext cx="3886200" cy="914400"/>
          </a:xfrm>
          <a:prstGeom prst="wedgeRoundRectCallout">
            <a:avLst>
              <a:gd name="adj1" fmla="val -54847"/>
              <a:gd name="adj2" fmla="val 170134"/>
              <a:gd name="adj3" fmla="val 16667"/>
            </a:avLst>
          </a:prstGeom>
          <a:solidFill>
            <a:srgbClr val="FFFF99"/>
          </a:solidFill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  <a:effectLst/>
              </a:rPr>
              <a:t>Easier to compare Means with Bar Chart</a:t>
            </a:r>
            <a:endParaRPr lang="en-CA" sz="28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628764-8B7D-400C-8E87-2CE627B694A8}" type="slidenum">
              <a:rPr lang="en-US" smtClean="0"/>
              <a:pPr/>
              <a:t>76</a:t>
            </a:fld>
            <a:endParaRPr lang="en-US" smtClean="0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800" smtClean="0"/>
              <a:t>Rating Questions</a:t>
            </a:r>
            <a:endParaRPr lang="en-US" smtClean="0"/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915400" cy="5029200"/>
          </a:xfrm>
        </p:spPr>
        <p:txBody>
          <a:bodyPr/>
          <a:lstStyle/>
          <a:p>
            <a:pPr eaLnBrk="1" hangingPunct="1">
              <a:buSzPct val="85000"/>
              <a:buFont typeface="Wingdings" pitchFamily="2" charset="2"/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Several ways to analyze Rating Qs:</a:t>
            </a:r>
          </a:p>
          <a:p>
            <a:pPr lvl="1" indent="-450850" eaLnBrk="1" hangingPunct="1">
              <a:spcBef>
                <a:spcPts val="2400"/>
              </a:spcBef>
              <a:buSzPct val="85000"/>
              <a:buFont typeface="Wingdings" pitchFamily="2" charset="2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Average</a:t>
            </a:r>
            <a:r>
              <a:rPr lang="en-US" sz="3200" dirty="0" smtClean="0">
                <a:solidFill>
                  <a:schemeClr val="tx1"/>
                </a:solidFill>
              </a:rPr>
              <a:t> for a one-variable rating question.</a:t>
            </a:r>
          </a:p>
          <a:p>
            <a:pPr lvl="1" indent="-450850" eaLnBrk="1" hangingPunct="1">
              <a:spcBef>
                <a:spcPts val="2400"/>
              </a:spcBef>
              <a:buSzPct val="85000"/>
              <a:buFont typeface="Wingdings" pitchFamily="2" charset="2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Comparing Average </a:t>
            </a:r>
            <a:r>
              <a:rPr lang="en-US" sz="3200" dirty="0" smtClean="0">
                <a:solidFill>
                  <a:schemeClr val="tx1"/>
                </a:solidFill>
              </a:rPr>
              <a:t>for </a:t>
            </a:r>
            <a:r>
              <a:rPr lang="en-US" sz="3200" b="1" dirty="0" smtClean="0">
                <a:solidFill>
                  <a:srgbClr val="CC0000"/>
                </a:solidFill>
              </a:rPr>
              <a:t>Grid Questions.</a:t>
            </a:r>
          </a:p>
          <a:p>
            <a:pPr lvl="1" indent="-450850" eaLnBrk="1" hangingPunct="1">
              <a:spcBef>
                <a:spcPts val="2400"/>
              </a:spcBef>
              <a:buSzPct val="85000"/>
              <a:buFont typeface="Wingdings" pitchFamily="2" charset="2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Percents </a:t>
            </a:r>
            <a:r>
              <a:rPr lang="en-US" sz="3200" dirty="0" smtClean="0">
                <a:solidFill>
                  <a:schemeClr val="tx1"/>
                </a:solidFill>
              </a:rPr>
              <a:t>for the individual grid categories.</a:t>
            </a:r>
          </a:p>
          <a:p>
            <a:pPr marL="1257300" lvl="2" indent="-342900" eaLnBrk="1" hangingPunct="1">
              <a:buSzPct val="85000"/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Because rating questions have categories, you can also run percents &amp; charts for each category (variable).</a:t>
            </a:r>
          </a:p>
          <a:p>
            <a:pPr eaLnBrk="1" hangingPunct="1">
              <a:buSzPct val="85000"/>
              <a:buFont typeface="Wingdings" pitchFamily="2" charset="2"/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6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066800"/>
          </a:xfrm>
        </p:spPr>
        <p:txBody>
          <a:bodyPr/>
          <a:lstStyle/>
          <a:p>
            <a:pPr eaLnBrk="1" hangingPunct="1"/>
            <a:r>
              <a:rPr lang="en-US" smtClean="0"/>
              <a:t>Rating Question: Percents</a:t>
            </a:r>
            <a:endParaRPr lang="en-CA" smtClean="0"/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2D0491-F2C4-4CC6-BC60-C39F0881F30A}" type="slidenum">
              <a:rPr lang="en-US" smtClean="0"/>
              <a:pPr/>
              <a:t>77</a:t>
            </a:fld>
            <a:endParaRPr lang="en-US" smtClean="0"/>
          </a:p>
        </p:txBody>
      </p:sp>
      <p:pic>
        <p:nvPicPr>
          <p:cNvPr id="8397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44000" cy="5638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3973" name="AutoShape 5"/>
          <p:cNvSpPr>
            <a:spLocks noChangeArrowheads="1"/>
          </p:cNvSpPr>
          <p:nvPr/>
        </p:nvSpPr>
        <p:spPr bwMode="auto">
          <a:xfrm>
            <a:off x="5791200" y="4038600"/>
            <a:ext cx="3352800" cy="1066800"/>
          </a:xfrm>
          <a:prstGeom prst="wedgeRoundRectCallout">
            <a:avLst>
              <a:gd name="adj1" fmla="val -73051"/>
              <a:gd name="adj2" fmla="val -54866"/>
              <a:gd name="adj3" fmla="val 16667"/>
            </a:avLst>
          </a:prstGeom>
          <a:solidFill>
            <a:srgbClr val="FFFF99"/>
          </a:solidFill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Pie Chart 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with more than 4 categories, is too hard </a:t>
            </a:r>
            <a:r>
              <a:rPr lang="en-US" sz="2400" dirty="0">
                <a:solidFill>
                  <a:schemeClr val="tx1"/>
                </a:solidFill>
                <a:effectLst/>
              </a:rPr>
              <a:t>to 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read.</a:t>
            </a:r>
            <a:endParaRPr lang="en-CA" sz="24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6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066800"/>
          </a:xfrm>
        </p:spPr>
        <p:txBody>
          <a:bodyPr/>
          <a:lstStyle/>
          <a:p>
            <a:pPr eaLnBrk="1" hangingPunct="1"/>
            <a:r>
              <a:rPr lang="en-US" smtClean="0"/>
              <a:t>Rating Question: Percents</a:t>
            </a:r>
            <a:endParaRPr lang="en-CA" smtClean="0"/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7D5417-5DEB-4BFE-91D5-EAE0B1E3CD35}" type="slidenum">
              <a:rPr lang="en-US" smtClean="0"/>
              <a:pPr/>
              <a:t>78</a:t>
            </a:fld>
            <a:endParaRPr lang="en-US" smtClean="0"/>
          </a:p>
        </p:txBody>
      </p:sp>
      <p:pic>
        <p:nvPicPr>
          <p:cNvPr id="8499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371600"/>
            <a:ext cx="8067675" cy="44672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3400" y="5867400"/>
            <a:ext cx="8305800" cy="58477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i="1" dirty="0" smtClean="0">
                <a:solidFill>
                  <a:srgbClr val="CC0000"/>
                </a:solidFill>
              </a:rPr>
              <a:t>Percent analysis can </a:t>
            </a:r>
            <a:r>
              <a:rPr lang="en-US" sz="3200" b="1" i="1" dirty="0">
                <a:solidFill>
                  <a:srgbClr val="CC0000"/>
                </a:solidFill>
              </a:rPr>
              <a:t>identify segments</a:t>
            </a:r>
            <a:endParaRPr lang="en-US" sz="3200" b="1" i="1" dirty="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84998" name="AutoShape 5"/>
          <p:cNvSpPr>
            <a:spLocks noChangeArrowheads="1"/>
          </p:cNvSpPr>
          <p:nvPr/>
        </p:nvSpPr>
        <p:spPr bwMode="auto">
          <a:xfrm>
            <a:off x="4495800" y="2133600"/>
            <a:ext cx="3352800" cy="914400"/>
          </a:xfrm>
          <a:prstGeom prst="wedgeRoundRectCallout">
            <a:avLst>
              <a:gd name="adj1" fmla="val -70130"/>
              <a:gd name="adj2" fmla="val 49898"/>
              <a:gd name="adj3" fmla="val 16667"/>
            </a:avLst>
          </a:prstGeom>
          <a:solidFill>
            <a:srgbClr val="FFFF99"/>
          </a:solidFill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  <a:effectLst/>
              </a:rPr>
              <a:t>Bar Chart is easier to read for this data</a:t>
            </a:r>
            <a:endParaRPr lang="en-CA" sz="28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137B2E-2FA5-4C36-90E5-1EE0FED979E6}" type="slidenum">
              <a:rPr lang="en-US" smtClean="0"/>
              <a:pPr/>
              <a:t>79</a:t>
            </a:fld>
            <a:endParaRPr lang="en-US" smtClean="0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305800" cy="1066800"/>
          </a:xfrm>
        </p:spPr>
        <p:txBody>
          <a:bodyPr/>
          <a:lstStyle/>
          <a:p>
            <a:pPr algn="ctr" eaLnBrk="1" hangingPunct="1"/>
            <a:r>
              <a:rPr lang="en-US" sz="4800" b="1" i="1" smtClean="0"/>
              <a:t>Review – </a:t>
            </a:r>
            <a:r>
              <a:rPr lang="en-US" b="1" i="1" smtClean="0"/>
              <a:t>3 Topics: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848600" cy="5257800"/>
          </a:xfrm>
        </p:spPr>
        <p:txBody>
          <a:bodyPr/>
          <a:lstStyle/>
          <a:p>
            <a:pPr marL="457200" indent="-457200" eaLnBrk="1" hangingPunct="1">
              <a:buSzPct val="90000"/>
              <a:buFont typeface="Wingdings" pitchFamily="2" charset="2"/>
              <a:buAutoNum type="arabicPeriod"/>
              <a:defRPr/>
            </a:pPr>
            <a:r>
              <a:rPr lang="en-US" sz="36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Errors in the Data Collection:</a:t>
            </a:r>
          </a:p>
          <a:p>
            <a:pPr marL="1028700" lvl="1" indent="-393700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3200" dirty="0" smtClean="0"/>
              <a:t>Sampling &amp; non-sampling errors.</a:t>
            </a:r>
          </a:p>
          <a:p>
            <a:pPr marL="1028700" lvl="1" indent="-393700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3200" dirty="0" smtClean="0"/>
              <a:t>Controls must be put in place.</a:t>
            </a:r>
          </a:p>
          <a:p>
            <a:pPr marL="457200" indent="-457200" eaLnBrk="1" hangingPunct="1">
              <a:spcBef>
                <a:spcPts val="1800"/>
              </a:spcBef>
              <a:buSzPct val="90000"/>
              <a:buFont typeface="Wingdings" pitchFamily="2" charset="2"/>
              <a:buAutoNum type="arabicPeriod"/>
              <a:defRPr/>
            </a:pPr>
            <a:r>
              <a:rPr lang="en-US" sz="36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Database </a:t>
            </a:r>
          </a:p>
          <a:p>
            <a:pPr marL="1028700" lvl="1" indent="-393700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3200" dirty="0" smtClean="0"/>
              <a:t>See PC Lab 8 Power Point file.</a:t>
            </a:r>
          </a:p>
          <a:p>
            <a:pPr marL="457200" indent="-457200" eaLnBrk="1" hangingPunct="1">
              <a:spcBef>
                <a:spcPts val="1800"/>
              </a:spcBef>
              <a:buSzPct val="90000"/>
              <a:buFont typeface="Wingdings" pitchFamily="2" charset="2"/>
              <a:buAutoNum type="arabicPeriod"/>
              <a:defRPr/>
            </a:pPr>
            <a:r>
              <a:rPr lang="en-US" sz="36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 Analysis – Summarizing</a:t>
            </a:r>
          </a:p>
          <a:p>
            <a:pPr marL="1028700" lvl="1" indent="-393700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3200" dirty="0" smtClean="0"/>
              <a:t>Categorical Data: Percents.</a:t>
            </a:r>
          </a:p>
          <a:p>
            <a:pPr marL="1028700" lvl="1" indent="-393700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3200" dirty="0" smtClean="0"/>
              <a:t>Metric Data: Average.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F14E1C-4435-4235-8839-F7B44D336DC8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Non-Response Errors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105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When the respondents:</a:t>
            </a:r>
          </a:p>
          <a:p>
            <a:pPr eaLnBrk="1" hangingPunct="1"/>
            <a:r>
              <a:rPr lang="en-US" dirty="0" smtClean="0"/>
              <a:t>Refuse to participate</a:t>
            </a:r>
          </a:p>
          <a:p>
            <a:pPr eaLnBrk="1" hangingPunct="1"/>
            <a:r>
              <a:rPr lang="en-US" dirty="0" smtClean="0"/>
              <a:t>Break off the interview </a:t>
            </a:r>
          </a:p>
          <a:p>
            <a:pPr eaLnBrk="1" hangingPunct="1"/>
            <a:r>
              <a:rPr lang="en-US" dirty="0" smtClean="0"/>
              <a:t>Omit specific questions</a:t>
            </a:r>
          </a:p>
          <a:p>
            <a:pPr eaLnBrk="1" hangingPunct="1"/>
            <a:endParaRPr lang="en-US" sz="54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The researcher must decide:</a:t>
            </a:r>
          </a:p>
          <a:p>
            <a:pPr eaLnBrk="1" hangingPunct="1"/>
            <a:r>
              <a:rPr lang="en-US" dirty="0" smtClean="0"/>
              <a:t>Decide when a questionnaire is </a:t>
            </a:r>
            <a:r>
              <a:rPr lang="en-US" sz="3600" b="1" dirty="0" smtClean="0">
                <a:solidFill>
                  <a:srgbClr val="CC0000"/>
                </a:solidFill>
              </a:rPr>
              <a:t>complete.</a:t>
            </a:r>
            <a:endParaRPr lang="en-US" b="1" dirty="0" smtClean="0">
              <a:solidFill>
                <a:srgbClr val="CC0000"/>
              </a:solidFill>
            </a:endParaRPr>
          </a:p>
        </p:txBody>
      </p:sp>
      <p:pic>
        <p:nvPicPr>
          <p:cNvPr id="329736" name="Picture 8" descr="Hand-Sto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1447800"/>
            <a:ext cx="2838450" cy="3381375"/>
          </a:xfrm>
          <a:prstGeom prst="rect">
            <a:avLst/>
          </a:prstGeom>
          <a:noFill/>
          <a:ln w="28575">
            <a:solidFill>
              <a:srgbClr val="CCCC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54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Reminder!</a:t>
            </a:r>
            <a:endParaRPr lang="en-CA" sz="5400" dirty="0" smtClean="0"/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6962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Data Collection should be finished by next week.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If you have not reached your targeted sample size, check with me </a:t>
            </a:r>
            <a:r>
              <a:rPr lang="en-US" b="1" i="1" dirty="0" smtClean="0"/>
              <a:t>before</a:t>
            </a:r>
            <a:r>
              <a:rPr lang="en-US" dirty="0" smtClean="0"/>
              <a:t> stopping the survey.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You may need an extension on the Populated Database due date.</a:t>
            </a:r>
          </a:p>
          <a:p>
            <a:pPr eaLnBrk="1" hangingPunct="1"/>
            <a:endParaRPr lang="en-CA" dirty="0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A6833F-E1B0-450D-AA1E-E37044605037}" type="slidenum">
              <a:rPr lang="en-US" smtClean="0"/>
              <a:pPr/>
              <a:t>80</a:t>
            </a:fld>
            <a:endParaRPr lang="en-US" smtClean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A37228-48E5-4458-94D8-953CC361E5D4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820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/>
              <a:t>Minimize </a:t>
            </a:r>
            <a:r>
              <a:rPr lang="en-US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Respondent</a:t>
            </a:r>
            <a:r>
              <a:rPr lang="en-US" dirty="0" smtClean="0"/>
              <a:t> Errors 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3400" dirty="0" smtClean="0"/>
              <a:t>Minimize </a:t>
            </a:r>
            <a:r>
              <a:rPr lang="en-US" sz="3400" b="1" dirty="0" smtClean="0">
                <a:solidFill>
                  <a:srgbClr val="CC0000"/>
                </a:solidFill>
              </a:rPr>
              <a:t>Non-Response</a:t>
            </a:r>
            <a:r>
              <a:rPr lang="en-US" sz="3400" dirty="0" smtClean="0"/>
              <a:t> errors: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3200" dirty="0" smtClean="0"/>
              <a:t>Incentives.</a:t>
            </a:r>
          </a:p>
          <a:p>
            <a:pPr lvl="1" eaLnBrk="1" hangingPunct="1"/>
            <a:r>
              <a:rPr lang="en-US" sz="3200" dirty="0" smtClean="0"/>
              <a:t>Well designed                               questionnaire.</a:t>
            </a:r>
          </a:p>
          <a:p>
            <a:pPr lvl="1" eaLnBrk="1" hangingPunct="1">
              <a:lnSpc>
                <a:spcPct val="120000"/>
              </a:lnSpc>
            </a:pPr>
            <a:endParaRPr lang="en-US" sz="3200" dirty="0" smtClean="0"/>
          </a:p>
          <a:p>
            <a:pPr eaLnBrk="1" hangingPunct="1">
              <a:lnSpc>
                <a:spcPct val="120000"/>
              </a:lnSpc>
            </a:pPr>
            <a:r>
              <a:rPr lang="en-US" sz="3400" dirty="0" smtClean="0"/>
              <a:t>Minimize </a:t>
            </a:r>
            <a:r>
              <a:rPr lang="en-US" sz="3400" b="1" dirty="0" smtClean="0">
                <a:solidFill>
                  <a:srgbClr val="CC0000"/>
                </a:solidFill>
              </a:rPr>
              <a:t>Unintentional Respondent</a:t>
            </a:r>
            <a:r>
              <a:rPr lang="en-US" sz="3400" dirty="0" smtClean="0">
                <a:solidFill>
                  <a:srgbClr val="CC0000"/>
                </a:solidFill>
              </a:rPr>
              <a:t> </a:t>
            </a:r>
            <a:r>
              <a:rPr lang="en-US" sz="3400" dirty="0" smtClean="0"/>
              <a:t>errors: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3200" dirty="0" smtClean="0"/>
              <a:t>Clear question wording.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3200" dirty="0" smtClean="0"/>
              <a:t>Pretest!</a:t>
            </a:r>
          </a:p>
        </p:txBody>
      </p:sp>
      <p:pic>
        <p:nvPicPr>
          <p:cNvPr id="11269" name="Picture 7" descr="home_p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2133600"/>
            <a:ext cx="337185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Presentation on product or service">
  <a:themeElements>
    <a:clrScheme name="Presentation on product or service 2">
      <a:dk1>
        <a:srgbClr val="000066"/>
      </a:dk1>
      <a:lt1>
        <a:srgbClr val="FFFFFF"/>
      </a:lt1>
      <a:dk2>
        <a:srgbClr val="3333FF"/>
      </a:dk2>
      <a:lt2>
        <a:srgbClr val="3399FF"/>
      </a:lt2>
      <a:accent1>
        <a:srgbClr val="66CCFF"/>
      </a:accent1>
      <a:accent2>
        <a:srgbClr val="FF66FF"/>
      </a:accent2>
      <a:accent3>
        <a:srgbClr val="FFFFFF"/>
      </a:accent3>
      <a:accent4>
        <a:srgbClr val="000056"/>
      </a:accent4>
      <a:accent5>
        <a:srgbClr val="B8E2FF"/>
      </a:accent5>
      <a:accent6>
        <a:srgbClr val="E75CE7"/>
      </a:accent6>
      <a:hlink>
        <a:srgbClr val="CC00CC"/>
      </a:hlink>
      <a:folHlink>
        <a:srgbClr val="CC99FF"/>
      </a:folHlink>
    </a:clrScheme>
    <a:fontScheme name="Presentation on product or serv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rgbClr val="FFCC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rgbClr val="FFCC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Presentation on product or service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resentation on product or service 5">
    <a:dk1>
      <a:srgbClr val="000000"/>
    </a:dk1>
    <a:lt1>
      <a:srgbClr val="FFFFFF"/>
    </a:lt1>
    <a:dk2>
      <a:srgbClr val="000000"/>
    </a:dk2>
    <a:lt2>
      <a:srgbClr val="996633"/>
    </a:lt2>
    <a:accent1>
      <a:srgbClr val="CC9900"/>
    </a:accent1>
    <a:accent2>
      <a:srgbClr val="FFECB7"/>
    </a:accent2>
    <a:accent3>
      <a:srgbClr val="FFFFFF"/>
    </a:accent3>
    <a:accent4>
      <a:srgbClr val="000000"/>
    </a:accent4>
    <a:accent5>
      <a:srgbClr val="E2CAAA"/>
    </a:accent5>
    <a:accent6>
      <a:srgbClr val="E7D6A6"/>
    </a:accent6>
    <a:hlink>
      <a:srgbClr val="996633"/>
    </a:hlink>
    <a:folHlink>
      <a:srgbClr val="FF9900"/>
    </a:folHlink>
  </a:clrScheme>
</a:themeOverride>
</file>

<file path=ppt/theme/themeOverride2.xml><?xml version="1.0" encoding="utf-8"?>
<a:themeOverride xmlns:a="http://schemas.openxmlformats.org/drawingml/2006/main">
  <a:clrScheme name="Presentation on product or service 5">
    <a:dk1>
      <a:srgbClr val="000000"/>
    </a:dk1>
    <a:lt1>
      <a:srgbClr val="FFFFFF"/>
    </a:lt1>
    <a:dk2>
      <a:srgbClr val="000000"/>
    </a:dk2>
    <a:lt2>
      <a:srgbClr val="996633"/>
    </a:lt2>
    <a:accent1>
      <a:srgbClr val="CC9900"/>
    </a:accent1>
    <a:accent2>
      <a:srgbClr val="FFECB7"/>
    </a:accent2>
    <a:accent3>
      <a:srgbClr val="FFFFFF"/>
    </a:accent3>
    <a:accent4>
      <a:srgbClr val="000000"/>
    </a:accent4>
    <a:accent5>
      <a:srgbClr val="E2CAAA"/>
    </a:accent5>
    <a:accent6>
      <a:srgbClr val="E7D6A6"/>
    </a:accent6>
    <a:hlink>
      <a:srgbClr val="996633"/>
    </a:hlink>
    <a:folHlink>
      <a:srgbClr val="FF9900"/>
    </a:folHlink>
  </a:clrScheme>
</a:themeOverride>
</file>

<file path=ppt/theme/themeOverride3.xml><?xml version="1.0" encoding="utf-8"?>
<a:themeOverride xmlns:a="http://schemas.openxmlformats.org/drawingml/2006/main">
  <a:clrScheme name="Presentation on product or service 5">
    <a:dk1>
      <a:srgbClr val="000000"/>
    </a:dk1>
    <a:lt1>
      <a:srgbClr val="FFFFFF"/>
    </a:lt1>
    <a:dk2>
      <a:srgbClr val="000000"/>
    </a:dk2>
    <a:lt2>
      <a:srgbClr val="996633"/>
    </a:lt2>
    <a:accent1>
      <a:srgbClr val="CC9900"/>
    </a:accent1>
    <a:accent2>
      <a:srgbClr val="FFECB7"/>
    </a:accent2>
    <a:accent3>
      <a:srgbClr val="FFFFFF"/>
    </a:accent3>
    <a:accent4>
      <a:srgbClr val="000000"/>
    </a:accent4>
    <a:accent5>
      <a:srgbClr val="E2CAAA"/>
    </a:accent5>
    <a:accent6>
      <a:srgbClr val="E7D6A6"/>
    </a:accent6>
    <a:hlink>
      <a:srgbClr val="996633"/>
    </a:hlink>
    <a:folHlink>
      <a:srgbClr val="FF9900"/>
    </a:folHlink>
  </a:clrScheme>
</a:themeOverride>
</file>

<file path=ppt/theme/themeOverride4.xml><?xml version="1.0" encoding="utf-8"?>
<a:themeOverride xmlns:a="http://schemas.openxmlformats.org/drawingml/2006/main">
  <a:clrScheme name="Presentation on product or service 5">
    <a:dk1>
      <a:srgbClr val="000000"/>
    </a:dk1>
    <a:lt1>
      <a:srgbClr val="FFFFFF"/>
    </a:lt1>
    <a:dk2>
      <a:srgbClr val="000000"/>
    </a:dk2>
    <a:lt2>
      <a:srgbClr val="996633"/>
    </a:lt2>
    <a:accent1>
      <a:srgbClr val="CC9900"/>
    </a:accent1>
    <a:accent2>
      <a:srgbClr val="FFECB7"/>
    </a:accent2>
    <a:accent3>
      <a:srgbClr val="FFFFFF"/>
    </a:accent3>
    <a:accent4>
      <a:srgbClr val="000000"/>
    </a:accent4>
    <a:accent5>
      <a:srgbClr val="E2CAAA"/>
    </a:accent5>
    <a:accent6>
      <a:srgbClr val="E7D6A6"/>
    </a:accent6>
    <a:hlink>
      <a:srgbClr val="996633"/>
    </a:hlink>
    <a:folHlink>
      <a:srgbClr val="FF99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C:\DOCUME~1\tjopling\LOCALS~1\Temp\TCD70.tmp\Presentation on product or service.pot</Template>
  <TotalTime>3557</TotalTime>
  <Words>1661</Words>
  <Application>Microsoft Office PowerPoint</Application>
  <PresentationFormat>On-screen Show (4:3)</PresentationFormat>
  <Paragraphs>396</Paragraphs>
  <Slides>80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1" baseType="lpstr">
      <vt:lpstr>Presentation on product or service</vt:lpstr>
      <vt:lpstr>COLLECTING &amp; SUMMARIZING DATA</vt:lpstr>
      <vt:lpstr>Learning Objectives</vt:lpstr>
      <vt:lpstr>Data Collection Errors</vt:lpstr>
      <vt:lpstr>Errors in Marketing Research</vt:lpstr>
      <vt:lpstr>Control of Data Collection Errors</vt:lpstr>
      <vt:lpstr>Errors in Field Data Collection</vt:lpstr>
      <vt:lpstr>Data Collection Errors</vt:lpstr>
      <vt:lpstr>Non-Response Errors</vt:lpstr>
      <vt:lpstr>Minimize Respondent Errors </vt:lpstr>
      <vt:lpstr>Minimize Field Worker Errors</vt:lpstr>
      <vt:lpstr>Slide 11</vt:lpstr>
      <vt:lpstr>Minimize Online Survey Errors</vt:lpstr>
      <vt:lpstr>Database</vt:lpstr>
      <vt:lpstr>Database</vt:lpstr>
      <vt:lpstr>XLDA Database</vt:lpstr>
      <vt:lpstr>XLDA Database</vt:lpstr>
      <vt:lpstr>Data Analysis</vt:lpstr>
      <vt:lpstr>Are you Happy?</vt:lpstr>
      <vt:lpstr>Happiness Research</vt:lpstr>
      <vt:lpstr>Happiness Research</vt:lpstr>
      <vt:lpstr>Slide 21</vt:lpstr>
      <vt:lpstr>Slide 22</vt:lpstr>
      <vt:lpstr>Data Analysis</vt:lpstr>
      <vt:lpstr>TYPES OF DATA ANALYSES</vt:lpstr>
      <vt:lpstr>Types of Data Analyses</vt:lpstr>
      <vt:lpstr>Levels of Analysis</vt:lpstr>
      <vt:lpstr>Today: Descriptive Analysis…</vt:lpstr>
      <vt:lpstr>Descriptive Analysis</vt:lpstr>
      <vt:lpstr>Descriptive Analysis</vt:lpstr>
      <vt:lpstr>Descriptive Analysis</vt:lpstr>
      <vt:lpstr>Summarizing the Data</vt:lpstr>
      <vt:lpstr>1. Central Tendency</vt:lpstr>
      <vt:lpstr>1. Central Tendency</vt:lpstr>
      <vt:lpstr>1. Central Tendency</vt:lpstr>
      <vt:lpstr>1. Central Tendency</vt:lpstr>
      <vt:lpstr>1. Central Tendency</vt:lpstr>
      <vt:lpstr>2. Variability</vt:lpstr>
      <vt:lpstr>2. Variability</vt:lpstr>
      <vt:lpstr>2. Variability</vt:lpstr>
      <vt:lpstr>2. Variability</vt:lpstr>
      <vt:lpstr>2. Variability</vt:lpstr>
      <vt:lpstr>Slide 42</vt:lpstr>
      <vt:lpstr>2. Variability</vt:lpstr>
      <vt:lpstr>Slide 44</vt:lpstr>
      <vt:lpstr>Summarize the Data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The Respondent Profile</vt:lpstr>
      <vt:lpstr>Slide 65</vt:lpstr>
      <vt:lpstr>Question:  What might be some of the marketing implications from these survey findings regarding happiness?</vt:lpstr>
      <vt:lpstr>Slide 67</vt:lpstr>
      <vt:lpstr>Slide 68</vt:lpstr>
      <vt:lpstr>Slide 69</vt:lpstr>
      <vt:lpstr>The Six Step Approach to Data Analysis &amp;  Presentation</vt:lpstr>
      <vt:lpstr>Slide 71</vt:lpstr>
      <vt:lpstr>Slide 72</vt:lpstr>
      <vt:lpstr>Summarizing Analysis for Your Project</vt:lpstr>
      <vt:lpstr>Comparing Averages</vt:lpstr>
      <vt:lpstr>Comparing Averages</vt:lpstr>
      <vt:lpstr>Rating Questions</vt:lpstr>
      <vt:lpstr>Rating Question: Percents</vt:lpstr>
      <vt:lpstr>Rating Question: Percents</vt:lpstr>
      <vt:lpstr>Review – 3 Topics:</vt:lpstr>
      <vt:lpstr>Reminder!</vt:lpstr>
    </vt:vector>
  </TitlesOfParts>
  <Manager/>
  <Company>CCL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Selling a Product or Service</dc:title>
  <dc:subject/>
  <dc:creator>tjopling</dc:creator>
  <cp:keywords/>
  <dc:description/>
  <cp:lastModifiedBy>Client Name</cp:lastModifiedBy>
  <cp:revision>126</cp:revision>
  <cp:lastPrinted>1601-01-01T00:00:00Z</cp:lastPrinted>
  <dcterms:created xsi:type="dcterms:W3CDTF">2007-10-31T21:33:06Z</dcterms:created>
  <dcterms:modified xsi:type="dcterms:W3CDTF">2009-11-05T16:15:29Z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TC010178481033</vt:lpwstr>
  </property>
</Properties>
</file>