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44A1-031E-488F-A74C-2BF3BBEDA6D3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3D36-77C9-4B6A-A929-2A9B46759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44A1-031E-488F-A74C-2BF3BBEDA6D3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3D36-77C9-4B6A-A929-2A9B46759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44A1-031E-488F-A74C-2BF3BBEDA6D3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3D36-77C9-4B6A-A929-2A9B46759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44A1-031E-488F-A74C-2BF3BBEDA6D3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3D36-77C9-4B6A-A929-2A9B46759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44A1-031E-488F-A74C-2BF3BBEDA6D3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3D36-77C9-4B6A-A929-2A9B46759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44A1-031E-488F-A74C-2BF3BBEDA6D3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3D36-77C9-4B6A-A929-2A9B46759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44A1-031E-488F-A74C-2BF3BBEDA6D3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3D36-77C9-4B6A-A929-2A9B46759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44A1-031E-488F-A74C-2BF3BBEDA6D3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3D36-77C9-4B6A-A929-2A9B46759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44A1-031E-488F-A74C-2BF3BBEDA6D3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3D36-77C9-4B6A-A929-2A9B46759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44A1-031E-488F-A74C-2BF3BBEDA6D3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3D36-77C9-4B6A-A929-2A9B46759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44A1-031E-488F-A74C-2BF3BBEDA6D3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3D36-77C9-4B6A-A929-2A9B46759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44A1-031E-488F-A74C-2BF3BBEDA6D3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33D36-77C9-4B6A-A929-2A9B46759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tatcan.gc.ca/about-apercu/used-utiliser-eng.ht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200400"/>
            <a:ext cx="7772400" cy="1470025"/>
          </a:xfrm>
        </p:spPr>
        <p:txBody>
          <a:bodyPr/>
          <a:lstStyle/>
          <a:p>
            <a:r>
              <a:rPr lang="en-US" dirty="0" smtClean="0"/>
              <a:t>Statistics Canada and the Use of Longitudinal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943600"/>
            <a:ext cx="2971800" cy="381000"/>
          </a:xfrm>
        </p:spPr>
        <p:txBody>
          <a:bodyPr>
            <a:normAutofit/>
          </a:bodyPr>
          <a:lstStyle/>
          <a:p>
            <a:pPr algn="l"/>
            <a:r>
              <a:rPr lang="en-US" sz="1600" b="1" smtClean="0">
                <a:solidFill>
                  <a:schemeClr val="tx1"/>
                </a:solidFill>
              </a:rPr>
              <a:t>MKTG </a:t>
            </a:r>
            <a:r>
              <a:rPr lang="en-US" sz="1600" b="1" smtClean="0">
                <a:solidFill>
                  <a:schemeClr val="tx1"/>
                </a:solidFill>
              </a:rPr>
              <a:t>2341-09 </a:t>
            </a:r>
            <a:r>
              <a:rPr lang="en-US" sz="1600" b="1" dirty="0" smtClean="0">
                <a:solidFill>
                  <a:schemeClr val="tx1"/>
                </a:solidFill>
              </a:rPr>
              <a:t>PC Lab Week 3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 l="39263" t="19439" r="40865" b="69138"/>
          <a:stretch>
            <a:fillRect/>
          </a:stretch>
        </p:blipFill>
        <p:spPr bwMode="auto">
          <a:xfrm>
            <a:off x="2743200" y="685800"/>
            <a:ext cx="3276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8750" t="16406" r="20625" b="31250"/>
          <a:stretch>
            <a:fillRect/>
          </a:stretch>
        </p:blipFill>
        <p:spPr bwMode="auto">
          <a:xfrm>
            <a:off x="-1" y="0"/>
            <a:ext cx="9046191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2819400"/>
            <a:ext cx="1905000" cy="15240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3505200" y="4114800"/>
            <a:ext cx="3352800" cy="1447800"/>
          </a:xfrm>
          <a:prstGeom prst="wedgeRectCallout">
            <a:avLst>
              <a:gd name="adj1" fmla="val -96592"/>
              <a:gd name="adj2" fmla="val -43027"/>
            </a:avLst>
          </a:prstGeom>
          <a:solidFill>
            <a:srgbClr val="FFFF00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Choose tables by subject, province or territory, metropolitan area or alphabetically.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8750" t="16406" r="20625" b="29688"/>
          <a:stretch>
            <a:fillRect/>
          </a:stretch>
        </p:blipFill>
        <p:spPr bwMode="auto">
          <a:xfrm>
            <a:off x="0" y="0"/>
            <a:ext cx="9105348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5943600" y="4038600"/>
            <a:ext cx="2971800" cy="1447800"/>
          </a:xfrm>
          <a:prstGeom prst="wedgeRectCallout">
            <a:avLst>
              <a:gd name="adj1" fmla="val -20550"/>
              <a:gd name="adj2" fmla="val -169343"/>
            </a:avLst>
          </a:prstGeom>
          <a:solidFill>
            <a:srgbClr val="FFFF00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This is just the beginning of a list of hundreds of tables to choose from for BC.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8828" t="16406" r="20224" b="4395"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2590800"/>
            <a:ext cx="1905000" cy="3048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3276600" y="2362200"/>
            <a:ext cx="3352800" cy="1143000"/>
          </a:xfrm>
          <a:prstGeom prst="wedgeRectCallout">
            <a:avLst>
              <a:gd name="adj1" fmla="val -89774"/>
              <a:gd name="adj2" fmla="val -18227"/>
            </a:avLst>
          </a:prstGeom>
          <a:solidFill>
            <a:srgbClr val="FFFF00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Now let’s look at the Community Profiles resource.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943600" cy="1143000"/>
          </a:xfrm>
        </p:spPr>
        <p:txBody>
          <a:bodyPr/>
          <a:lstStyle/>
          <a:p>
            <a:pPr algn="l"/>
            <a:r>
              <a:rPr lang="en-US" dirty="0" smtClean="0"/>
              <a:t>Statistics Canada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Community Profiles are a fantastic resource for marketers.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They allow you to see at a glance what types of people live in the communities that you might be interested in marketing to.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39263" t="19439" r="40865" b="69138"/>
          <a:stretch>
            <a:fillRect/>
          </a:stretch>
        </p:blipFill>
        <p:spPr bwMode="auto">
          <a:xfrm>
            <a:off x="6629400" y="304800"/>
            <a:ext cx="1828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8750" t="16406" r="20000" b="1484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114800"/>
            <a:ext cx="1905000" cy="4572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2362200" y="2209800"/>
            <a:ext cx="3352800" cy="1828800"/>
          </a:xfrm>
          <a:prstGeom prst="wedgeRectCallout">
            <a:avLst>
              <a:gd name="adj1" fmla="val -62228"/>
              <a:gd name="adj2" fmla="val 62573"/>
            </a:avLst>
          </a:prstGeom>
          <a:solidFill>
            <a:srgbClr val="FFFF00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You can look at data by Census Tract, Federal Electoral Districts or Agricultural Communities.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4419600"/>
            <a:ext cx="7010400" cy="24384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5791200" y="2438400"/>
            <a:ext cx="3276600" cy="1524000"/>
          </a:xfrm>
          <a:prstGeom prst="wedgeRectCallout">
            <a:avLst>
              <a:gd name="adj1" fmla="val -25137"/>
              <a:gd name="adj2" fmla="val 78973"/>
            </a:avLst>
          </a:prstGeom>
          <a:solidFill>
            <a:srgbClr val="FFFF00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Or specify a particular community or province/territory that you are interested in.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021" t="16836" r="20368" b="34339"/>
          <a:stretch>
            <a:fillRect/>
          </a:stretch>
        </p:blipFill>
        <p:spPr bwMode="auto">
          <a:xfrm>
            <a:off x="0" y="304800"/>
            <a:ext cx="9144000" cy="589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81200" y="3886200"/>
            <a:ext cx="7010400" cy="11430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2590800" y="5486400"/>
            <a:ext cx="4191000" cy="1219200"/>
          </a:xfrm>
          <a:prstGeom prst="wedgeRectCallout">
            <a:avLst>
              <a:gd name="adj1" fmla="val -6919"/>
              <a:gd name="adj2" fmla="val -84427"/>
            </a:avLst>
          </a:prstGeom>
          <a:solidFill>
            <a:srgbClr val="FFFF00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Here are some options to choose from in a search for data on Vancouver.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18750" t="16406" r="20625" b="1328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4724400" y="457200"/>
            <a:ext cx="4191000" cy="1219200"/>
          </a:xfrm>
          <a:prstGeom prst="wedgeRectCallout">
            <a:avLst>
              <a:gd name="adj1" fmla="val -32228"/>
              <a:gd name="adj2" fmla="val 81323"/>
            </a:avLst>
          </a:prstGeom>
          <a:solidFill>
            <a:srgbClr val="FFFF00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Here is demographic data for the </a:t>
            </a:r>
            <a:r>
              <a:rPr lang="en-US" sz="2400" b="1" dirty="0" err="1" smtClean="0">
                <a:solidFill>
                  <a:schemeClr val="tx1"/>
                </a:solidFill>
              </a:rPr>
              <a:t>Vancovuer</a:t>
            </a:r>
            <a:r>
              <a:rPr lang="en-US" sz="2400" b="1" dirty="0" smtClean="0">
                <a:solidFill>
                  <a:schemeClr val="tx1"/>
                </a:solidFill>
              </a:rPr>
              <a:t> CMA compared with data for BC as a whole.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18750" t="16406" r="20625" b="1328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2819400" y="3048000"/>
            <a:ext cx="4191000" cy="1219200"/>
          </a:xfrm>
          <a:prstGeom prst="wedgeRectCallout">
            <a:avLst>
              <a:gd name="adj1" fmla="val -70192"/>
              <a:gd name="adj2" fmla="val 19073"/>
            </a:avLst>
          </a:prstGeom>
          <a:solidFill>
            <a:srgbClr val="FFFF00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Clicking on this link will provide you with a number of different mapping options.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733800"/>
            <a:ext cx="1905000" cy="3048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t="16406" r="22500" b="28125"/>
          <a:stretch>
            <a:fillRect/>
          </a:stretch>
        </p:blipFill>
        <p:spPr bwMode="auto">
          <a:xfrm>
            <a:off x="0" y="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676400" y="4343400"/>
            <a:ext cx="6248400" cy="11430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3581400" y="6019800"/>
            <a:ext cx="4191000" cy="685800"/>
          </a:xfrm>
          <a:prstGeom prst="wedgeRectCallout">
            <a:avLst>
              <a:gd name="adj1" fmla="val -50774"/>
              <a:gd name="adj2" fmla="val -123677"/>
            </a:avLst>
          </a:prstGeom>
          <a:solidFill>
            <a:srgbClr val="FFFF00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Here are your different mapping options.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8828" t="16406" r="20224" b="4395"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19800" y="1219200"/>
            <a:ext cx="1524000" cy="3048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3276600" y="2438400"/>
            <a:ext cx="3352800" cy="1295400"/>
          </a:xfrm>
          <a:prstGeom prst="wedgeRectCallout">
            <a:avLst>
              <a:gd name="adj1" fmla="val 48499"/>
              <a:gd name="adj2" fmla="val -117756"/>
            </a:avLst>
          </a:prstGeom>
          <a:solidFill>
            <a:srgbClr val="FFFF00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Finally, there is a search function that you can use to search the entire website.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943600" cy="1143000"/>
          </a:xfrm>
        </p:spPr>
        <p:txBody>
          <a:bodyPr/>
          <a:lstStyle/>
          <a:p>
            <a:pPr algn="l"/>
            <a:r>
              <a:rPr lang="en-US" dirty="0" smtClean="0"/>
              <a:t>Statistics Canada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produces statistics that help Canadians better understand their country—its population, resources, economy, society and culture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“Objective statistical information is vital to an open and democratic society. It provides a solid foundation for </a:t>
            </a:r>
            <a:r>
              <a:rPr lang="en-US" dirty="0" smtClean="0">
                <a:hlinkClick r:id="rId2"/>
              </a:rPr>
              <a:t>informed decisions</a:t>
            </a:r>
            <a:r>
              <a:rPr lang="en-US" dirty="0" smtClean="0"/>
              <a:t> by elected representatives, businesses, unions and non-profit organizations, as well as individual Canadians.”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rcRect l="39263" t="19439" r="40865" b="69138"/>
          <a:stretch>
            <a:fillRect/>
          </a:stretch>
        </p:blipFill>
        <p:spPr bwMode="auto">
          <a:xfrm>
            <a:off x="6629400" y="304800"/>
            <a:ext cx="1828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943600" cy="1143000"/>
          </a:xfrm>
        </p:spPr>
        <p:txBody>
          <a:bodyPr/>
          <a:lstStyle/>
          <a:p>
            <a:pPr algn="l"/>
            <a:r>
              <a:rPr lang="en-US" dirty="0" smtClean="0"/>
              <a:t>Statistics Canada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Now it’s your turn.</a:t>
            </a:r>
          </a:p>
          <a:p>
            <a:r>
              <a:rPr lang="en-US" dirty="0" smtClean="0"/>
              <a:t>Open up the PC Lab Week 3 document</a:t>
            </a:r>
            <a:r>
              <a:rPr lang="en-US" dirty="0"/>
              <a:t> </a:t>
            </a:r>
            <a:r>
              <a:rPr lang="en-US" dirty="0" smtClean="0"/>
              <a:t>on Share Out.</a:t>
            </a:r>
          </a:p>
          <a:p>
            <a:r>
              <a:rPr lang="en-US" dirty="0" smtClean="0"/>
              <a:t>Use the four resources that you have just been shown (Search by Subject, Summary Table, Community Profile and the Search Function) to answer the questions.</a:t>
            </a:r>
          </a:p>
          <a:p>
            <a:r>
              <a:rPr lang="en-US" dirty="0" smtClean="0"/>
              <a:t>When you are finished, submit on </a:t>
            </a:r>
            <a:r>
              <a:rPr lang="en-US" smtClean="0"/>
              <a:t>Share In.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39263" t="19439" r="40865" b="69138"/>
          <a:stretch>
            <a:fillRect/>
          </a:stretch>
        </p:blipFill>
        <p:spPr bwMode="auto">
          <a:xfrm>
            <a:off x="6629400" y="304800"/>
            <a:ext cx="1828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943600" cy="1143000"/>
          </a:xfrm>
        </p:spPr>
        <p:txBody>
          <a:bodyPr/>
          <a:lstStyle/>
          <a:p>
            <a:pPr algn="l"/>
            <a:r>
              <a:rPr lang="en-US" dirty="0" smtClean="0"/>
              <a:t>Statistics Canada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Statistics Canada conducts a Census every five years (in years ending in a ‘1’ and a ‘6’, such as 2001 and 2006)</a:t>
            </a:r>
          </a:p>
          <a:p>
            <a:r>
              <a:rPr lang="en-US" dirty="0" smtClean="0"/>
              <a:t>In addition to the Census, Statistics Canada conducts approximately 350 active surveys on virtually all aspects of Canadian life.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39263" t="19439" r="40865" b="69138"/>
          <a:stretch>
            <a:fillRect/>
          </a:stretch>
        </p:blipFill>
        <p:spPr bwMode="auto">
          <a:xfrm>
            <a:off x="6629400" y="304800"/>
            <a:ext cx="1828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943600" cy="1143000"/>
          </a:xfrm>
        </p:spPr>
        <p:txBody>
          <a:bodyPr/>
          <a:lstStyle/>
          <a:p>
            <a:pPr algn="l"/>
            <a:r>
              <a:rPr lang="en-US" dirty="0" smtClean="0"/>
              <a:t>Statistics Canada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It can take years for Statistics Canada to compile, interpret and release all of the information collected from the Census.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Their website is a goldmine of information.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Information is available in a variety of different formats, including data tables, charts and graphs, reports, maps, and so on.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Let’s look at some of these…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39263" t="19439" r="40865" b="69138"/>
          <a:stretch>
            <a:fillRect/>
          </a:stretch>
        </p:blipFill>
        <p:spPr bwMode="auto">
          <a:xfrm>
            <a:off x="6629400" y="304800"/>
            <a:ext cx="1828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8828" t="16406" r="20224" b="4395"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2133600"/>
            <a:ext cx="1905000" cy="16002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3276600" y="2438400"/>
            <a:ext cx="3352800" cy="1295400"/>
          </a:xfrm>
          <a:prstGeom prst="wedgeRectCallout">
            <a:avLst>
              <a:gd name="adj1" fmla="val -89774"/>
              <a:gd name="adj2" fmla="val -18227"/>
            </a:avLst>
          </a:prstGeom>
          <a:solidFill>
            <a:srgbClr val="FFFF00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 is where you will find a wide variety of statistical resources, searchable by subject, community, Census, and so on.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8828" t="16406" r="20224" b="4395"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2286000"/>
            <a:ext cx="1905000" cy="2286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3276600" y="2057400"/>
            <a:ext cx="3352800" cy="1143000"/>
          </a:xfrm>
          <a:prstGeom prst="wedgeRectCallout">
            <a:avLst>
              <a:gd name="adj1" fmla="val -89774"/>
              <a:gd name="adj2" fmla="val -18227"/>
            </a:avLst>
          </a:prstGeom>
          <a:solidFill>
            <a:srgbClr val="FFFF00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Let’s look at data by subject. Click on this link.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053" t="16288" r="21008" b="23448"/>
          <a:stretch>
            <a:fillRect/>
          </a:stretch>
        </p:blipFill>
        <p:spPr bwMode="auto">
          <a:xfrm>
            <a:off x="457200" y="152400"/>
            <a:ext cx="8044249" cy="647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5257800" y="762000"/>
            <a:ext cx="3352800" cy="1143000"/>
          </a:xfrm>
          <a:prstGeom prst="wedgeRectCallout">
            <a:avLst>
              <a:gd name="adj1" fmla="val -64683"/>
              <a:gd name="adj2" fmla="val 86573"/>
            </a:avLst>
          </a:prstGeom>
          <a:solidFill>
            <a:srgbClr val="FFFF00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Just choose a subject that you are interested in and click on its link.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800600" y="4038600"/>
            <a:ext cx="3352800" cy="1143000"/>
          </a:xfrm>
          <a:prstGeom prst="wedgeRectCallout">
            <a:avLst>
              <a:gd name="adj1" fmla="val -64683"/>
              <a:gd name="adj2" fmla="val 86573"/>
            </a:avLst>
          </a:prstGeom>
          <a:solidFill>
            <a:srgbClr val="FFFF00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Try families, households and housing.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8750" t="16406" r="20625" b="62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81200" y="2590800"/>
            <a:ext cx="3810000" cy="26670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2286000" y="5638800"/>
            <a:ext cx="3352800" cy="1143000"/>
          </a:xfrm>
          <a:prstGeom prst="wedgeRectCallout">
            <a:avLst>
              <a:gd name="adj1" fmla="val -23228"/>
              <a:gd name="adj2" fmla="val -80627"/>
            </a:avLst>
          </a:prstGeom>
          <a:solidFill>
            <a:srgbClr val="FFFF00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Much of what you want will be found here.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67400" y="2590800"/>
            <a:ext cx="3124200" cy="26670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67400" y="5486400"/>
            <a:ext cx="3048000" cy="13716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953000" y="152400"/>
            <a:ext cx="3505200" cy="1371600"/>
          </a:xfrm>
          <a:prstGeom prst="wedgeRectCallout">
            <a:avLst>
              <a:gd name="adj1" fmla="val 21962"/>
              <a:gd name="adj2" fmla="val 124040"/>
            </a:avLst>
          </a:prstGeom>
          <a:solidFill>
            <a:srgbClr val="FFFF00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But there are a lot of useful resources, focused on specific themes here.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657600" y="3352800"/>
            <a:ext cx="3200400" cy="1143000"/>
          </a:xfrm>
          <a:prstGeom prst="wedgeRectCallout">
            <a:avLst>
              <a:gd name="adj1" fmla="val 36049"/>
              <a:gd name="adj2" fmla="val 130707"/>
            </a:avLst>
          </a:prstGeom>
          <a:solidFill>
            <a:srgbClr val="FFFF00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And links to related resources here.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allAtOnce" animBg="1"/>
      <p:bldP spid="7" grpId="0" animBg="1"/>
      <p:bldP spid="8" grpId="0" animBg="1"/>
      <p:bldP spid="9" grpId="0" build="allAtOnce" animBg="1"/>
      <p:bldP spid="10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8828" t="16406" r="20224" b="4395"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2438400"/>
            <a:ext cx="1905000" cy="2286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3276600" y="2057400"/>
            <a:ext cx="3352800" cy="1143000"/>
          </a:xfrm>
          <a:prstGeom prst="wedgeRectCallout">
            <a:avLst>
              <a:gd name="adj1" fmla="val -89774"/>
              <a:gd name="adj2" fmla="val -18227"/>
            </a:avLst>
          </a:prstGeom>
          <a:solidFill>
            <a:srgbClr val="FFFF00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Now let’s look at the Summary Tables resource.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524</Words>
  <Application>Microsoft Office PowerPoint</Application>
  <PresentationFormat>On-screen Show (4:3)</PresentationFormat>
  <Paragraphs>39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Statistics Canada and the Use of Longitudinal Data</vt:lpstr>
      <vt:lpstr>Statistics Canada</vt:lpstr>
      <vt:lpstr>Statistics Canada</vt:lpstr>
      <vt:lpstr>Statistics Canada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Statistics Canada</vt:lpstr>
      <vt:lpstr>Slide 14</vt:lpstr>
      <vt:lpstr>Slide 15</vt:lpstr>
      <vt:lpstr>Slide 16</vt:lpstr>
      <vt:lpstr>Slide 17</vt:lpstr>
      <vt:lpstr>Slide 18</vt:lpstr>
      <vt:lpstr>Slide 19</vt:lpstr>
      <vt:lpstr>Statistics Canada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Canada and the Use of Longitudinal Data</dc:title>
  <dc:creator>Tom</dc:creator>
  <cp:lastModifiedBy>Client Name</cp:lastModifiedBy>
  <cp:revision>12</cp:revision>
  <dcterms:created xsi:type="dcterms:W3CDTF">2009-09-20T18:55:56Z</dcterms:created>
  <dcterms:modified xsi:type="dcterms:W3CDTF">2009-09-23T16:46:40Z</dcterms:modified>
</cp:coreProperties>
</file>