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54" r:id="rId2"/>
    <p:sldId id="256" r:id="rId3"/>
    <p:sldId id="338" r:id="rId4"/>
    <p:sldId id="294" r:id="rId5"/>
    <p:sldId id="300" r:id="rId6"/>
    <p:sldId id="270" r:id="rId7"/>
    <p:sldId id="303" r:id="rId8"/>
    <p:sldId id="290" r:id="rId9"/>
    <p:sldId id="274" r:id="rId10"/>
    <p:sldId id="301" r:id="rId11"/>
    <p:sldId id="340" r:id="rId12"/>
    <p:sldId id="315" r:id="rId13"/>
    <p:sldId id="353" r:id="rId14"/>
    <p:sldId id="343" r:id="rId15"/>
    <p:sldId id="344" r:id="rId16"/>
    <p:sldId id="345" r:id="rId17"/>
    <p:sldId id="346" r:id="rId18"/>
    <p:sldId id="347" r:id="rId19"/>
    <p:sldId id="350" r:id="rId20"/>
    <p:sldId id="318" r:id="rId21"/>
    <p:sldId id="319" r:id="rId22"/>
    <p:sldId id="320" r:id="rId23"/>
    <p:sldId id="351" r:id="rId24"/>
    <p:sldId id="352" r:id="rId25"/>
    <p:sldId id="333" r:id="rId26"/>
    <p:sldId id="334" r:id="rId27"/>
    <p:sldId id="323" r:id="rId28"/>
    <p:sldId id="336" r:id="rId29"/>
    <p:sldId id="337" r:id="rId30"/>
    <p:sldId id="324" r:id="rId31"/>
    <p:sldId id="326" r:id="rId32"/>
    <p:sldId id="321" r:id="rId33"/>
    <p:sldId id="327" r:id="rId34"/>
    <p:sldId id="332" r:id="rId35"/>
    <p:sldId id="330" r:id="rId36"/>
    <p:sldId id="293" r:id="rId37"/>
    <p:sldId id="331" r:id="rId38"/>
    <p:sldId id="339" r:id="rId39"/>
  </p:sldIdLst>
  <p:sldSz cx="9144000" cy="6858000" type="screen4x3"/>
  <p:notesSz cx="7053263" cy="9356725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33CCFF"/>
    <a:srgbClr val="00FF99"/>
    <a:srgbClr val="000066"/>
    <a:srgbClr val="FFFFCC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8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3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6825"/>
            <a:ext cx="30559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86825"/>
            <a:ext cx="30559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C5D1997-2EDF-4CD5-928C-E265D9CB6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3" tIns="46881" rIns="93763" bIns="46881" numCol="1" anchor="t" anchorCtr="0" compatLnSpc="1">
            <a:prstTxWarp prst="textNoShape">
              <a:avLst/>
            </a:prstTxWarp>
          </a:bodyPr>
          <a:lstStyle>
            <a:lvl1pPr defTabSz="9382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3" tIns="46881" rIns="93763" bIns="46881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45000"/>
            <a:ext cx="5643563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3" tIns="46881" rIns="93763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6825"/>
            <a:ext cx="30559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3" tIns="46881" rIns="93763" bIns="46881" numCol="1" anchor="b" anchorCtr="0" compatLnSpc="1">
            <a:prstTxWarp prst="textNoShape">
              <a:avLst/>
            </a:prstTxWarp>
          </a:bodyPr>
          <a:lstStyle>
            <a:lvl1pPr defTabSz="9382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86825"/>
            <a:ext cx="30559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3" tIns="46881" rIns="93763" bIns="46881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927CCA34-85AA-45CF-8E87-12700D2E25A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9EEE1-A616-4D1F-BD4B-4F51088FF9FA}" type="slidenum">
              <a:rPr lang="en-CA"/>
              <a:pPr/>
              <a:t>2</a:t>
            </a:fld>
            <a:endParaRPr lang="en-CA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i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BC245-977E-4CFA-B654-BE4E572B07A3}" type="slidenum">
              <a:rPr lang="en-CA"/>
              <a:pPr/>
              <a:t>5</a:t>
            </a:fld>
            <a:endParaRPr lang="en-CA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Most of this is covered in </a:t>
            </a:r>
            <a:r>
              <a:rPr lang="en-US" b="1" i="1" smtClean="0"/>
              <a:t>Guide 5. Online Interviewing &amp; Analysis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93125-1FE6-4BB2-80C6-47BABDF60C2F}" type="slidenum">
              <a:rPr lang="en-CA"/>
              <a:pPr/>
              <a:t>10</a:t>
            </a:fld>
            <a:endParaRPr lang="en-CA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Most of this is covered in </a:t>
            </a:r>
            <a:r>
              <a:rPr lang="en-US" b="1" i="1" smtClean="0"/>
              <a:t>Guide 5. Online Interviewing &amp; Analysis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1882C-252B-4566-A335-1C789BEEA9F8}" type="slidenum">
              <a:rPr lang="en-CA"/>
              <a:pPr/>
              <a:t>12</a:t>
            </a:fld>
            <a:endParaRPr lang="en-CA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CA" smtClean="0"/>
              <a:t>page 5-140</a:t>
            </a: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F74AC-E5C2-4D74-814F-6AD628B7BDB5}" type="slidenum">
              <a:rPr lang="en-CA"/>
              <a:pPr/>
              <a:t>13</a:t>
            </a:fld>
            <a:endParaRPr lang="en-CA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Most of this is covered in </a:t>
            </a:r>
            <a:r>
              <a:rPr lang="en-US" b="1" i="1" smtClean="0"/>
              <a:t>Guide 5. Online Interviewing &amp; Analysis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CDE92-D635-4B11-B44D-EF24A1962AE8}" type="slidenum">
              <a:rPr lang="en-CA"/>
              <a:pPr/>
              <a:t>22</a:t>
            </a:fld>
            <a:endParaRPr lang="en-CA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Most of this is covered in </a:t>
            </a:r>
            <a:r>
              <a:rPr lang="en-US" b="1" i="1" smtClean="0"/>
              <a:t>Guide 5. Online Interviewing &amp; Analysis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8A2C7-6302-4BD8-984E-B96975262391}" type="slidenum">
              <a:rPr lang="en-CA"/>
              <a:pPr/>
              <a:t>32</a:t>
            </a:fld>
            <a:endParaRPr lang="en-CA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Most of this is covered in </a:t>
            </a:r>
            <a:r>
              <a:rPr lang="en-US" b="1" i="1" smtClean="0"/>
              <a:t>Guide 5. Online Interviewing &amp; Analysis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63CC6063-5D6B-4082-9796-9548CBE9713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37DC27FE-7B74-45BB-AB2D-EC9B5856994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58988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9325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8A81EA78-3E1B-4FBB-A164-044722A6394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8FFFE26F-B10E-4FB9-9985-40547D314EE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617ADFEA-32FA-4075-BCB5-6018FF552EC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67B2F389-1381-47B1-B708-6AD6A2AF69D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92BF2627-CC06-4CB3-85CE-3133F871E39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84CA34FF-5961-4EC3-BCAE-76FC19EA0E1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8F2BB200-B138-464D-9158-5EA837A9D83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2A80D265-98A8-46DF-AC22-488D11FCFFF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7ABA3451-5317-44E7-A63E-E4B2A66DBCB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3106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CA"/>
          </a:p>
          <a:p>
            <a:pPr>
              <a:defRPr/>
            </a:pPr>
            <a:fld id="{E9CA3795-D0E6-4285-BC92-FDF6BCEF3B5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+mj-lt"/>
          <a:ea typeface="Arial" pitchFamily="-65" charset="0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ea typeface="Arial" pitchFamily="-65" charset="0"/>
          <a:cs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ea typeface="Arial" pitchFamily="-65" charset="0"/>
          <a:cs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ea typeface="Arial" pitchFamily="-65" charset="0"/>
          <a:cs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ea typeface="Arial" pitchFamily="-65" charset="0"/>
          <a:cs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4600">
          <a:solidFill>
            <a:srgbClr val="000066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EBD4FBFC-8D1B-464B-B1E6-F8B9A1C7A175}" type="slidenum">
              <a:rPr lang="en-CA"/>
              <a:pPr/>
              <a:t>1</a:t>
            </a:fld>
            <a:endParaRPr lang="en-CA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7918450" cy="2090738"/>
          </a:xfrm>
        </p:spPr>
        <p:txBody>
          <a:bodyPr/>
          <a:lstStyle/>
          <a:p>
            <a:pPr eaLnBrk="1" hangingPunct="1"/>
            <a:r>
              <a:rPr lang="en-US" sz="6800" smtClean="0"/>
              <a:t>Data Analysis</a:t>
            </a:r>
            <a:br>
              <a:rPr lang="en-US" sz="6800" smtClean="0"/>
            </a:br>
            <a:r>
              <a:rPr lang="en-US" sz="6800" smtClean="0"/>
              <a:t>in Snap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949950"/>
            <a:ext cx="8064500" cy="9080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MKTG2341</a:t>
            </a:r>
            <a:r>
              <a:rPr lang="en-US" dirty="0" smtClean="0"/>
              <a:t>				PC Lab 7</a:t>
            </a:r>
          </a:p>
        </p:txBody>
      </p:sp>
      <p:pic>
        <p:nvPicPr>
          <p:cNvPr id="1556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3716338"/>
            <a:ext cx="4248150" cy="15938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934F531F-4143-4426-BF13-4CFFAA1FD81A}" type="slidenum">
              <a:rPr lang="en-CA"/>
              <a:pPr/>
              <a:t>10</a:t>
            </a:fld>
            <a:endParaRPr lang="en-CA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989138"/>
            <a:ext cx="6337300" cy="3168650"/>
          </a:xfrm>
        </p:spPr>
        <p:txBody>
          <a:bodyPr/>
          <a:lstStyle/>
          <a:p>
            <a:pPr marL="609600" indent="-609600">
              <a:buClr>
                <a:schemeClr val="bg1"/>
              </a:buClr>
              <a:buFont typeface="Times New Roman" pitchFamily="-65" charset="0"/>
              <a:buNone/>
            </a:pPr>
            <a:r>
              <a:rPr lang="en-US" sz="4600" b="1" smtClean="0">
                <a:solidFill>
                  <a:srgbClr val="000066"/>
                </a:solidFill>
              </a:rPr>
              <a:t>	</a:t>
            </a:r>
            <a:r>
              <a:rPr lang="en-US" sz="5600" smtClean="0">
                <a:solidFill>
                  <a:srgbClr val="000066"/>
                </a:solidFill>
                <a:latin typeface="Verdana" pitchFamily="34" charset="0"/>
              </a:rPr>
              <a:t>Load Data in</a:t>
            </a:r>
          </a:p>
          <a:p>
            <a:pPr marL="609600" indent="-609600">
              <a:buClr>
                <a:schemeClr val="bg1"/>
              </a:buClr>
              <a:buFont typeface="Times New Roman" pitchFamily="-65" charset="0"/>
              <a:buNone/>
            </a:pPr>
            <a:r>
              <a:rPr lang="en-US" sz="5600" smtClean="0">
                <a:solidFill>
                  <a:srgbClr val="000066"/>
                </a:solidFill>
                <a:latin typeface="Verdana" pitchFamily="34" charset="0"/>
              </a:rPr>
              <a:t>Snap 9 Pro</a:t>
            </a:r>
          </a:p>
        </p:txBody>
      </p:sp>
      <p:pic>
        <p:nvPicPr>
          <p:cNvPr id="11269" name="Picture 5" descr="snappr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4508500"/>
            <a:ext cx="1655762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91DED82B-41E8-4A6B-83AD-89BE1B5BF68A}" type="slidenum">
              <a:rPr lang="en-CA"/>
              <a:pPr/>
              <a:t>11</a:t>
            </a:fld>
            <a:endParaRPr lang="en-CA"/>
          </a:p>
        </p:txBody>
      </p:sp>
      <p:sp>
        <p:nvSpPr>
          <p:cNvPr id="1229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CA" sz="1400"/>
          </a:p>
          <a:p>
            <a:pPr algn="r"/>
            <a:fld id="{8649DE36-0D7E-4588-9A1A-AB578509070A}" type="slidenum">
              <a:rPr lang="en-CA" sz="1400"/>
              <a:pPr algn="r"/>
              <a:t>11</a:t>
            </a:fld>
            <a:endParaRPr lang="en-CA" sz="1400"/>
          </a:p>
        </p:txBody>
      </p:sp>
      <p:sp>
        <p:nvSpPr>
          <p:cNvPr id="1229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CA" sz="1400"/>
          </a:p>
          <a:p>
            <a:pPr algn="r"/>
            <a:fld id="{8D08EBF7-F1A1-480E-AD16-812496E30DF3}" type="slidenum">
              <a:rPr lang="en-CA" sz="1400"/>
              <a:pPr algn="r"/>
              <a:t>11</a:t>
            </a:fld>
            <a:endParaRPr lang="en-CA" sz="140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Load Data into Snap 9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543925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CA" smtClean="0"/>
              <a:t>Next step is to load data into Snap 9 Professional for displaying the responses.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CA" b="1" i="1" smtClean="0">
                <a:solidFill>
                  <a:srgbClr val="CC0000"/>
                </a:solidFill>
              </a:rPr>
              <a:t>Open the Survey</a:t>
            </a:r>
            <a:r>
              <a:rPr lang="en-CA" smtClean="0"/>
              <a:t> (questionnaire) in Snap 9 Professional.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CA" smtClean="0"/>
              <a:t>Click on Data Entry icon.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CA" smtClean="0"/>
              <a:t>Click </a:t>
            </a:r>
            <a:r>
              <a:rPr lang="en-CA" b="1" smtClean="0"/>
              <a:t>File | Import</a:t>
            </a:r>
            <a:r>
              <a:rPr lang="en-CA" smtClean="0"/>
              <a:t>.</a:t>
            </a:r>
          </a:p>
          <a:p>
            <a:pPr marL="609600" indent="-609600" eaLnBrk="1" hangingPunct="1">
              <a:buFontTx/>
              <a:buAutoNum type="arabicPeriod"/>
            </a:pPr>
            <a:endParaRPr lang="en-CA" smtClean="0"/>
          </a:p>
          <a:p>
            <a:pPr marL="609600" indent="-609600" eaLnBrk="1" hangingPunct="1"/>
            <a:endParaRPr lang="en-CA" smtClean="0"/>
          </a:p>
        </p:txBody>
      </p:sp>
      <p:pic>
        <p:nvPicPr>
          <p:cNvPr id="1229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3716338"/>
            <a:ext cx="7350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4652963"/>
            <a:ext cx="3097212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6804025" y="4365625"/>
            <a:ext cx="0" cy="10810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D16015CF-565E-4FC4-B551-FBD4452C4562}" type="slidenum">
              <a:rPr lang="en-CA"/>
              <a:pPr/>
              <a:t>12</a:t>
            </a:fld>
            <a:endParaRPr lang="en-CA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Load Data into Snap 9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4968875" cy="4784725"/>
          </a:xfrm>
        </p:spPr>
        <p:txBody>
          <a:bodyPr/>
          <a:lstStyle/>
          <a:p>
            <a:pPr marL="341313" indent="-341313" eaLnBrk="1" hangingPunct="1">
              <a:lnSpc>
                <a:spcPct val="85000"/>
              </a:lnSpc>
              <a:spcBef>
                <a:spcPct val="50000"/>
              </a:spcBef>
              <a:buFontTx/>
              <a:buAutoNum type="arabicPeriod"/>
            </a:pPr>
            <a:endParaRPr lang="en-CA" smtClean="0"/>
          </a:p>
          <a:p>
            <a:pPr marL="341313" indent="-341313" eaLnBrk="1" hangingPunct="1">
              <a:lnSpc>
                <a:spcPct val="85000"/>
              </a:lnSpc>
              <a:spcBef>
                <a:spcPct val="50000"/>
              </a:spcBef>
              <a:buFontTx/>
              <a:buAutoNum type="arabicPeriod"/>
            </a:pPr>
            <a:r>
              <a:rPr lang="en-CA" smtClean="0"/>
              <a:t>Set Format to </a:t>
            </a:r>
            <a:r>
              <a:rPr lang="en-CA" b="1" smtClean="0"/>
              <a:t>MAIL format – from text files</a:t>
            </a:r>
          </a:p>
          <a:p>
            <a:pPr marL="341313" indent="-341313" eaLnBrk="1" hangingPunct="1">
              <a:lnSpc>
                <a:spcPct val="85000"/>
              </a:lnSpc>
              <a:spcBef>
                <a:spcPct val="50000"/>
              </a:spcBef>
              <a:buFontTx/>
              <a:buAutoNum type="arabicPeriod"/>
            </a:pPr>
            <a:r>
              <a:rPr lang="en-CA" smtClean="0"/>
              <a:t>File extension </a:t>
            </a:r>
            <a:r>
              <a:rPr lang="en-CA" smtClean="0">
                <a:solidFill>
                  <a:srgbClr val="CC0000"/>
                </a:solidFill>
              </a:rPr>
              <a:t>.txt</a:t>
            </a:r>
            <a:r>
              <a:rPr lang="en-CA" smtClean="0"/>
              <a:t> </a:t>
            </a:r>
          </a:p>
          <a:p>
            <a:pPr marL="341313" indent="-341313" eaLnBrk="1" hangingPunct="1">
              <a:lnSpc>
                <a:spcPct val="85000"/>
              </a:lnSpc>
              <a:spcBef>
                <a:spcPct val="50000"/>
              </a:spcBef>
              <a:buFontTx/>
              <a:buAutoNum type="arabicPeriod"/>
            </a:pPr>
            <a:r>
              <a:rPr lang="en-CA" smtClean="0"/>
              <a:t>Point browser to file</a:t>
            </a:r>
          </a:p>
          <a:p>
            <a:pPr marL="804863" lvl="1" indent="-347663" eaLnBrk="1" hangingPunct="1">
              <a:lnSpc>
                <a:spcPct val="85000"/>
              </a:lnSpc>
              <a:spcBef>
                <a:spcPct val="50000"/>
              </a:spcBef>
              <a:buFontTx/>
              <a:buAutoNum type="arabicPeriod"/>
            </a:pPr>
            <a:r>
              <a:rPr lang="en-CA" smtClean="0"/>
              <a:t>Change Files of Type to: All Files *.* </a:t>
            </a:r>
          </a:p>
          <a:p>
            <a:pPr marL="804863" lvl="1" indent="-347663" eaLnBrk="1" hangingPunct="1">
              <a:lnSpc>
                <a:spcPct val="85000"/>
              </a:lnSpc>
              <a:spcBef>
                <a:spcPct val="50000"/>
              </a:spcBef>
              <a:buFontTx/>
              <a:buAutoNum type="arabicPeriod"/>
            </a:pPr>
            <a:r>
              <a:rPr lang="en-CA" smtClean="0"/>
              <a:t>Filename ends with </a:t>
            </a:r>
            <a:r>
              <a:rPr lang="en-CA" smtClean="0">
                <a:solidFill>
                  <a:srgbClr val="CC0000"/>
                </a:solidFill>
              </a:rPr>
              <a:t>“…_data.txt</a:t>
            </a:r>
            <a:r>
              <a:rPr lang="en-CA" smtClean="0"/>
              <a:t>”) </a:t>
            </a:r>
          </a:p>
          <a:p>
            <a:pPr marL="341313" indent="-341313" eaLnBrk="1" hangingPunct="1"/>
            <a:endParaRPr lang="en-CA" smtClean="0"/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4076700"/>
            <a:ext cx="405765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1268413"/>
            <a:ext cx="3967162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Line 6"/>
          <p:cNvSpPr>
            <a:spLocks noChangeShapeType="1"/>
          </p:cNvSpPr>
          <p:nvPr/>
        </p:nvSpPr>
        <p:spPr bwMode="auto">
          <a:xfrm flipV="1">
            <a:off x="4211638" y="1773238"/>
            <a:ext cx="865187" cy="2873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3321" name="Line 7"/>
          <p:cNvSpPr>
            <a:spLocks noChangeShapeType="1"/>
          </p:cNvSpPr>
          <p:nvPr/>
        </p:nvSpPr>
        <p:spPr bwMode="auto">
          <a:xfrm flipV="1">
            <a:off x="4211638" y="3141663"/>
            <a:ext cx="936625" cy="2159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7019925" y="4797425"/>
            <a:ext cx="1368425" cy="503238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 flipV="1">
            <a:off x="3635375" y="5157788"/>
            <a:ext cx="3313113" cy="7191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33EDA47D-6CF9-4336-ADFC-F9E6F169E52E}" type="slidenum">
              <a:rPr lang="en-CA"/>
              <a:pPr/>
              <a:t>13</a:t>
            </a:fld>
            <a:endParaRPr lang="en-CA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989138"/>
            <a:ext cx="6337300" cy="3168650"/>
          </a:xfrm>
        </p:spPr>
        <p:txBody>
          <a:bodyPr/>
          <a:lstStyle/>
          <a:p>
            <a:pPr marL="609600" indent="-609600">
              <a:buClr>
                <a:schemeClr val="bg1"/>
              </a:buClr>
              <a:buFont typeface="Times New Roman" pitchFamily="-65" charset="0"/>
              <a:buNone/>
            </a:pPr>
            <a:r>
              <a:rPr lang="en-US" sz="4600" b="1" smtClean="0">
                <a:solidFill>
                  <a:srgbClr val="000066"/>
                </a:solidFill>
              </a:rPr>
              <a:t>	</a:t>
            </a:r>
            <a:r>
              <a:rPr lang="en-US" sz="4600" smtClean="0">
                <a:solidFill>
                  <a:srgbClr val="000066"/>
                </a:solidFill>
                <a:latin typeface="Verdana" pitchFamily="34" charset="0"/>
              </a:rPr>
              <a:t>Previewing Data in Snap 9 Pro</a:t>
            </a:r>
          </a:p>
        </p:txBody>
      </p:sp>
      <p:pic>
        <p:nvPicPr>
          <p:cNvPr id="14341" name="Picture 3" descr="snappr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3500438"/>
            <a:ext cx="16557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76E73469-751B-42B3-9AEF-E459B9DC8BC0}" type="slidenum">
              <a:rPr lang="en-CA"/>
              <a:pPr/>
              <a:t>14</a:t>
            </a:fld>
            <a:endParaRPr lang="en-CA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1143000"/>
          </a:xfrm>
        </p:spPr>
        <p:txBody>
          <a:bodyPr/>
          <a:lstStyle/>
          <a:p>
            <a:pPr eaLnBrk="1" hangingPunct="1"/>
            <a:r>
              <a:rPr lang="en-CA" smtClean="0"/>
              <a:t>Preview Data</a:t>
            </a:r>
            <a:endParaRPr lang="en-US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488237" cy="5516563"/>
          </a:xfrm>
        </p:spPr>
        <p:txBody>
          <a:bodyPr/>
          <a:lstStyle/>
          <a:p>
            <a:pPr marL="346075" indent="-346075" eaLnBrk="1" hangingPunct="1">
              <a:buFont typeface="Wingdings" pitchFamily="2" charset="2"/>
              <a:buNone/>
              <a:defRPr/>
            </a:pPr>
            <a:r>
              <a:rPr lang="en-CA" smtClean="0"/>
              <a:t>You can view the data in several modes.</a:t>
            </a:r>
          </a:p>
          <a:p>
            <a:pPr marL="914400" lvl="1" indent="-454025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CA" sz="3200" smtClean="0"/>
              <a:t>Data </a:t>
            </a:r>
            <a:r>
              <a:rPr lang="en-CA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Questionnaire Mode</a:t>
            </a:r>
          </a:p>
          <a:p>
            <a:pPr marL="914400" lvl="1" indent="-454025" eaLnBrk="1" hangingPunct="1">
              <a:defRPr/>
            </a:pPr>
            <a:r>
              <a:rPr lang="en-CA" sz="3200" smtClean="0"/>
              <a:t>Data </a:t>
            </a:r>
            <a:r>
              <a:rPr lang="en-CA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Entry Mode</a:t>
            </a:r>
          </a:p>
          <a:p>
            <a:pPr marL="346075" indent="-346075" eaLnBrk="1" hangingPunct="1">
              <a:defRPr/>
            </a:pPr>
            <a:endParaRPr lang="en-CA" sz="3600" smtClean="0"/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1773238"/>
            <a:ext cx="8636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2420938"/>
            <a:ext cx="61753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3789363"/>
            <a:ext cx="7921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Line 13"/>
          <p:cNvSpPr>
            <a:spLocks noChangeShapeType="1"/>
          </p:cNvSpPr>
          <p:nvPr/>
        </p:nvSpPr>
        <p:spPr bwMode="auto">
          <a:xfrm flipH="1">
            <a:off x="3708400" y="2492375"/>
            <a:ext cx="3455988" cy="24495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5370" name="Line 13"/>
          <p:cNvSpPr>
            <a:spLocks noChangeShapeType="1"/>
          </p:cNvSpPr>
          <p:nvPr/>
        </p:nvSpPr>
        <p:spPr bwMode="auto">
          <a:xfrm flipH="1">
            <a:off x="3276600" y="2997200"/>
            <a:ext cx="1655763" cy="1800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2F55F7E6-CB92-48BB-A3B7-559060736192}" type="slidenum">
              <a:rPr lang="en-CA"/>
              <a:pPr/>
              <a:t>15</a:t>
            </a:fld>
            <a:endParaRPr lang="en-CA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CA" sz="4000" smtClean="0"/>
              <a:t>Preview Data: Questionnaire Mode</a:t>
            </a:r>
            <a:endParaRPr lang="en-US" sz="400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516562"/>
          </a:xfrm>
        </p:spPr>
        <p:txBody>
          <a:bodyPr/>
          <a:lstStyle/>
          <a:p>
            <a:pPr marL="346075" indent="-346075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CA" smtClean="0"/>
              <a:t>Data </a:t>
            </a:r>
            <a:r>
              <a:rPr lang="en-CA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Questionnaire Mode</a:t>
            </a:r>
          </a:p>
          <a:p>
            <a:pPr marL="346075" indent="-346075" eaLnBrk="1" hangingPunct="1">
              <a:lnSpc>
                <a:spcPct val="85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CA" smtClean="0"/>
              <a:t>Click Data View Mode: </a:t>
            </a:r>
          </a:p>
          <a:p>
            <a:pPr marL="346075" indent="-346075" eaLnBrk="1" hangingPunct="1">
              <a:lnSpc>
                <a:spcPct val="85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CA" smtClean="0"/>
              <a:t>Two options</a:t>
            </a:r>
            <a:endParaRPr lang="en-CA" sz="2800" smtClean="0"/>
          </a:p>
          <a:p>
            <a:pPr marL="746125" lvl="1" eaLnBrk="1" hangingPunct="1">
              <a:lnSpc>
                <a:spcPct val="85000"/>
              </a:lnSpc>
              <a:spcBef>
                <a:spcPct val="15000"/>
              </a:spcBef>
              <a:defRPr/>
            </a:pPr>
            <a:r>
              <a:rPr lang="en-CA" smtClean="0"/>
              <a:t>Case Data - Data from </a:t>
            </a:r>
            <a:r>
              <a:rPr lang="en-CA" b="1" i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each </a:t>
            </a:r>
            <a:r>
              <a:rPr lang="en-CA" smtClean="0"/>
              <a:t>respondent.</a:t>
            </a:r>
          </a:p>
          <a:p>
            <a:pPr marL="746125" lvl="1" eaLnBrk="1" hangingPunct="1">
              <a:lnSpc>
                <a:spcPct val="85000"/>
              </a:lnSpc>
              <a:spcBef>
                <a:spcPct val="15000"/>
              </a:spcBef>
              <a:defRPr/>
            </a:pPr>
            <a:r>
              <a:rPr lang="en-CA" smtClean="0"/>
              <a:t>Counts - Data from </a:t>
            </a:r>
            <a:r>
              <a:rPr lang="en-CA" b="1" i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 </a:t>
            </a:r>
            <a:r>
              <a:rPr lang="en-CA" smtClean="0"/>
              <a:t>respondents.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CA" smtClean="0"/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1268413"/>
            <a:ext cx="61753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2133600"/>
            <a:ext cx="719137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4005263"/>
            <a:ext cx="7488238" cy="242093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16393" name="Oval 12"/>
          <p:cNvSpPr>
            <a:spLocks noChangeArrowheads="1"/>
          </p:cNvSpPr>
          <p:nvPr/>
        </p:nvSpPr>
        <p:spPr bwMode="auto">
          <a:xfrm>
            <a:off x="2700338" y="5373688"/>
            <a:ext cx="1368425" cy="1196975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348038" y="3860800"/>
            <a:ext cx="0" cy="172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80E6BA2C-F097-4900-874D-71F9FF04C17D}" type="slidenum">
              <a:rPr lang="en-CA"/>
              <a:pPr/>
              <a:t>16</a:t>
            </a:fld>
            <a:endParaRPr lang="en-CA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CA" sz="4100" smtClean="0"/>
              <a:t>Example Preview: </a:t>
            </a:r>
            <a:br>
              <a:rPr lang="en-CA" sz="4100" smtClean="0"/>
            </a:br>
            <a:r>
              <a:rPr lang="en-CA" sz="4100" smtClean="0"/>
              <a:t>Questionnaire Mode - Counts</a:t>
            </a:r>
            <a:endParaRPr lang="en-US" sz="410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628775"/>
            <a:ext cx="804068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AutoShape 5"/>
          <p:cNvSpPr>
            <a:spLocks noChangeArrowheads="1"/>
          </p:cNvSpPr>
          <p:nvPr/>
        </p:nvSpPr>
        <p:spPr bwMode="auto">
          <a:xfrm>
            <a:off x="6010275" y="1412875"/>
            <a:ext cx="3133725" cy="576263"/>
          </a:xfrm>
          <a:prstGeom prst="wedgeRoundRectCallout">
            <a:avLst>
              <a:gd name="adj1" fmla="val -188046"/>
              <a:gd name="adj2" fmla="val 76171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CA" sz="2400"/>
              <a:t>Click Questionnaire</a:t>
            </a:r>
            <a:endParaRPr lang="en-US" sz="2400"/>
          </a:p>
        </p:txBody>
      </p:sp>
      <p:sp>
        <p:nvSpPr>
          <p:cNvPr id="17416" name="AutoShape 6"/>
          <p:cNvSpPr>
            <a:spLocks noChangeArrowheads="1"/>
          </p:cNvSpPr>
          <p:nvPr/>
        </p:nvSpPr>
        <p:spPr bwMode="auto">
          <a:xfrm>
            <a:off x="5364163" y="2708275"/>
            <a:ext cx="3529012" cy="576263"/>
          </a:xfrm>
          <a:prstGeom prst="wedgeRoundRectCallout">
            <a:avLst>
              <a:gd name="adj1" fmla="val -159269"/>
              <a:gd name="adj2" fmla="val -38981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CA" sz="2400"/>
              <a:t>Click Data View Mode</a:t>
            </a:r>
            <a:r>
              <a:rPr lang="en-CA" sz="3200"/>
              <a:t> </a:t>
            </a:r>
            <a:endParaRPr lang="en-US" sz="3200"/>
          </a:p>
        </p:txBody>
      </p:sp>
      <p:sp>
        <p:nvSpPr>
          <p:cNvPr id="17417" name="AutoShape 7"/>
          <p:cNvSpPr>
            <a:spLocks noChangeArrowheads="1"/>
          </p:cNvSpPr>
          <p:nvPr/>
        </p:nvSpPr>
        <p:spPr bwMode="auto">
          <a:xfrm>
            <a:off x="0" y="5300663"/>
            <a:ext cx="3492500" cy="792162"/>
          </a:xfrm>
          <a:prstGeom prst="wedgeRoundRectCallout">
            <a:avLst>
              <a:gd name="adj1" fmla="val 24907"/>
              <a:gd name="adj2" fmla="val -316731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CA" sz="2400"/>
              <a:t>Click Counts to see summary of all cases</a:t>
            </a:r>
            <a:r>
              <a:rPr lang="en-CA" sz="3200"/>
              <a:t> </a:t>
            </a:r>
            <a:endParaRPr lang="en-US" sz="3200"/>
          </a:p>
        </p:txBody>
      </p:sp>
      <p:pic>
        <p:nvPicPr>
          <p:cNvPr id="174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7738" y="908050"/>
            <a:ext cx="576262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4388" y="2205038"/>
            <a:ext cx="709612" cy="5826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1908175" y="2924175"/>
            <a:ext cx="1081088" cy="360363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AutoShape 11"/>
          <p:cNvSpPr>
            <a:spLocks noChangeArrowheads="1"/>
          </p:cNvSpPr>
          <p:nvPr/>
        </p:nvSpPr>
        <p:spPr bwMode="auto">
          <a:xfrm>
            <a:off x="5003800" y="5445125"/>
            <a:ext cx="4140200" cy="863600"/>
          </a:xfrm>
          <a:prstGeom prst="wedgeRoundRectCallout">
            <a:avLst>
              <a:gd name="adj1" fmla="val -91028"/>
              <a:gd name="adj2" fmla="val -310296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CA" sz="2400"/>
              <a:t>Choose between Absolute (Frequency) or Percent</a:t>
            </a: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6C48921B-DE2F-4B8F-B02D-C26855963AF5}" type="slidenum">
              <a:rPr lang="en-CA"/>
              <a:pPr/>
              <a:t>17</a:t>
            </a:fld>
            <a:endParaRPr lang="en-CA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1143000"/>
          </a:xfrm>
        </p:spPr>
        <p:txBody>
          <a:bodyPr/>
          <a:lstStyle/>
          <a:p>
            <a:pPr eaLnBrk="1" hangingPunct="1"/>
            <a:r>
              <a:rPr lang="en-CA" sz="4200" smtClean="0"/>
              <a:t>Preview Data: Data Entry Mode</a:t>
            </a:r>
            <a:endParaRPr lang="en-US" sz="4200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8675688" cy="5516562"/>
          </a:xfrm>
        </p:spPr>
        <p:txBody>
          <a:bodyPr/>
          <a:lstStyle/>
          <a:p>
            <a:pPr marL="346075" indent="-346075" eaLnBrk="1" hangingPunct="1">
              <a:buFont typeface="Wingdings" pitchFamily="2" charset="2"/>
              <a:buNone/>
              <a:defRPr/>
            </a:pPr>
            <a:r>
              <a:rPr lang="en-CA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Entry Mode</a:t>
            </a:r>
          </a:p>
          <a:p>
            <a:pPr marL="346075" indent="-346075" eaLnBrk="1" hangingPunct="1">
              <a:defRPr/>
            </a:pPr>
            <a:r>
              <a:rPr lang="en-CA" smtClean="0"/>
              <a:t>Two options:</a:t>
            </a:r>
          </a:p>
          <a:p>
            <a:pPr marL="746125" lvl="1" eaLnBrk="1" hangingPunct="1">
              <a:defRPr/>
            </a:pPr>
            <a:r>
              <a:rPr lang="en-CA" smtClean="0"/>
              <a:t>Click Prompted Mode </a:t>
            </a:r>
          </a:p>
          <a:p>
            <a:pPr lvl="2" eaLnBrk="1" hangingPunct="1">
              <a:defRPr/>
            </a:pPr>
            <a:r>
              <a:rPr lang="en-CA" smtClean="0"/>
              <a:t>You now see a list of the variables and the answer for one case (=respondent) at a time</a:t>
            </a:r>
          </a:p>
          <a:p>
            <a:pPr lvl="2" eaLnBrk="1" hangingPunct="1">
              <a:defRPr/>
            </a:pPr>
            <a:endParaRPr lang="en-CA" smtClean="0"/>
          </a:p>
          <a:p>
            <a:pPr marL="746125" lvl="1" eaLnBrk="1" hangingPunct="1">
              <a:defRPr/>
            </a:pPr>
            <a:r>
              <a:rPr lang="en-CA" smtClean="0"/>
              <a:t>Click Questionnaire Mode</a:t>
            </a:r>
          </a:p>
          <a:p>
            <a:pPr lvl="2" eaLnBrk="1" hangingPunct="1">
              <a:defRPr/>
            </a:pPr>
            <a:r>
              <a:rPr lang="en-CA" smtClean="0"/>
              <a:t>You now see the questionnaire with answers from each respondents displayed in the response boxes.</a:t>
            </a:r>
          </a:p>
        </p:txBody>
      </p:sp>
      <p:pic>
        <p:nvPicPr>
          <p:cNvPr id="1843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1412875"/>
            <a:ext cx="8636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538" y="2349500"/>
            <a:ext cx="557212" cy="57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825" y="4076700"/>
            <a:ext cx="647700" cy="625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4042F360-41E0-4A28-AB6D-0FB43D5C79E3}" type="slidenum">
              <a:rPr lang="en-CA"/>
              <a:pPr/>
              <a:t>18</a:t>
            </a:fld>
            <a:endParaRPr lang="en-CA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975"/>
            <a:ext cx="68040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4100" smtClean="0"/>
              <a:t>Example Preview: </a:t>
            </a:r>
            <a:br>
              <a:rPr lang="en-CA" sz="4100" smtClean="0"/>
            </a:br>
            <a:r>
              <a:rPr lang="en-CA" sz="4200" smtClean="0"/>
              <a:t>Data Entry – Prompted Mode</a:t>
            </a:r>
            <a:endParaRPr lang="en-US" sz="4200" smtClean="0"/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7164388" y="1341438"/>
            <a:ext cx="1800225" cy="576262"/>
          </a:xfrm>
          <a:prstGeom prst="wedgeRoundRectCallout">
            <a:avLst>
              <a:gd name="adj1" fmla="val -361287"/>
              <a:gd name="adj2" fmla="val 28514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CA" sz="2400"/>
              <a:t>Data Entry</a:t>
            </a:r>
            <a:endParaRPr lang="en-US" sz="2400"/>
          </a:p>
        </p:txBody>
      </p:sp>
      <p:sp>
        <p:nvSpPr>
          <p:cNvPr id="19463" name="AutoShape 5"/>
          <p:cNvSpPr>
            <a:spLocks noChangeArrowheads="1"/>
          </p:cNvSpPr>
          <p:nvPr/>
        </p:nvSpPr>
        <p:spPr bwMode="auto">
          <a:xfrm>
            <a:off x="6443663" y="2133600"/>
            <a:ext cx="2592387" cy="576263"/>
          </a:xfrm>
          <a:prstGeom prst="wedgeRoundRectCallout">
            <a:avLst>
              <a:gd name="adj1" fmla="val -190968"/>
              <a:gd name="adj2" fmla="val 27685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CA" sz="2400"/>
              <a:t>Prompted Mode</a:t>
            </a:r>
            <a:r>
              <a:rPr lang="en-CA" sz="3200"/>
              <a:t> </a:t>
            </a:r>
            <a:endParaRPr lang="en-US" sz="3200"/>
          </a:p>
        </p:txBody>
      </p:sp>
      <p:sp>
        <p:nvSpPr>
          <p:cNvPr id="19464" name="AutoShape 6"/>
          <p:cNvSpPr>
            <a:spLocks noChangeArrowheads="1"/>
          </p:cNvSpPr>
          <p:nvPr/>
        </p:nvSpPr>
        <p:spPr bwMode="auto">
          <a:xfrm>
            <a:off x="5362575" y="4437063"/>
            <a:ext cx="3781425" cy="1655762"/>
          </a:xfrm>
          <a:prstGeom prst="wedgeRoundRectCallout">
            <a:avLst>
              <a:gd name="adj1" fmla="val -76782"/>
              <a:gd name="adj2" fmla="val 52111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CA" sz="2400"/>
              <a:t>You now see a list of the variables and the answer for each case (respondents)</a:t>
            </a:r>
            <a:endParaRPr lang="en-US" sz="2400"/>
          </a:p>
        </p:txBody>
      </p:sp>
      <p:sp>
        <p:nvSpPr>
          <p:cNvPr id="19465" name="AutoShape 7"/>
          <p:cNvSpPr>
            <a:spLocks noChangeArrowheads="1"/>
          </p:cNvSpPr>
          <p:nvPr/>
        </p:nvSpPr>
        <p:spPr bwMode="auto">
          <a:xfrm>
            <a:off x="6084888" y="3068638"/>
            <a:ext cx="2951162" cy="792162"/>
          </a:xfrm>
          <a:prstGeom prst="wedgeRoundRectCallout">
            <a:avLst>
              <a:gd name="adj1" fmla="val -219500"/>
              <a:gd name="adj2" fmla="val -77255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CA" sz="2400"/>
              <a:t>Case 1 of 204</a:t>
            </a:r>
          </a:p>
          <a:p>
            <a:r>
              <a:rPr lang="en-CA" sz="2400"/>
              <a:t>Case=Respondent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AE72F81E-A2F0-4BFA-A9E8-CB91B03925E6}" type="slidenum">
              <a:rPr lang="en-CA"/>
              <a:pPr/>
              <a:t>19</a:t>
            </a:fld>
            <a:endParaRPr lang="en-CA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Pre-View using Filter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84313"/>
            <a:ext cx="8424863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AutoShape 8"/>
          <p:cNvSpPr>
            <a:spLocks noChangeArrowheads="1"/>
          </p:cNvSpPr>
          <p:nvPr/>
        </p:nvSpPr>
        <p:spPr bwMode="auto">
          <a:xfrm>
            <a:off x="1042988" y="5229225"/>
            <a:ext cx="5832475" cy="1008063"/>
          </a:xfrm>
          <a:prstGeom prst="wedgeRoundRectCallout">
            <a:avLst>
              <a:gd name="adj1" fmla="val 55718"/>
              <a:gd name="adj2" fmla="val -165278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CA" sz="3200"/>
              <a:t>Filter allows you to pre-view data for certain cases only.</a:t>
            </a:r>
            <a:endParaRPr lang="en-US" sz="3200"/>
          </a:p>
        </p:txBody>
      </p:sp>
      <p:sp>
        <p:nvSpPr>
          <p:cNvPr id="20487" name="Oval 10"/>
          <p:cNvSpPr>
            <a:spLocks noChangeArrowheads="1"/>
          </p:cNvSpPr>
          <p:nvPr/>
        </p:nvSpPr>
        <p:spPr bwMode="auto">
          <a:xfrm>
            <a:off x="6516688" y="3644900"/>
            <a:ext cx="1150937" cy="431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ED236054-B30B-4641-B235-D821F6F969CC}" type="slidenum">
              <a:rPr lang="en-CA"/>
              <a:pPr/>
              <a:t>2</a:t>
            </a:fld>
            <a:endParaRPr lang="en-CA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0"/>
            <a:ext cx="8223250" cy="1470025"/>
          </a:xfrm>
        </p:spPr>
        <p:txBody>
          <a:bodyPr/>
          <a:lstStyle/>
          <a:p>
            <a:pPr eaLnBrk="1" hangingPunct="1"/>
            <a:r>
              <a:rPr lang="en-US" smtClean="0"/>
              <a:t>Data Analysis Using Snap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84313"/>
            <a:ext cx="7504113" cy="3168650"/>
          </a:xfrm>
        </p:spPr>
        <p:txBody>
          <a:bodyPr/>
          <a:lstStyle/>
          <a:p>
            <a:pPr marL="609600" indent="-609600" algn="l" eaLnBrk="1" hangingPunct="1">
              <a:spcBef>
                <a:spcPct val="45000"/>
              </a:spcBef>
              <a:buFont typeface="Wingdings" pitchFamily="2" charset="2"/>
              <a:buAutoNum type="arabicPeriod"/>
            </a:pPr>
            <a:r>
              <a:rPr lang="en-US" sz="3600" smtClean="0"/>
              <a:t>Download Data from Snap Online to Snap 9 Pro.</a:t>
            </a:r>
          </a:p>
          <a:p>
            <a:pPr marL="609600" indent="-609600" algn="l" eaLnBrk="1" hangingPunct="1">
              <a:spcBef>
                <a:spcPct val="45000"/>
              </a:spcBef>
              <a:buFont typeface="Wingdings" pitchFamily="2" charset="2"/>
              <a:buAutoNum type="arabicPeriod"/>
            </a:pPr>
            <a:r>
              <a:rPr lang="en-US" sz="3600" smtClean="0"/>
              <a:t>Preview Data in Snap 9 Pro</a:t>
            </a:r>
          </a:p>
          <a:p>
            <a:pPr marL="609600" indent="-609600" algn="l" eaLnBrk="1" hangingPunct="1">
              <a:spcBef>
                <a:spcPct val="45000"/>
              </a:spcBef>
              <a:buFont typeface="Wingdings" pitchFamily="2" charset="2"/>
              <a:buAutoNum type="arabicPeriod"/>
            </a:pPr>
            <a:r>
              <a:rPr lang="en-US" sz="3600" smtClean="0"/>
              <a:t>Analyze data in Snap 9 Pro.</a:t>
            </a:r>
            <a:endParaRPr lang="en-US" smtClean="0"/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4941888"/>
            <a:ext cx="5486400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F9E08FB5-BD04-4CC0-9C96-84AE58EB1166}" type="slidenum">
              <a:rPr lang="en-CA"/>
              <a:pPr/>
              <a:t>20</a:t>
            </a:fld>
            <a:endParaRPr lang="en-CA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Preview using Filter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953000"/>
          </a:xfrm>
        </p:spPr>
        <p:txBody>
          <a:bodyPr/>
          <a:lstStyle/>
          <a:p>
            <a:pPr marL="609600" indent="-609600" eaLnBrk="1" hangingPunct="1">
              <a:buFontTx/>
              <a:buChar char="•"/>
            </a:pPr>
            <a:r>
              <a:rPr lang="en-CA" smtClean="0"/>
              <a:t>The </a:t>
            </a:r>
            <a:r>
              <a:rPr lang="en-CA" b="1" smtClean="0"/>
              <a:t>Filter</a:t>
            </a:r>
            <a:r>
              <a:rPr lang="en-CA" smtClean="0"/>
              <a:t> button allows you to display the data for a select group of respondents.</a:t>
            </a:r>
          </a:p>
          <a:p>
            <a:pPr marL="609600" indent="-609600" eaLnBrk="1" hangingPunct="1">
              <a:buFontTx/>
              <a:buChar char="•"/>
            </a:pPr>
            <a:endParaRPr lang="en-CA" smtClean="0"/>
          </a:p>
          <a:p>
            <a:pPr marL="609600" indent="-609600" eaLnBrk="1" hangingPunct="1">
              <a:buFontTx/>
              <a:buAutoNum type="arabicPeriod"/>
            </a:pPr>
            <a:endParaRPr lang="en-CA" smtClean="0"/>
          </a:p>
          <a:p>
            <a:pPr marL="609600" indent="-609600" eaLnBrk="1" hangingPunct="1">
              <a:buFontTx/>
              <a:buAutoNum type="arabicPeriod"/>
            </a:pPr>
            <a:endParaRPr lang="en-CA" smtClean="0"/>
          </a:p>
          <a:p>
            <a:pPr marL="609600" indent="-609600" eaLnBrk="1" hangingPunct="1">
              <a:buFontTx/>
              <a:buChar char="•"/>
            </a:pPr>
            <a:r>
              <a:rPr lang="en-CA" smtClean="0"/>
              <a:t>For example, specifying Q2=(3,4) will display only the data for respondents who use the restaurant weekly or monthly.</a:t>
            </a:r>
          </a:p>
          <a:p>
            <a:pPr marL="609600" indent="-609600" eaLnBrk="1" hangingPunct="1">
              <a:buFontTx/>
              <a:buAutoNum type="arabicPeriod"/>
            </a:pPr>
            <a:endParaRPr lang="en-CA" smtClean="0"/>
          </a:p>
          <a:p>
            <a:pPr marL="609600" indent="-609600" eaLnBrk="1" hangingPunct="1">
              <a:spcBef>
                <a:spcPct val="50000"/>
              </a:spcBef>
              <a:buFontTx/>
              <a:buAutoNum type="arabicPeriod"/>
            </a:pPr>
            <a:endParaRPr lang="en-CA" smtClean="0"/>
          </a:p>
        </p:txBody>
      </p:sp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2708275"/>
            <a:ext cx="40227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B9FF5A5A-3A92-445F-80DB-A10A8DF1F4F4}" type="slidenum">
              <a:rPr lang="en-CA"/>
              <a:pPr/>
              <a:t>21</a:t>
            </a:fld>
            <a:endParaRPr lang="en-CA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Printing Preview Data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95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CA" smtClean="0"/>
              <a:t>Click          to Print the Preview of your data in the questionnaire.</a:t>
            </a: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341438"/>
            <a:ext cx="71913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3084513"/>
            <a:ext cx="1477962" cy="37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7343775" y="4437063"/>
            <a:ext cx="1800225" cy="431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53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13100"/>
            <a:ext cx="6948488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Oval 12"/>
          <p:cNvSpPr>
            <a:spLocks noChangeArrowheads="1"/>
          </p:cNvSpPr>
          <p:nvPr/>
        </p:nvSpPr>
        <p:spPr bwMode="auto">
          <a:xfrm>
            <a:off x="5724525" y="3716338"/>
            <a:ext cx="576263" cy="576262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3"/>
          <p:cNvSpPr>
            <a:spLocks noChangeShapeType="1"/>
          </p:cNvSpPr>
          <p:nvPr/>
        </p:nvSpPr>
        <p:spPr bwMode="auto">
          <a:xfrm>
            <a:off x="2411413" y="1844675"/>
            <a:ext cx="3313112" cy="20161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2540" name="AutoShape 14"/>
          <p:cNvSpPr>
            <a:spLocks noChangeArrowheads="1"/>
          </p:cNvSpPr>
          <p:nvPr/>
        </p:nvSpPr>
        <p:spPr bwMode="auto">
          <a:xfrm>
            <a:off x="2916238" y="5805488"/>
            <a:ext cx="3600450" cy="576262"/>
          </a:xfrm>
          <a:prstGeom prst="wedgeRoundRectCallout">
            <a:avLst>
              <a:gd name="adj1" fmla="val 75264"/>
              <a:gd name="adj2" fmla="val -239255"/>
              <a:gd name="adj3" fmla="val 16667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CA" sz="2800"/>
              <a:t>Ignore page breaks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0953FCA3-5291-40D6-A2EE-6727A3A21E42}" type="slidenum">
              <a:rPr lang="en-CA"/>
              <a:pPr/>
              <a:t>22</a:t>
            </a:fld>
            <a:endParaRPr lang="en-CA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989138"/>
            <a:ext cx="8569325" cy="3168650"/>
          </a:xfrm>
        </p:spPr>
        <p:txBody>
          <a:bodyPr/>
          <a:lstStyle/>
          <a:p>
            <a:pPr marL="609600" indent="-609600">
              <a:buClr>
                <a:schemeClr val="bg1"/>
              </a:buClr>
              <a:buFont typeface="Times New Roman" pitchFamily="-65" charset="0"/>
              <a:buNone/>
            </a:pPr>
            <a:r>
              <a:rPr lang="en-US" sz="4600" b="1" smtClean="0">
                <a:solidFill>
                  <a:srgbClr val="000066"/>
                </a:solidFill>
              </a:rPr>
              <a:t>	</a:t>
            </a:r>
            <a:r>
              <a:rPr lang="en-US" sz="5600" smtClean="0">
                <a:solidFill>
                  <a:srgbClr val="000066"/>
                </a:solidFill>
                <a:latin typeface="Verdana" pitchFamily="34" charset="0"/>
              </a:rPr>
              <a:t>Producing Data Tables in Snap 9 Pro</a:t>
            </a:r>
          </a:p>
        </p:txBody>
      </p:sp>
      <p:pic>
        <p:nvPicPr>
          <p:cNvPr id="23557" name="Picture 5" descr="snappr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4149725"/>
            <a:ext cx="18732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0B46EE83-3367-4548-BC95-75275A898886}" type="slidenum">
              <a:rPr lang="en-CA"/>
              <a:pPr/>
              <a:t>23</a:t>
            </a:fld>
            <a:endParaRPr lang="en-CA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953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CA" sz="2800" smtClean="0"/>
              <a:t>Choose Variables        to display the list of variables (=questions).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CA" sz="2800" smtClean="0"/>
              <a:t>Choose         to display the </a:t>
            </a:r>
            <a:r>
              <a:rPr lang="en-CA" sz="2800" b="1" smtClean="0"/>
              <a:t>Results Definition</a:t>
            </a:r>
            <a:r>
              <a:rPr lang="en-CA" sz="2800" smtClean="0"/>
              <a:t> dialog box.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CA" sz="2800" smtClean="0"/>
              <a:t>Specify which question you want to analyze.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CA" sz="2800" smtClean="0"/>
              <a:t>Hitting                  at this point will display only counts (i.e., number of respondents who gave each type of answer).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CA" sz="2800" smtClean="0"/>
              <a:t>Choosing </a:t>
            </a:r>
            <a:r>
              <a:rPr lang="en-CA" sz="2800" b="1" smtClean="0"/>
              <a:t>Base Percents</a:t>
            </a:r>
            <a:r>
              <a:rPr lang="en-CA" sz="2800" smtClean="0"/>
              <a:t> will express all answers as a percentage of the total number of respondents.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endParaRPr lang="en-CA" sz="280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Producing Tables in Snap 9</a:t>
            </a: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3860800"/>
            <a:ext cx="158273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2276475"/>
            <a:ext cx="6477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1484313"/>
            <a:ext cx="576263" cy="468312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87FB78B6-1769-468C-B695-EB746024BE99}" type="slidenum">
              <a:rPr lang="en-CA"/>
              <a:pPr/>
              <a:t>24</a:t>
            </a:fld>
            <a:endParaRPr lang="en-CA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Producing Tables in Snap 9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789363"/>
            <a:ext cx="8229600" cy="2797175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CA" smtClean="0"/>
              <a:t>Choose Variables        to display the list of variables (=questions).</a:t>
            </a:r>
          </a:p>
          <a:p>
            <a:pPr marL="609600" indent="-609600" eaLnBrk="1" hangingPunct="1"/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00213"/>
            <a:ext cx="8316912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476375" y="2636838"/>
            <a:ext cx="719138" cy="72072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3716338"/>
            <a:ext cx="576262" cy="468312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4643438" y="2708275"/>
            <a:ext cx="719137" cy="72072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CF14D0E5-501C-4C4B-92D4-3090CE491309}" type="slidenum">
              <a:rPr lang="en-CA"/>
              <a:pPr/>
              <a:t>25</a:t>
            </a:fld>
            <a:endParaRPr lang="en-CA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Producing Tables in Snap 9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84313"/>
            <a:ext cx="4330700" cy="4525962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en-CA" smtClean="0"/>
              <a:t>When clicking  Variables        the list of variables 	 (=questions) is displayed.</a:t>
            </a:r>
          </a:p>
          <a:p>
            <a:pPr marL="457200" indent="-457200" eaLnBrk="1" hangingPunct="1"/>
            <a:endParaRPr lang="en-US" smtClean="0"/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196975"/>
            <a:ext cx="424973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133600"/>
            <a:ext cx="576262" cy="468313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6632" name="Line 7"/>
          <p:cNvSpPr>
            <a:spLocks noChangeShapeType="1"/>
          </p:cNvSpPr>
          <p:nvPr/>
        </p:nvSpPr>
        <p:spPr bwMode="auto">
          <a:xfrm flipV="1">
            <a:off x="2771775" y="4005263"/>
            <a:ext cx="1728788" cy="0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0ABE78A7-65E7-4E59-A2DC-1C4A78A78138}" type="slidenum">
              <a:rPr lang="en-CA"/>
              <a:pPr/>
              <a:t>26</a:t>
            </a:fld>
            <a:endParaRPr lang="en-CA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Producing Tables in Snap 9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485298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CA" smtClean="0"/>
              <a:t>Choose         to display the </a:t>
            </a:r>
            <a:r>
              <a:rPr lang="en-CA" b="1" smtClean="0"/>
              <a:t>Results Definition</a:t>
            </a:r>
            <a:r>
              <a:rPr lang="en-CA" smtClean="0"/>
              <a:t> dialog box.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 startAt="2"/>
            </a:pPr>
            <a:r>
              <a:rPr lang="en-CA" smtClean="0"/>
              <a:t>Specify which question you want to analyze.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 startAt="2"/>
            </a:pPr>
            <a:r>
              <a:rPr lang="en-CA" smtClean="0"/>
              <a:t>Specify the Options for % displayed.</a:t>
            </a:r>
            <a:endParaRPr lang="en-US" smtClean="0"/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1557338"/>
            <a:ext cx="6477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1628775"/>
            <a:ext cx="40005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Line 6"/>
          <p:cNvSpPr>
            <a:spLocks noChangeShapeType="1"/>
          </p:cNvSpPr>
          <p:nvPr/>
        </p:nvSpPr>
        <p:spPr bwMode="auto">
          <a:xfrm flipV="1">
            <a:off x="3708400" y="2781300"/>
            <a:ext cx="1727200" cy="1152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 flipV="1">
            <a:off x="3995738" y="3500438"/>
            <a:ext cx="3455987" cy="2305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3913" name="AutoShape 9"/>
          <p:cNvSpPr>
            <a:spLocks noChangeArrowheads="1"/>
          </p:cNvSpPr>
          <p:nvPr/>
        </p:nvSpPr>
        <p:spPr bwMode="auto">
          <a:xfrm>
            <a:off x="5003800" y="5229225"/>
            <a:ext cx="4140200" cy="1628775"/>
          </a:xfrm>
          <a:prstGeom prst="cloudCallout">
            <a:avLst>
              <a:gd name="adj1" fmla="val -46051"/>
              <a:gd name="adj2" fmla="val 19394"/>
            </a:avLst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/>
              <a:t>You can </a:t>
            </a:r>
            <a:r>
              <a:rPr lang="en-US" sz="2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Drag &amp; Drop</a:t>
            </a:r>
            <a:r>
              <a:rPr lang="en-US" sz="2000"/>
              <a:t> the variables into the window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6570AC7B-434E-47FB-AB59-5A11770133CF}" type="slidenum">
              <a:rPr lang="en-CA"/>
              <a:pPr/>
              <a:t>27</a:t>
            </a:fld>
            <a:endParaRPr lang="en-CA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Producing Tables in Snap 9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370888" cy="4987925"/>
          </a:xfrm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FontTx/>
              <a:buAutoNum type="arabicPeriod" startAt="5"/>
            </a:pPr>
            <a:r>
              <a:rPr lang="en-CA" smtClean="0"/>
              <a:t>Hit                 to display your table.</a:t>
            </a:r>
          </a:p>
          <a:p>
            <a:pPr marL="609600" indent="-609600" eaLnBrk="1" hangingPunct="1">
              <a:spcBef>
                <a:spcPct val="50000"/>
              </a:spcBef>
              <a:buFontTx/>
              <a:buAutoNum type="arabicPeriod" startAt="4"/>
            </a:pPr>
            <a:endParaRPr lang="en-CA" smtClean="0"/>
          </a:p>
        </p:txBody>
      </p:sp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484313"/>
            <a:ext cx="158273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2492375"/>
            <a:ext cx="40322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Line 11"/>
          <p:cNvSpPr>
            <a:spLocks noChangeShapeType="1"/>
          </p:cNvSpPr>
          <p:nvPr/>
        </p:nvSpPr>
        <p:spPr bwMode="auto">
          <a:xfrm flipH="1">
            <a:off x="5940425" y="1916113"/>
            <a:ext cx="647700" cy="576262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DEAB0D99-AFB3-4A70-91C9-6E887C4D8721}" type="slidenum">
              <a:rPr lang="en-CA"/>
              <a:pPr/>
              <a:t>28</a:t>
            </a:fld>
            <a:endParaRPr lang="en-CA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Choose Style of the Tables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70788" cy="1397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smtClean="0"/>
              <a:t>To change the layout of the table, click </a:t>
            </a:r>
            <a:r>
              <a:rPr lang="en-US" b="1" smtClean="0"/>
              <a:t>Properties</a:t>
            </a:r>
          </a:p>
        </p:txBody>
      </p:sp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2276475"/>
            <a:ext cx="576262" cy="561975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3213100"/>
            <a:ext cx="3744913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Line 9"/>
          <p:cNvSpPr>
            <a:spLocks noChangeShapeType="1"/>
          </p:cNvSpPr>
          <p:nvPr/>
        </p:nvSpPr>
        <p:spPr bwMode="auto">
          <a:xfrm flipV="1">
            <a:off x="3635375" y="4005263"/>
            <a:ext cx="2665413" cy="5762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395288" y="3068638"/>
            <a:ext cx="41862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3200"/>
              <a:t>In the</a:t>
            </a:r>
            <a:r>
              <a:rPr lang="en-US" sz="3200" b="1"/>
              <a:t> Results Definition </a:t>
            </a:r>
            <a:r>
              <a:rPr lang="en-US" sz="3200"/>
              <a:t>window</a:t>
            </a:r>
            <a:r>
              <a:rPr lang="en-US" sz="3200" b="1"/>
              <a:t> </a:t>
            </a:r>
            <a:r>
              <a:rPr lang="en-US" sz="3200"/>
              <a:t>choose a </a:t>
            </a:r>
            <a:r>
              <a:rPr lang="en-US" sz="3200" b="1"/>
              <a:t>Style.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911D48C7-07B2-4185-8539-7E3C24B511BF}" type="slidenum">
              <a:rPr lang="en-CA"/>
              <a:pPr/>
              <a:t>29</a:t>
            </a:fld>
            <a:endParaRPr lang="en-CA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Choose Style of the Tables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708275"/>
            <a:ext cx="360045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11863" y="1341438"/>
            <a:ext cx="2752725" cy="3981450"/>
          </a:xfrm>
          <a:noFill/>
        </p:spPr>
      </p:pic>
      <p:sp>
        <p:nvSpPr>
          <p:cNvPr id="128007" name="AutoShape 7"/>
          <p:cNvSpPr>
            <a:spLocks noChangeArrowheads="1"/>
          </p:cNvSpPr>
          <p:nvPr/>
        </p:nvSpPr>
        <p:spPr bwMode="auto">
          <a:xfrm rot="16200000">
            <a:off x="2760663" y="339725"/>
            <a:ext cx="1746250" cy="4324350"/>
          </a:xfrm>
          <a:custGeom>
            <a:avLst/>
            <a:gdLst>
              <a:gd name="G0" fmla="+- 1934866 0 0"/>
              <a:gd name="G1" fmla="+- -6688569 0 0"/>
              <a:gd name="G2" fmla="+- 1934866 0 -6688569"/>
              <a:gd name="G3" fmla="+- 10800 0 0"/>
              <a:gd name="G4" fmla="+- 0 0 193486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390 0 0"/>
              <a:gd name="G9" fmla="+- 0 0 -6688569"/>
              <a:gd name="G10" fmla="+- 7390 0 2700"/>
              <a:gd name="G11" fmla="cos G10 1934866"/>
              <a:gd name="G12" fmla="sin G10 1934866"/>
              <a:gd name="G13" fmla="cos 13500 1934866"/>
              <a:gd name="G14" fmla="sin 13500 1934866"/>
              <a:gd name="G15" fmla="+- G11 10800 0"/>
              <a:gd name="G16" fmla="+- G12 10800 0"/>
              <a:gd name="G17" fmla="+- G13 10800 0"/>
              <a:gd name="G18" fmla="+- G14 10800 0"/>
              <a:gd name="G19" fmla="*/ 7390 1 2"/>
              <a:gd name="G20" fmla="+- G19 5400 0"/>
              <a:gd name="G21" fmla="cos G20 1934866"/>
              <a:gd name="G22" fmla="sin G20 1934866"/>
              <a:gd name="G23" fmla="+- G21 10800 0"/>
              <a:gd name="G24" fmla="+- G12 G23 G22"/>
              <a:gd name="G25" fmla="+- G22 G23 G11"/>
              <a:gd name="G26" fmla="cos 10800 1934866"/>
              <a:gd name="G27" fmla="sin 10800 1934866"/>
              <a:gd name="G28" fmla="cos 7390 1934866"/>
              <a:gd name="G29" fmla="sin 7390 193486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688569"/>
              <a:gd name="G36" fmla="sin G34 -6688569"/>
              <a:gd name="G37" fmla="+/ -6688569 193486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390 G39"/>
              <a:gd name="G43" fmla="sin 739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9507 w 21600"/>
              <a:gd name="T5" fmla="*/ 4411 h 21600"/>
              <a:gd name="T6" fmla="*/ 8899 w 21600"/>
              <a:gd name="T7" fmla="*/ 1905 h 21600"/>
              <a:gd name="T8" fmla="*/ 16758 w 21600"/>
              <a:gd name="T9" fmla="*/ 6428 h 21600"/>
              <a:gd name="T10" fmla="*/ 22547 w 21600"/>
              <a:gd name="T11" fmla="*/ 17452 h 21600"/>
              <a:gd name="T12" fmla="*/ 16544 w 21600"/>
              <a:gd name="T13" fmla="*/ 19114 h 21600"/>
              <a:gd name="T14" fmla="*/ 14881 w 21600"/>
              <a:gd name="T15" fmla="*/ 1311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230" y="14441"/>
                </a:moveTo>
                <a:cubicBezTo>
                  <a:pt x="17859" y="13331"/>
                  <a:pt x="18190" y="12076"/>
                  <a:pt x="18190" y="10800"/>
                </a:cubicBezTo>
                <a:cubicBezTo>
                  <a:pt x="18190" y="6718"/>
                  <a:pt x="14881" y="3410"/>
                  <a:pt x="10800" y="3410"/>
                </a:cubicBezTo>
                <a:cubicBezTo>
                  <a:pt x="10281" y="3409"/>
                  <a:pt x="9763" y="3464"/>
                  <a:pt x="9256" y="3573"/>
                </a:cubicBezTo>
                <a:lnTo>
                  <a:pt x="8543" y="238"/>
                </a:lnTo>
                <a:cubicBezTo>
                  <a:pt x="9285" y="79"/>
                  <a:pt x="10041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2665"/>
                  <a:pt x="21116" y="14498"/>
                  <a:pt x="20197" y="16122"/>
                </a:cubicBezTo>
                <a:lnTo>
                  <a:pt x="22547" y="17452"/>
                </a:lnTo>
                <a:lnTo>
                  <a:pt x="16544" y="19114"/>
                </a:lnTo>
                <a:lnTo>
                  <a:pt x="14881" y="13111"/>
                </a:lnTo>
                <a:lnTo>
                  <a:pt x="17230" y="14441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33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7EA0D9EF-486F-4B74-AF8F-03281CC33B5C}" type="slidenum">
              <a:rPr lang="en-CA"/>
              <a:pPr/>
              <a:t>3</a:t>
            </a:fld>
            <a:endParaRPr lang="en-CA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Survey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276475"/>
            <a:ext cx="6913562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23850" y="1412875"/>
            <a:ext cx="8424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00"/>
              </a:buClr>
              <a:buSzPct val="110000"/>
              <a:buFont typeface="Wingdings" pitchFamily="2" charset="2"/>
              <a:buChar char="ü"/>
            </a:pPr>
            <a:r>
              <a:rPr lang="en-US" sz="3200"/>
              <a:t>We will use a sample survey for today’s lab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EECA14FF-9C7D-4C8E-AEE2-9D684B465AEF}" type="slidenum">
              <a:rPr lang="en-CA"/>
              <a:pPr/>
              <a:t>30</a:t>
            </a:fld>
            <a:endParaRPr lang="en-CA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268413"/>
            <a:ext cx="4895850" cy="3600450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FontTx/>
              <a:buAutoNum type="arabicPeriod" startAt="6"/>
              <a:defRPr/>
            </a:pPr>
            <a:r>
              <a:rPr lang="en-CA" b="1" i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Multiple Response Qs</a:t>
            </a:r>
          </a:p>
          <a:p>
            <a:pPr marL="914400" lvl="1" indent="-342900" eaLnBrk="1" hangingPunct="1">
              <a:lnSpc>
                <a:spcPct val="80000"/>
              </a:lnSpc>
              <a:spcBef>
                <a:spcPct val="30000"/>
              </a:spcBef>
              <a:buSzPct val="115000"/>
              <a:defRPr/>
            </a:pPr>
            <a:r>
              <a:rPr lang="en-CA" smtClean="0"/>
              <a:t>You can choose to display the frequency base as:</a:t>
            </a:r>
          </a:p>
          <a:p>
            <a:pPr marL="914400" lvl="1" indent="-342900" eaLnBrk="1" hangingPunct="1">
              <a:spcBef>
                <a:spcPct val="50000"/>
              </a:spcBef>
              <a:buSzPct val="110000"/>
              <a:defRPr/>
            </a:pPr>
            <a:r>
              <a:rPr lang="en-CA" b="1" smtClean="0"/>
              <a:t>Respondents</a:t>
            </a:r>
          </a:p>
          <a:p>
            <a:pPr marL="914400" lvl="1" indent="-342900" eaLnBrk="1" hangingPunct="1">
              <a:spcBef>
                <a:spcPct val="50000"/>
              </a:spcBef>
              <a:buSzPct val="110000"/>
              <a:defRPr/>
            </a:pPr>
            <a:r>
              <a:rPr lang="en-CA" b="1" smtClean="0"/>
              <a:t>Responses</a:t>
            </a:r>
            <a:endParaRPr lang="en-CA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Producing Tables in Snap 9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5661025"/>
            <a:ext cx="6477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1268413"/>
            <a:ext cx="27717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2852738"/>
            <a:ext cx="2913063" cy="400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608" name="Line 16"/>
          <p:cNvSpPr>
            <a:spLocks noChangeShapeType="1"/>
          </p:cNvSpPr>
          <p:nvPr/>
        </p:nvSpPr>
        <p:spPr bwMode="auto">
          <a:xfrm flipV="1">
            <a:off x="1979613" y="1916113"/>
            <a:ext cx="4464050" cy="13684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 flipV="1">
            <a:off x="2195513" y="3573463"/>
            <a:ext cx="1368425" cy="3603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10610" name="Oval 18"/>
          <p:cNvSpPr>
            <a:spLocks noChangeArrowheads="1"/>
          </p:cNvSpPr>
          <p:nvPr/>
        </p:nvSpPr>
        <p:spPr bwMode="auto">
          <a:xfrm>
            <a:off x="3708400" y="2997200"/>
            <a:ext cx="288925" cy="28733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755650" y="4797425"/>
            <a:ext cx="2305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800"/>
              <a:t>To switch base click</a:t>
            </a:r>
            <a:endParaRPr lang="en-US" sz="2800"/>
          </a:p>
        </p:txBody>
      </p:sp>
      <p:sp>
        <p:nvSpPr>
          <p:cNvPr id="31757" name="Line 31"/>
          <p:cNvSpPr>
            <a:spLocks noChangeShapeType="1"/>
          </p:cNvSpPr>
          <p:nvPr/>
        </p:nvSpPr>
        <p:spPr bwMode="auto">
          <a:xfrm>
            <a:off x="1979613" y="59499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10625" name="Freeform 33"/>
          <p:cNvSpPr>
            <a:spLocks/>
          </p:cNvSpPr>
          <p:nvPr/>
        </p:nvSpPr>
        <p:spPr bwMode="auto">
          <a:xfrm>
            <a:off x="1979613" y="3213100"/>
            <a:ext cx="3636962" cy="2735263"/>
          </a:xfrm>
          <a:custGeom>
            <a:avLst/>
            <a:gdLst>
              <a:gd name="T0" fmla="*/ 0 w 2291"/>
              <a:gd name="T1" fmla="*/ 2147483647 h 1814"/>
              <a:gd name="T2" fmla="*/ 2147483647 w 2291"/>
              <a:gd name="T3" fmla="*/ 2147483647 h 1814"/>
              <a:gd name="T4" fmla="*/ 2147483647 w 2291"/>
              <a:gd name="T5" fmla="*/ 0 h 1814"/>
              <a:gd name="T6" fmla="*/ 0 60000 65536"/>
              <a:gd name="T7" fmla="*/ 0 60000 65536"/>
              <a:gd name="T8" fmla="*/ 0 60000 65536"/>
              <a:gd name="T9" fmla="*/ 0 w 2291"/>
              <a:gd name="T10" fmla="*/ 0 h 1814"/>
              <a:gd name="T11" fmla="*/ 2291 w 2291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1" h="1814">
                <a:moveTo>
                  <a:pt x="0" y="1814"/>
                </a:moveTo>
                <a:cubicBezTo>
                  <a:pt x="941" y="1670"/>
                  <a:pt x="1883" y="1527"/>
                  <a:pt x="2087" y="1225"/>
                </a:cubicBezTo>
                <a:cubicBezTo>
                  <a:pt x="2291" y="923"/>
                  <a:pt x="1369" y="204"/>
                  <a:pt x="1225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8" grpId="0" animBg="1"/>
      <p:bldP spid="110609" grpId="0" animBg="1"/>
      <p:bldP spid="110610" grpId="0" animBg="1"/>
      <p:bldP spid="1106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86A29EE0-DCDC-4AA7-B0D0-5F81488683F5}" type="slidenum">
              <a:rPr lang="en-CA"/>
              <a:pPr/>
              <a:t>31</a:t>
            </a:fld>
            <a:endParaRPr lang="en-CA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Producing Tables in Snap 9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4779963" cy="4953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7"/>
            </a:pPr>
            <a:r>
              <a:rPr lang="en-CA" smtClean="0"/>
              <a:t>Click          to save your table. </a:t>
            </a:r>
          </a:p>
          <a:p>
            <a:pPr marL="609600" indent="-609600" eaLnBrk="1" hangingPunct="1">
              <a:buFontTx/>
              <a:buAutoNum type="arabicPeriod" startAt="7"/>
            </a:pPr>
            <a:endParaRPr lang="en-CA" smtClean="0"/>
          </a:p>
          <a:p>
            <a:pPr marL="609600" indent="-609600" eaLnBrk="1" hangingPunct="1">
              <a:buFontTx/>
              <a:buAutoNum type="arabicPeriod" startAt="7"/>
            </a:pPr>
            <a:r>
              <a:rPr lang="en-CA" smtClean="0"/>
              <a:t>If you want to work on it again, it will be saved in the </a:t>
            </a:r>
            <a:r>
              <a:rPr lang="en-CA" b="1" smtClean="0"/>
              <a:t>Results Window</a:t>
            </a:r>
            <a:r>
              <a:rPr lang="en-CA" smtClean="0"/>
              <a:t>       </a:t>
            </a: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1412875"/>
            <a:ext cx="6477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4652963"/>
            <a:ext cx="5762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1412875"/>
            <a:ext cx="40322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8" name="Line 8"/>
          <p:cNvSpPr>
            <a:spLocks noChangeShapeType="1"/>
          </p:cNvSpPr>
          <p:nvPr/>
        </p:nvSpPr>
        <p:spPr bwMode="auto">
          <a:xfrm flipV="1">
            <a:off x="3203575" y="4508500"/>
            <a:ext cx="1728788" cy="360363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18385C44-07EE-45CF-B6CD-7BB6B321B323}" type="slidenum">
              <a:rPr lang="en-CA"/>
              <a:pPr/>
              <a:t>32</a:t>
            </a:fld>
            <a:endParaRPr lang="en-CA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989138"/>
            <a:ext cx="8353425" cy="3168650"/>
          </a:xfrm>
        </p:spPr>
        <p:txBody>
          <a:bodyPr/>
          <a:lstStyle/>
          <a:p>
            <a:pPr marL="609600" indent="-609600">
              <a:buClr>
                <a:schemeClr val="bg1"/>
              </a:buClr>
              <a:buFont typeface="Times New Roman" pitchFamily="-65" charset="0"/>
              <a:buNone/>
            </a:pPr>
            <a:r>
              <a:rPr lang="en-US" sz="4600" b="1" smtClean="0">
                <a:solidFill>
                  <a:srgbClr val="000066"/>
                </a:solidFill>
              </a:rPr>
              <a:t>	</a:t>
            </a:r>
            <a:r>
              <a:rPr lang="en-US" sz="5600" smtClean="0">
                <a:solidFill>
                  <a:srgbClr val="000066"/>
                </a:solidFill>
                <a:latin typeface="Verdana" pitchFamily="34" charset="0"/>
              </a:rPr>
              <a:t>Producing Charts in Snap 9 Pro</a:t>
            </a:r>
          </a:p>
        </p:txBody>
      </p:sp>
      <p:pic>
        <p:nvPicPr>
          <p:cNvPr id="33797" name="Picture 4" descr="snappr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00" y="4221163"/>
            <a:ext cx="172878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9944E8F1-A38A-468C-8A62-376385C86112}" type="slidenum">
              <a:rPr lang="en-CA"/>
              <a:pPr/>
              <a:t>33</a:t>
            </a:fld>
            <a:endParaRPr lang="en-CA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Producing Charts in Snap 9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953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CA" sz="3600" smtClean="0"/>
              <a:t>The process of producing Charts in Snap 9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CA" sz="3600" smtClean="0"/>
              <a:t>is very similar to that for producing tables.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CA" smtClean="0"/>
              <a:t>Choose </a:t>
            </a:r>
            <a:r>
              <a:rPr lang="en-CA" b="1" smtClean="0"/>
              <a:t>Results Chart</a:t>
            </a:r>
            <a:r>
              <a:rPr lang="en-CA" smtClean="0"/>
              <a:t>           to display the </a:t>
            </a:r>
            <a:r>
              <a:rPr lang="en-CA" b="1" smtClean="0"/>
              <a:t>Results Definition</a:t>
            </a:r>
            <a:r>
              <a:rPr lang="en-CA" smtClean="0"/>
              <a:t>                                  dialog box.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CA" smtClean="0"/>
              <a:t>Choose </a:t>
            </a:r>
            <a:r>
              <a:rPr lang="en-CA" b="1" smtClean="0"/>
              <a:t>Variables</a:t>
            </a:r>
            <a:r>
              <a:rPr lang="en-CA" smtClean="0"/>
              <a:t>                                          button to display your                           questionnaire variables.                                               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3357563"/>
            <a:ext cx="3519487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2636838"/>
            <a:ext cx="6477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538" y="4292600"/>
            <a:ext cx="576262" cy="468313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A05409A0-00C2-4E92-85A5-53FD54DA5355}" type="slidenum">
              <a:rPr lang="en-CA"/>
              <a:pPr/>
              <a:t>34</a:t>
            </a:fld>
            <a:endParaRPr lang="en-CA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Producing Charts in Snap 9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2875"/>
            <a:ext cx="4203700" cy="4953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CA" smtClean="0"/>
              <a:t>Drag &amp; Drop Variables into the relevant boxes in the </a:t>
            </a:r>
            <a:r>
              <a:rPr lang="en-CA" b="1" smtClean="0"/>
              <a:t>Results Definition</a:t>
            </a:r>
            <a:r>
              <a:rPr lang="en-CA" smtClean="0"/>
              <a:t> menu.</a:t>
            </a:r>
          </a:p>
          <a:p>
            <a:pPr marL="609600" indent="-609600" eaLnBrk="1" hangingPunct="1">
              <a:buFontTx/>
              <a:buNone/>
            </a:pPr>
            <a:endParaRPr lang="en-CA" sz="1800" smtClean="0"/>
          </a:p>
          <a:p>
            <a:pPr marL="609600" indent="-609600" eaLnBrk="1" hangingPunct="1">
              <a:buFontTx/>
              <a:buAutoNum type="arabicPeriod" startAt="4"/>
            </a:pPr>
            <a:r>
              <a:rPr lang="en-CA" smtClean="0"/>
              <a:t>Click </a:t>
            </a:r>
            <a:r>
              <a:rPr lang="en-CA" b="1" smtClean="0"/>
              <a:t>Chart</a:t>
            </a:r>
            <a:r>
              <a:rPr lang="en-CA" smtClean="0"/>
              <a:t> in the </a:t>
            </a:r>
            <a:r>
              <a:rPr lang="en-CA" b="1" smtClean="0"/>
              <a:t>Form</a:t>
            </a:r>
            <a:r>
              <a:rPr lang="en-CA" smtClean="0"/>
              <a:t> window.</a:t>
            </a:r>
          </a:p>
        </p:txBody>
      </p:sp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1412875"/>
            <a:ext cx="46799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4427538" y="2205038"/>
            <a:ext cx="1439862" cy="431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 flipV="1">
            <a:off x="3779838" y="2492375"/>
            <a:ext cx="649287" cy="19446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4F73FAE0-F6CE-4834-9B3C-5D5A8B22AFCF}" type="slidenum">
              <a:rPr lang="en-CA"/>
              <a:pPr/>
              <a:t>35</a:t>
            </a:fld>
            <a:endParaRPr lang="en-CA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Producing Charts in Snap 9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4248150" cy="4953000"/>
          </a:xfrm>
        </p:spPr>
        <p:txBody>
          <a:bodyPr/>
          <a:lstStyle/>
          <a:p>
            <a:pPr marL="457200" indent="-457200" eaLnBrk="1" hangingPunct="1">
              <a:buFontTx/>
              <a:buAutoNum type="arabicPeriod" startAt="5"/>
            </a:pPr>
            <a:r>
              <a:rPr lang="en-CA" smtClean="0"/>
              <a:t>Chart types can be selected from the </a:t>
            </a:r>
            <a:r>
              <a:rPr lang="en-CA" b="1" smtClean="0"/>
              <a:t>Style</a:t>
            </a:r>
            <a:r>
              <a:rPr lang="en-CA" smtClean="0"/>
              <a:t> menu.</a:t>
            </a:r>
          </a:p>
          <a:p>
            <a:pPr marL="457200" indent="-457200" eaLnBrk="1" hangingPunct="1">
              <a:buFontTx/>
              <a:buNone/>
            </a:pPr>
            <a:endParaRPr lang="en-CA" sz="1400" smtClean="0"/>
          </a:p>
          <a:p>
            <a:pPr marL="914400" lvl="1" indent="-342900" eaLnBrk="1" hangingPunct="1">
              <a:buSzPct val="115000"/>
            </a:pPr>
            <a:r>
              <a:rPr lang="en-CA" smtClean="0"/>
              <a:t>You can create your own style in the </a:t>
            </a:r>
            <a:r>
              <a:rPr lang="en-CA" b="1" smtClean="0"/>
              <a:t>Chart Designer</a:t>
            </a:r>
            <a:r>
              <a:rPr lang="en-CA" smtClean="0"/>
              <a:t> mode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 startAt="4"/>
            </a:pPr>
            <a:endParaRPr lang="en-CA" smtClean="0"/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6113" y="1341438"/>
            <a:ext cx="45085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4652963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Line 6"/>
          <p:cNvSpPr>
            <a:spLocks noChangeShapeType="1"/>
          </p:cNvSpPr>
          <p:nvPr/>
        </p:nvSpPr>
        <p:spPr bwMode="auto">
          <a:xfrm flipV="1">
            <a:off x="3203575" y="2492375"/>
            <a:ext cx="2808288" cy="2889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3D02D21A-57FC-4613-8387-834F23B761C2}" type="slidenum">
              <a:rPr lang="en-CA"/>
              <a:pPr/>
              <a:t>36</a:t>
            </a:fld>
            <a:endParaRPr lang="en-CA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Producing Charts in Snap 9</a:t>
            </a:r>
          </a:p>
        </p:txBody>
      </p:sp>
      <p:sp>
        <p:nvSpPr>
          <p:cNvPr id="378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CA" smtClean="0"/>
              <a:t>Codes of a variables are referred to as </a:t>
            </a:r>
            <a:r>
              <a:rPr lang="en-CA" b="1" smtClean="0"/>
              <a:t>Categories</a:t>
            </a:r>
            <a:r>
              <a:rPr lang="en-CA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CA" smtClean="0"/>
              <a:t>If you have both a variable and a break, the break variable is referred to as the </a:t>
            </a:r>
            <a:r>
              <a:rPr lang="en-CA" b="1" smtClean="0"/>
              <a:t>Series</a:t>
            </a:r>
            <a:r>
              <a:rPr lang="en-CA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CA" smtClean="0"/>
              <a:t>Value of each variable is referred to as a </a:t>
            </a:r>
            <a:r>
              <a:rPr lang="en-CA" b="1" smtClean="0"/>
              <a:t>Data Point</a:t>
            </a:r>
            <a:r>
              <a:rPr lang="en-CA" smtClean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CA3E3665-AC5B-4C1F-9620-3044410DA7A7}" type="slidenum">
              <a:rPr lang="en-CA"/>
              <a:pPr/>
              <a:t>37</a:t>
            </a:fld>
            <a:endParaRPr lang="en-CA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Producing Charts in Snap 9</a:t>
            </a:r>
            <a:endParaRPr lang="en-CA" sz="4400" smtClean="0"/>
          </a:p>
        </p:txBody>
      </p:sp>
      <p:pic>
        <p:nvPicPr>
          <p:cNvPr id="3891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35150" y="1484313"/>
            <a:ext cx="5256213" cy="3725862"/>
          </a:xfrm>
          <a:noFill/>
        </p:spPr>
      </p:pic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755650" y="551656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66"/>
              </a:buClr>
              <a:buFontTx/>
              <a:buAutoNum type="arabicPeriod" startAt="6"/>
            </a:pPr>
            <a:r>
              <a:rPr lang="en-CA" sz="3200"/>
              <a:t>Hit                 to display your chart.</a:t>
            </a:r>
          </a:p>
        </p:txBody>
      </p:sp>
      <p:pic>
        <p:nvPicPr>
          <p:cNvPr id="389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5589588"/>
            <a:ext cx="158273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EFBAA900-5C80-4A4B-B43D-EF241DC0976C}" type="slidenum">
              <a:rPr lang="en-CA"/>
              <a:pPr/>
              <a:t>38</a:t>
            </a:fld>
            <a:endParaRPr lang="en-CA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Stored Examples of Analyses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268413"/>
            <a:ext cx="4646613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3597CB8D-D5D8-4F93-B804-3ACDBA9E25F0}" type="slidenum">
              <a:rPr lang="en-CA"/>
              <a:pPr/>
              <a:t>4</a:t>
            </a:fld>
            <a:endParaRPr lang="en-CA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Analyzing Data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smtClean="0"/>
              <a:t>Two ways to view and analyze survey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smtClean="0"/>
              <a:t>data in Snap: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5000"/>
              </a:spcBef>
              <a:buFontTx/>
              <a:buAutoNum type="arabicPeriod"/>
            </a:pPr>
            <a:r>
              <a:rPr lang="en-CA" smtClean="0"/>
              <a:t>In real time on </a:t>
            </a:r>
            <a:r>
              <a:rPr lang="en-CA" b="1" smtClean="0"/>
              <a:t>Snap Online</a:t>
            </a:r>
            <a:r>
              <a:rPr lang="en-CA" smtClean="0"/>
              <a:t>.</a:t>
            </a:r>
          </a:p>
          <a:p>
            <a:pPr marL="1085850" lvl="1" indent="-400050" eaLnBrk="1" hangingPunct="1">
              <a:lnSpc>
                <a:spcPct val="65000"/>
              </a:lnSpc>
              <a:spcBef>
                <a:spcPct val="15000"/>
              </a:spcBef>
            </a:pPr>
            <a:r>
              <a:rPr lang="en-CA" smtClean="0"/>
              <a:t>You </a:t>
            </a:r>
            <a:r>
              <a:rPr lang="en-CA" i="1" smtClean="0"/>
              <a:t>cannot</a:t>
            </a:r>
            <a:r>
              <a:rPr lang="en-CA" smtClean="0"/>
              <a:t> save the analyses.</a:t>
            </a:r>
          </a:p>
          <a:p>
            <a:pPr marL="1085850" lvl="1" indent="-400050" eaLnBrk="1" hangingPunct="1">
              <a:lnSpc>
                <a:spcPct val="65000"/>
              </a:lnSpc>
              <a:spcBef>
                <a:spcPct val="15000"/>
              </a:spcBef>
            </a:pPr>
            <a:r>
              <a:rPr lang="en-CA" smtClean="0"/>
              <a:t>To preview the results.</a:t>
            </a:r>
          </a:p>
          <a:p>
            <a:pPr marL="1085850" lvl="1" indent="-400050" eaLnBrk="1" hangingPunct="1">
              <a:lnSpc>
                <a:spcPct val="65000"/>
              </a:lnSpc>
              <a:spcBef>
                <a:spcPct val="15000"/>
              </a:spcBef>
            </a:pPr>
            <a:r>
              <a:rPr lang="en-CA" smtClean="0"/>
              <a:t>Useful for client access to preliminary results.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75000"/>
              </a:spcBef>
              <a:buFontTx/>
              <a:buAutoNum type="arabicPeriod"/>
            </a:pPr>
            <a:r>
              <a:rPr lang="en-CA" smtClean="0"/>
              <a:t>In </a:t>
            </a:r>
            <a:r>
              <a:rPr lang="en-CA" b="1" smtClean="0"/>
              <a:t>Snap 9 Professional</a:t>
            </a:r>
            <a:r>
              <a:rPr lang="en-CA" smtClean="0"/>
              <a:t>, after you have downloaded data from Snap Online, or imported it from an Excel database. 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107950" y="4149725"/>
            <a:ext cx="8856663" cy="1871663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D1421720-53CE-41B1-8D1F-9871F5E6BA79}" type="slidenum">
              <a:rPr lang="en-CA"/>
              <a:pPr/>
              <a:t>5</a:t>
            </a:fld>
            <a:endParaRPr lang="en-CA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524000"/>
            <a:ext cx="9144000" cy="3168650"/>
          </a:xfrm>
        </p:spPr>
        <p:txBody>
          <a:bodyPr/>
          <a:lstStyle/>
          <a:p>
            <a:pPr marL="609600" indent="-609600">
              <a:buClr>
                <a:schemeClr val="bg1"/>
              </a:buClr>
              <a:buFont typeface="Times New Roman" pitchFamily="-65" charset="0"/>
              <a:buNone/>
            </a:pPr>
            <a:r>
              <a:rPr lang="en-US" sz="4600" b="1" smtClean="0">
                <a:solidFill>
                  <a:srgbClr val="000066"/>
                </a:solidFill>
              </a:rPr>
              <a:t>	</a:t>
            </a:r>
            <a:r>
              <a:rPr lang="en-US" sz="5000" smtClean="0">
                <a:solidFill>
                  <a:srgbClr val="000066"/>
                </a:solidFill>
                <a:latin typeface="Verdana" pitchFamily="34" charset="0"/>
              </a:rPr>
              <a:t>Downloading Data from Snap Online to Snap 9</a:t>
            </a: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3644900"/>
            <a:ext cx="37338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4" descr="snappr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7050" y="3573463"/>
            <a:ext cx="1366838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Line 5"/>
          <p:cNvSpPr>
            <a:spLocks noChangeShapeType="1"/>
          </p:cNvSpPr>
          <p:nvPr/>
        </p:nvSpPr>
        <p:spPr bwMode="auto">
          <a:xfrm>
            <a:off x="5148263" y="4221163"/>
            <a:ext cx="15843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86D459AF-0C4F-456B-9699-CC6AE1F23E71}" type="slidenum">
              <a:rPr lang="en-CA"/>
              <a:pPr/>
              <a:t>6</a:t>
            </a:fld>
            <a:endParaRPr lang="en-CA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Downloading Data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6783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CA" smtClean="0"/>
              <a:t>First step is to </a:t>
            </a:r>
            <a:r>
              <a:rPr lang="en-CA" smtClean="0">
                <a:solidFill>
                  <a:srgbClr val="CC0000"/>
                </a:solidFill>
              </a:rPr>
              <a:t>Stop Questionnaire</a:t>
            </a:r>
            <a:r>
              <a:rPr lang="en-CA" smtClean="0"/>
              <a:t>:</a:t>
            </a:r>
          </a:p>
        </p:txBody>
      </p:sp>
      <p:pic>
        <p:nvPicPr>
          <p:cNvPr id="717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59000"/>
            <a:ext cx="7467600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Oval 11"/>
          <p:cNvSpPr>
            <a:spLocks noChangeArrowheads="1"/>
          </p:cNvSpPr>
          <p:nvPr/>
        </p:nvSpPr>
        <p:spPr bwMode="auto">
          <a:xfrm>
            <a:off x="7010400" y="4343400"/>
            <a:ext cx="1752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39B15299-DD08-459E-87CA-78524B968320}" type="slidenum">
              <a:rPr lang="en-CA"/>
              <a:pPr/>
              <a:t>7</a:t>
            </a:fld>
            <a:endParaRPr lang="en-CA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Downloading Data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en-CA" smtClean="0"/>
              <a:t>To see completed responses click: Interview | Summary </a:t>
            </a:r>
          </a:p>
          <a:p>
            <a:pPr marL="609600" indent="-609600"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CA" smtClean="0"/>
              <a:t>In the Respondents section, Completes: see icon</a:t>
            </a:r>
          </a:p>
          <a:p>
            <a:pPr marL="609600" indent="-609600" eaLnBrk="1" hangingPunct="1">
              <a:buFontTx/>
              <a:buAutoNum type="arabicPeriod" startAt="2"/>
            </a:pPr>
            <a:endParaRPr lang="en-CA" smtClean="0"/>
          </a:p>
          <a:p>
            <a:pPr marL="609600" indent="-609600" eaLnBrk="1" hangingPunct="1"/>
            <a:endParaRPr lang="en-CA" smtClean="0"/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4076700"/>
            <a:ext cx="4643438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Oval 5"/>
          <p:cNvSpPr>
            <a:spLocks noChangeArrowheads="1"/>
          </p:cNvSpPr>
          <p:nvPr/>
        </p:nvSpPr>
        <p:spPr bwMode="auto">
          <a:xfrm>
            <a:off x="3563938" y="4652963"/>
            <a:ext cx="5254625" cy="792162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ED1B48B1-803A-421A-9A69-B472C983DC24}" type="slidenum">
              <a:rPr lang="en-CA"/>
              <a:pPr/>
              <a:t>8</a:t>
            </a:fld>
            <a:endParaRPr lang="en-CA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Downloading Data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1438"/>
            <a:ext cx="9144000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0" y="5516563"/>
            <a:ext cx="3492500" cy="576262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 Lab 7</a:t>
            </a:r>
            <a:endParaRPr lang="en-CA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CA"/>
          </a:p>
          <a:p>
            <a:fld id="{04DF80D0-67CF-4948-964A-14F1078F7FEC}" type="slidenum">
              <a:rPr lang="en-CA"/>
              <a:pPr/>
              <a:t>9</a:t>
            </a:fld>
            <a:endParaRPr lang="en-CA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Downloading Data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91063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CA" sz="2800" smtClean="0"/>
              <a:t>Select the Interviews | Summary tabs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CA" sz="2800" smtClean="0"/>
              <a:t>Click on Completes icon.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CA" sz="2800" smtClean="0"/>
              <a:t>Click on Save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CA" sz="2800" smtClean="0"/>
              <a:t>The data will be stored in a .txt format in your destination folder.</a:t>
            </a:r>
          </a:p>
          <a:p>
            <a:pPr marL="609600" indent="-609600" eaLnBrk="1" hangingPunct="1">
              <a:buFontTx/>
              <a:buNone/>
            </a:pPr>
            <a:r>
              <a:rPr lang="en-CA" sz="6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AutoNum type="arabicPeriod" startAt="5"/>
            </a:pPr>
            <a:r>
              <a:rPr lang="en-CA" sz="2800" smtClean="0"/>
              <a:t>File Name: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CA" sz="2800" smtClean="0"/>
              <a:t>		</a:t>
            </a:r>
            <a:r>
              <a:rPr lang="en-CA" sz="2800" smtClean="0">
                <a:solidFill>
                  <a:srgbClr val="CC0000"/>
                </a:solidFill>
              </a:rPr>
              <a:t>… _data.text</a:t>
            </a:r>
          </a:p>
          <a:p>
            <a:pPr marL="609600" indent="-609600" eaLnBrk="1" hangingPunct="1"/>
            <a:endParaRPr lang="en-CA" sz="2800" smtClean="0"/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1916113"/>
            <a:ext cx="4284662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5435600" y="2708275"/>
            <a:ext cx="3708400" cy="433388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V="1">
            <a:off x="3708400" y="3141663"/>
            <a:ext cx="2159000" cy="26638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1128</Words>
  <Application>Microsoft Office PowerPoint</Application>
  <PresentationFormat>On-screen Show (4:3)</PresentationFormat>
  <Paragraphs>270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Data Analysis in Snap</vt:lpstr>
      <vt:lpstr>Data Analysis Using Snap</vt:lpstr>
      <vt:lpstr>Sample Survey</vt:lpstr>
      <vt:lpstr>Analyzing Data</vt:lpstr>
      <vt:lpstr>Slide 5</vt:lpstr>
      <vt:lpstr>Downloading Data</vt:lpstr>
      <vt:lpstr>Downloading Data</vt:lpstr>
      <vt:lpstr>Downloading Data</vt:lpstr>
      <vt:lpstr>Downloading Data</vt:lpstr>
      <vt:lpstr>Slide 10</vt:lpstr>
      <vt:lpstr>Load Data into Snap 9</vt:lpstr>
      <vt:lpstr>Load Data into Snap 9</vt:lpstr>
      <vt:lpstr>Slide 13</vt:lpstr>
      <vt:lpstr>Preview Data</vt:lpstr>
      <vt:lpstr>Preview Data: Questionnaire Mode</vt:lpstr>
      <vt:lpstr>Example Preview:  Questionnaire Mode - Counts</vt:lpstr>
      <vt:lpstr>Preview Data: Data Entry Mode</vt:lpstr>
      <vt:lpstr>Example Preview:  Data Entry – Prompted Mode</vt:lpstr>
      <vt:lpstr>Pre-View using Filter</vt:lpstr>
      <vt:lpstr>Preview using Filter</vt:lpstr>
      <vt:lpstr>Printing Preview Data</vt:lpstr>
      <vt:lpstr>Slide 22</vt:lpstr>
      <vt:lpstr>Producing Tables in Snap 9</vt:lpstr>
      <vt:lpstr>Producing Tables in Snap 9</vt:lpstr>
      <vt:lpstr>Producing Tables in Snap 9</vt:lpstr>
      <vt:lpstr>Producing Tables in Snap 9</vt:lpstr>
      <vt:lpstr>Producing Tables in Snap 9</vt:lpstr>
      <vt:lpstr>Choose Style of the Tables</vt:lpstr>
      <vt:lpstr>Choose Style of the Tables</vt:lpstr>
      <vt:lpstr>Producing Tables in Snap 9</vt:lpstr>
      <vt:lpstr>Producing Tables in Snap 9</vt:lpstr>
      <vt:lpstr>Slide 32</vt:lpstr>
      <vt:lpstr>Producing Charts in Snap 9</vt:lpstr>
      <vt:lpstr>Producing Charts in Snap 9</vt:lpstr>
      <vt:lpstr>Producing Charts in Snap 9</vt:lpstr>
      <vt:lpstr>Producing Charts in Snap 9</vt:lpstr>
      <vt:lpstr>Producing Charts in Snap 9</vt:lpstr>
      <vt:lpstr>Stored Examples of Analyses</vt:lpstr>
    </vt:vector>
  </TitlesOfParts>
  <Company>KP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Analysis</dc:title>
  <dc:creator>Karen Plesner</dc:creator>
  <cp:lastModifiedBy>Client Name</cp:lastModifiedBy>
  <cp:revision>99</cp:revision>
  <dcterms:created xsi:type="dcterms:W3CDTF">2007-10-28T20:11:53Z</dcterms:created>
  <dcterms:modified xsi:type="dcterms:W3CDTF">2009-10-21T16:41:14Z</dcterms:modified>
</cp:coreProperties>
</file>