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2" r:id="rId6"/>
    <p:sldId id="264" r:id="rId7"/>
    <p:sldId id="266" r:id="rId8"/>
    <p:sldId id="275" r:id="rId9"/>
    <p:sldId id="267" r:id="rId10"/>
    <p:sldId id="279" r:id="rId11"/>
    <p:sldId id="280" r:id="rId12"/>
    <p:sldId id="281" r:id="rId13"/>
    <p:sldId id="268" r:id="rId14"/>
    <p:sldId id="274" r:id="rId15"/>
    <p:sldId id="269" r:id="rId16"/>
    <p:sldId id="282" r:id="rId17"/>
    <p:sldId id="271" r:id="rId18"/>
    <p:sldId id="273" r:id="rId19"/>
    <p:sldId id="272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CC0000"/>
    <a:srgbClr val="DE0000"/>
    <a:srgbClr val="000066"/>
    <a:srgbClr val="FF0000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56" autoAdjust="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0AD58D9-1351-4B26-A32E-0FE33B821E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44450" y="2393950"/>
          <a:ext cx="9077325" cy="1819275"/>
        </p:xfrm>
        <a:graphic>
          <a:graphicData uri="http://schemas.openxmlformats.org/presentationml/2006/ole">
            <p:oleObj spid="_x0000_s34818" name="Image" r:id="rId3" imgW="10209524" imgH="1815873" progId="">
              <p:embed/>
            </p:oleObj>
          </a:graphicData>
        </a:graphic>
      </p:graphicFrame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34925" y="4292600"/>
            <a:ext cx="9074150" cy="2520950"/>
            <a:chOff x="0" y="2640"/>
            <a:chExt cx="5760" cy="1680"/>
          </a:xfrm>
        </p:grpSpPr>
        <p:sp>
          <p:nvSpPr>
            <p:cNvPr id="6" name="Rectangle 4"/>
            <p:cNvSpPr>
              <a:spLocks noChangeArrowheads="1"/>
            </p:cNvSpPr>
            <p:nvPr userDrawn="1"/>
          </p:nvSpPr>
          <p:spPr bwMode="gray">
            <a:xfrm>
              <a:off x="0" y="2640"/>
              <a:ext cx="5760" cy="168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gray">
            <a:xfrm>
              <a:off x="0" y="2640"/>
              <a:ext cx="5760" cy="96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CA"/>
            </a:p>
          </p:txBody>
        </p:sp>
      </p:grpSp>
      <p:sp>
        <p:nvSpPr>
          <p:cNvPr id="8" name="Rectangle 6"/>
          <p:cNvSpPr>
            <a:spLocks noChangeArrowheads="1"/>
          </p:cNvSpPr>
          <p:nvPr/>
        </p:nvSpPr>
        <p:spPr bwMode="gray">
          <a:xfrm>
            <a:off x="34925" y="44450"/>
            <a:ext cx="9074150" cy="228282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-4763" y="0"/>
            <a:ext cx="9148763" cy="6856413"/>
            <a:chOff x="-3" y="0"/>
            <a:chExt cx="5763" cy="4319"/>
          </a:xfrm>
        </p:grpSpPr>
        <p:sp>
          <p:nvSpPr>
            <p:cNvPr id="10" name="AutoShape 8"/>
            <p:cNvSpPr>
              <a:spLocks noChangeArrowheads="1"/>
            </p:cNvSpPr>
            <p:nvPr userDrawn="1"/>
          </p:nvSpPr>
          <p:spPr bwMode="gray">
            <a:xfrm>
              <a:off x="24" y="24"/>
              <a:ext cx="5712" cy="4272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gray">
            <a:xfrm>
              <a:off x="0" y="0"/>
              <a:ext cx="288" cy="28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gray">
            <a:xfrm rot="-5408600">
              <a:off x="-50" y="4030"/>
              <a:ext cx="336" cy="242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gray">
            <a:xfrm rot="10769190">
              <a:off x="5519" y="4031"/>
              <a:ext cx="232" cy="287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gray">
            <a:xfrm rot="5400000">
              <a:off x="5472" y="0"/>
              <a:ext cx="288" cy="28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CA"/>
            </a:p>
          </p:txBody>
        </p:sp>
      </p:grp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2482850" y="2895600"/>
            <a:ext cx="2698750" cy="1041400"/>
            <a:chOff x="1610" y="1965"/>
            <a:chExt cx="1700" cy="656"/>
          </a:xfrm>
        </p:grpSpPr>
        <p:pic>
          <p:nvPicPr>
            <p:cNvPr id="16" name="Picture 19" descr="Untitled-1 copy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426" y="1965"/>
              <a:ext cx="590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20" descr="Untitled-1 copy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3061" y="2372"/>
              <a:ext cx="249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21" descr="Untitled-1 copy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1610" y="2237"/>
              <a:ext cx="363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373" name="Rectangle 13"/>
          <p:cNvSpPr>
            <a:spLocks noGrp="1" noChangeArrowheads="1"/>
          </p:cNvSpPr>
          <p:nvPr>
            <p:ph type="ctrTitle"/>
          </p:nvPr>
        </p:nvSpPr>
        <p:spPr bwMode="ltGray">
          <a:xfrm>
            <a:off x="762000" y="990600"/>
            <a:ext cx="7772400" cy="10668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374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953000"/>
            <a:ext cx="6400800" cy="53340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9" name="Rectangle 1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PCLab 8</a:t>
            </a:r>
            <a:endParaRPr lang="en-US"/>
          </a:p>
        </p:txBody>
      </p:sp>
      <p:sp>
        <p:nvSpPr>
          <p:cNvPr id="20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21" name="Rectangle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DA284-AA56-463E-85D3-7A8C62529F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PCLab 8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B8D9B-68F9-4FEE-B8C2-D77B628FB6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22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22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PCLab 8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125C8-881E-49C6-A5B9-E3249B045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PCLab 8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C52B9-149D-4EA1-9B11-025689FF62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PCLab 8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92CE5-863B-467B-BD9C-7DEA995E2C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PCLab 8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60C45-B301-4D85-8010-C2111D3695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PCLab 8</a:t>
            </a: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A1FF0-3A2C-4582-9D94-C460A0947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PCLab 8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00E3F-1DE9-4A32-B65B-A657094236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PCLab 8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021EE-A128-4260-9689-89FB614A90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PCLab 8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0ED94-1C8C-4B10-B90B-7424C6678B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MKTG2341-09 PCLab 8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B6DEC-81D0-4ABF-98F0-6A69A5BEF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285750"/>
            <a:ext cx="9156700" cy="911225"/>
            <a:chOff x="-1" y="196"/>
            <a:chExt cx="5768" cy="635"/>
          </a:xfrm>
        </p:grpSpPr>
        <p:sp>
          <p:nvSpPr>
            <p:cNvPr id="14339" name="Rectangle 3"/>
            <p:cNvSpPr>
              <a:spLocks noChangeArrowheads="1"/>
            </p:cNvSpPr>
            <p:nvPr userDrawn="1"/>
          </p:nvSpPr>
          <p:spPr bwMode="gray">
            <a:xfrm>
              <a:off x="1" y="196"/>
              <a:ext cx="5766" cy="63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14340" name="Freeform 4"/>
            <p:cNvSpPr>
              <a:spLocks/>
            </p:cNvSpPr>
            <p:nvPr userDrawn="1"/>
          </p:nvSpPr>
          <p:spPr bwMode="gray">
            <a:xfrm flipH="1" flipV="1">
              <a:off x="2265" y="196"/>
              <a:ext cx="3497" cy="226"/>
            </a:xfrm>
            <a:custGeom>
              <a:avLst/>
              <a:gdLst/>
              <a:ahLst/>
              <a:cxnLst>
                <a:cxn ang="0">
                  <a:pos x="45" y="590"/>
                </a:cxn>
                <a:cxn ang="0">
                  <a:pos x="1497" y="590"/>
                </a:cxn>
                <a:cxn ang="0">
                  <a:pos x="0" y="0"/>
                </a:cxn>
                <a:cxn ang="0">
                  <a:pos x="0" y="590"/>
                </a:cxn>
              </a:cxnLst>
              <a:rect l="0" t="0" r="r" b="b"/>
              <a:pathLst>
                <a:path w="1497" h="590">
                  <a:moveTo>
                    <a:pt x="45" y="590"/>
                  </a:moveTo>
                  <a:lnTo>
                    <a:pt x="1497" y="590"/>
                  </a:lnTo>
                  <a:lnTo>
                    <a:pt x="0" y="0"/>
                  </a:lnTo>
                  <a:lnTo>
                    <a:pt x="0" y="590"/>
                  </a:lnTo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14341" name="Freeform 5"/>
            <p:cNvSpPr>
              <a:spLocks/>
            </p:cNvSpPr>
            <p:nvPr userDrawn="1"/>
          </p:nvSpPr>
          <p:spPr bwMode="gray">
            <a:xfrm>
              <a:off x="-1" y="514"/>
              <a:ext cx="3702" cy="312"/>
            </a:xfrm>
            <a:custGeom>
              <a:avLst/>
              <a:gdLst/>
              <a:ahLst/>
              <a:cxnLst>
                <a:cxn ang="0">
                  <a:pos x="45" y="590"/>
                </a:cxn>
                <a:cxn ang="0">
                  <a:pos x="1497" y="590"/>
                </a:cxn>
                <a:cxn ang="0">
                  <a:pos x="0" y="0"/>
                </a:cxn>
                <a:cxn ang="0">
                  <a:pos x="0" y="590"/>
                </a:cxn>
              </a:cxnLst>
              <a:rect l="0" t="0" r="r" b="b"/>
              <a:pathLst>
                <a:path w="1497" h="590">
                  <a:moveTo>
                    <a:pt x="45" y="590"/>
                  </a:moveTo>
                  <a:lnTo>
                    <a:pt x="1497" y="590"/>
                  </a:lnTo>
                  <a:lnTo>
                    <a:pt x="0" y="0"/>
                  </a:lnTo>
                  <a:lnTo>
                    <a:pt x="0" y="590"/>
                  </a:lnTo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CA"/>
            </a:p>
          </p:txBody>
        </p:sp>
      </p:grpSp>
      <p:sp>
        <p:nvSpPr>
          <p:cNvPr id="14342" name="Rectangle 6"/>
          <p:cNvSpPr>
            <a:spLocks noChangeArrowheads="1"/>
          </p:cNvSpPr>
          <p:nvPr/>
        </p:nvSpPr>
        <p:spPr bwMode="gray">
          <a:xfrm>
            <a:off x="1588" y="0"/>
            <a:ext cx="9144000" cy="2413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gray">
          <a:xfrm>
            <a:off x="12700" y="1235075"/>
            <a:ext cx="9132888" cy="158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pic>
        <p:nvPicPr>
          <p:cNvPr id="3077" name="Picture 8" descr="Untitled-1 copy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gray">
          <a:xfrm>
            <a:off x="252413" y="382588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9" descr="Untitled-1 copy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>
            <a:off x="973138" y="765175"/>
            <a:ext cx="35877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Rectangle 10"/>
          <p:cNvSpPr>
            <a:spLocks noGrp="1" noChangeArrowheads="1"/>
          </p:cNvSpPr>
          <p:nvPr>
            <p:ph type="title"/>
          </p:nvPr>
        </p:nvSpPr>
        <p:spPr bwMode="gray">
          <a:xfrm>
            <a:off x="1676400" y="274638"/>
            <a:ext cx="66294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0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smtClean="0"/>
              <a:t>MKTG2341-09 PCLab 8</a:t>
            </a:r>
            <a:endParaRPr lang="en-US"/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1435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2EFAAC7-D3C7-4CB7-B4B8-F090A8DC5C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35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30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renhall.com/burnsbus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6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z="1400" smtClean="0"/>
          </a:p>
          <a:p>
            <a:endParaRPr lang="en-US" smtClean="0"/>
          </a:p>
        </p:txBody>
      </p:sp>
      <p:sp>
        <p:nvSpPr>
          <p:cNvPr id="4100" name="Rectangle 17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AB1932-627A-4CE4-AC4F-B0D5D6148A9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648200"/>
            <a:ext cx="78486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6000" b="1" i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Downloading </a:t>
            </a:r>
            <a:br>
              <a:rPr lang="en-US" sz="6000" b="1" i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6000" b="1" i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XL Data Analyst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533400"/>
            <a:ext cx="83058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2341 </a:t>
            </a:r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Marketing Research</a:t>
            </a:r>
          </a:p>
          <a:p>
            <a:pPr eaLnBrk="1" hangingPunct="1">
              <a:defRPr/>
            </a:pPr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PC Lab Week 8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MKTG2341-09 PCLab 8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467600" cy="868362"/>
          </a:xfrm>
        </p:spPr>
        <p:txBody>
          <a:bodyPr/>
          <a:lstStyle/>
          <a:p>
            <a:pPr>
              <a:defRPr/>
            </a:pPr>
            <a:r>
              <a:rPr lang="en-US" sz="3600" smtClean="0"/>
              <a:t>Step 4</a:t>
            </a:r>
            <a:r>
              <a:rPr lang="en-US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3600" smtClean="0"/>
              <a:t>: Open XLDA Files - </a:t>
            </a:r>
            <a:r>
              <a:rPr 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2003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458200" cy="4949825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sz="3000" smtClean="0"/>
              <a:t>XL Data Analyst is a set of macros so you need to set the security to allow those macros and the XL Data Analyst menu. 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sz="3000" smtClean="0"/>
              <a:t>If you have not set the security to medium or low, the macros will be disabled.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505200"/>
            <a:ext cx="7620000" cy="3209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MKTG2341-09 PCLab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4C52B9-149D-4EA1-9B11-025689FF62E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2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PCLab 8</a:t>
            </a:r>
            <a:endParaRPr lang="en-US" smtClean="0"/>
          </a:p>
        </p:txBody>
      </p:sp>
      <p:sp>
        <p:nvSpPr>
          <p:cNvPr id="14339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F6EC1E-51EC-41D3-987A-587C2B48806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467600" cy="868362"/>
          </a:xfrm>
        </p:spPr>
        <p:txBody>
          <a:bodyPr/>
          <a:lstStyle/>
          <a:p>
            <a:pPr>
              <a:defRPr/>
            </a:pPr>
            <a:r>
              <a:rPr lang="en-US" sz="3600" smtClean="0"/>
              <a:t>Step 4</a:t>
            </a:r>
            <a:r>
              <a:rPr lang="en-US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3600" smtClean="0"/>
              <a:t>: Open XLDA Files - </a:t>
            </a:r>
            <a:r>
              <a:rPr 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2003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4400" cy="4949825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smtClean="0"/>
              <a:t>To allow the macros in Excel 2003, set the security at Medium or Low: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smtClean="0"/>
              <a:t>Click </a:t>
            </a:r>
            <a:r>
              <a:rPr lang="en-US" b="1" i="1" smtClean="0"/>
              <a:t>Tools – Macros – Security</a:t>
            </a:r>
            <a:r>
              <a:rPr lang="en-US" smtClean="0"/>
              <a:t> </a:t>
            </a:r>
          </a:p>
        </p:txBody>
      </p:sp>
      <p:pic>
        <p:nvPicPr>
          <p:cNvPr id="1434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681288"/>
            <a:ext cx="721042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3" name="Oval 5"/>
          <p:cNvSpPr>
            <a:spLocks noChangeArrowheads="1"/>
          </p:cNvSpPr>
          <p:nvPr/>
        </p:nvSpPr>
        <p:spPr bwMode="auto">
          <a:xfrm>
            <a:off x="2667000" y="2819400"/>
            <a:ext cx="838200" cy="381000"/>
          </a:xfrm>
          <a:prstGeom prst="ellips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Oval 5"/>
          <p:cNvSpPr>
            <a:spLocks noChangeArrowheads="1"/>
          </p:cNvSpPr>
          <p:nvPr/>
        </p:nvSpPr>
        <p:spPr bwMode="auto">
          <a:xfrm>
            <a:off x="2667000" y="5562600"/>
            <a:ext cx="1371600" cy="381000"/>
          </a:xfrm>
          <a:prstGeom prst="ellips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Oval 5"/>
          <p:cNvSpPr>
            <a:spLocks noChangeArrowheads="1"/>
          </p:cNvSpPr>
          <p:nvPr/>
        </p:nvSpPr>
        <p:spPr bwMode="auto">
          <a:xfrm>
            <a:off x="5181600" y="5943600"/>
            <a:ext cx="1371600" cy="381000"/>
          </a:xfrm>
          <a:prstGeom prst="ellips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467600" cy="868362"/>
          </a:xfrm>
        </p:spPr>
        <p:txBody>
          <a:bodyPr/>
          <a:lstStyle/>
          <a:p>
            <a:pPr>
              <a:defRPr/>
            </a:pPr>
            <a:r>
              <a:rPr lang="en-US" sz="3600" smtClean="0"/>
              <a:t>Step 4</a:t>
            </a:r>
            <a:r>
              <a:rPr lang="en-US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3600" smtClean="0"/>
              <a:t>: Open XLDA Files - </a:t>
            </a:r>
            <a:r>
              <a:rPr 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2003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09800"/>
            <a:ext cx="5029200" cy="3810000"/>
          </a:xfrm>
        </p:spPr>
        <p:txBody>
          <a:bodyPr/>
          <a:lstStyle/>
          <a:p>
            <a:r>
              <a:rPr lang="en-US" smtClean="0"/>
              <a:t>Check </a:t>
            </a:r>
            <a:r>
              <a:rPr lang="en-US" b="1" i="1" smtClean="0"/>
              <a:t>Medium or Low.</a:t>
            </a:r>
            <a:r>
              <a:rPr lang="en-US" smtClean="0"/>
              <a:t> </a:t>
            </a:r>
          </a:p>
          <a:p>
            <a:endParaRPr lang="en-US" smtClean="0"/>
          </a:p>
          <a:p>
            <a:r>
              <a:rPr lang="en-US" smtClean="0"/>
              <a:t>You may then have to check </a:t>
            </a:r>
            <a:r>
              <a:rPr lang="en-US" b="1" i="1" smtClean="0"/>
              <a:t>Enable Macros.</a:t>
            </a:r>
            <a:r>
              <a:rPr lang="en-US" smtClean="0"/>
              <a:t> </a:t>
            </a:r>
          </a:p>
          <a:p>
            <a:endParaRPr lang="en-US" smtClean="0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2133600"/>
            <a:ext cx="3657600" cy="36004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5105400" y="3733800"/>
            <a:ext cx="838200" cy="381000"/>
          </a:xfrm>
          <a:prstGeom prst="ellips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MKTG2341-09 PCLab 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4C52B9-149D-4EA1-9B11-025689FF62E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PCLab 8</a:t>
            </a:r>
            <a:endParaRPr lang="en-US" smtClean="0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74C8FB-600D-4E10-AF3F-A59CDCD8968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467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Step 4</a:t>
            </a:r>
            <a:r>
              <a:rPr lang="en-US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3600" smtClean="0"/>
              <a:t>: Open XLDA Files - </a:t>
            </a:r>
            <a:r>
              <a:rPr 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2003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848600" cy="4949825"/>
          </a:xfrm>
        </p:spPr>
        <p:txBody>
          <a:bodyPr/>
          <a:lstStyle/>
          <a:p>
            <a:pPr eaLnBrk="1" hangingPunct="1"/>
            <a:r>
              <a:rPr lang="en-US" smtClean="0"/>
              <a:t>Notice that XL Data Analyst is now on the taskbar. </a:t>
            </a:r>
          </a:p>
        </p:txBody>
      </p:sp>
      <p:pic>
        <p:nvPicPr>
          <p:cNvPr id="1639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590800"/>
            <a:ext cx="7391400" cy="233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1" name="Oval 5"/>
          <p:cNvSpPr>
            <a:spLocks noChangeArrowheads="1"/>
          </p:cNvSpPr>
          <p:nvPr/>
        </p:nvSpPr>
        <p:spPr bwMode="auto">
          <a:xfrm>
            <a:off x="5410200" y="2819400"/>
            <a:ext cx="1371600" cy="381000"/>
          </a:xfrm>
          <a:prstGeom prst="ellips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6392" name="Line 6"/>
          <p:cNvSpPr>
            <a:spLocks noChangeShapeType="1"/>
          </p:cNvSpPr>
          <p:nvPr/>
        </p:nvSpPr>
        <p:spPr bwMode="auto">
          <a:xfrm>
            <a:off x="3124200" y="2286000"/>
            <a:ext cx="2286000" cy="6096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762000" y="5257800"/>
            <a:ext cx="7315200" cy="914400"/>
          </a:xfrm>
          <a:prstGeom prst="rect">
            <a:avLst/>
          </a:prstGeom>
          <a:solidFill>
            <a:srgbClr val="FFFF99"/>
          </a:solidFill>
          <a:ln w="9525">
            <a:solidFill>
              <a:srgbClr val="CC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5000"/>
              </a:spcBef>
              <a:defRPr/>
            </a:pPr>
            <a:r>
              <a:rPr lang="en-US" sz="2800">
                <a:solidFill>
                  <a:srgbClr val="000066"/>
                </a:solidFill>
              </a:rPr>
              <a:t>Note: If the Macros are not enables you can not see the XLDA Menu.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PCLab 8</a:t>
            </a:r>
            <a:endParaRPr lang="en-US" smtClean="0"/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0E87A7-6D61-4665-922B-E5B6E6380754}" type="slidenum">
              <a:rPr lang="en-US" smtClean="0"/>
              <a:pPr/>
              <a:t>14</a:t>
            </a:fld>
            <a:endParaRPr lang="en-US" smtClean="0"/>
          </a:p>
        </p:txBody>
      </p:sp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971800"/>
            <a:ext cx="6726238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467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Step 4</a:t>
            </a:r>
            <a:r>
              <a:rPr lang="en-US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3600" smtClean="0"/>
              <a:t>: Open XLDA Files - </a:t>
            </a:r>
            <a:r>
              <a:rPr 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2003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447800"/>
            <a:ext cx="5562600" cy="4949825"/>
          </a:xfrm>
        </p:spPr>
        <p:txBody>
          <a:bodyPr/>
          <a:lstStyle/>
          <a:p>
            <a:pPr eaLnBrk="1" hangingPunct="1"/>
            <a:r>
              <a:rPr lang="en-US" smtClean="0"/>
              <a:t>To see the pull-down menu, click on </a:t>
            </a:r>
            <a:r>
              <a:rPr lang="en-US" b="1" smtClean="0"/>
              <a:t>XL Data Analyst.</a:t>
            </a:r>
            <a:endParaRPr lang="en-US" smtClean="0"/>
          </a:p>
        </p:txBody>
      </p:sp>
      <p:sp>
        <p:nvSpPr>
          <p:cNvPr id="17415" name="Oval 5"/>
          <p:cNvSpPr>
            <a:spLocks noChangeArrowheads="1"/>
          </p:cNvSpPr>
          <p:nvPr/>
        </p:nvSpPr>
        <p:spPr bwMode="auto">
          <a:xfrm>
            <a:off x="5334000" y="2895600"/>
            <a:ext cx="1752600" cy="2514600"/>
          </a:xfrm>
          <a:prstGeom prst="ellips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PCLab 8</a:t>
            </a:r>
            <a:endParaRPr lang="en-US" smtClean="0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D10EB8-D5FD-4CC5-9F34-203C82A9205E}" type="slidenum">
              <a:rPr lang="en-US" smtClean="0"/>
              <a:pPr/>
              <a:t>15</a:t>
            </a:fld>
            <a:endParaRPr lang="en-US" smtClean="0"/>
          </a:p>
        </p:txBody>
      </p:sp>
      <p:pic>
        <p:nvPicPr>
          <p:cNvPr id="3687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3657600"/>
            <a:ext cx="4038600" cy="2867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467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Step 4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3600" dirty="0" smtClean="0"/>
              <a:t>: Open XLDA Files -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2007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4582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US" smtClean="0"/>
              <a:t>You have now downloaded the XL Data Analyst macros </a:t>
            </a:r>
            <a:r>
              <a:rPr lang="en-US" i="1" smtClean="0"/>
              <a:t>plus</a:t>
            </a:r>
            <a:r>
              <a:rPr lang="en-US" smtClean="0"/>
              <a:t> 3 data files. 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US" smtClean="0"/>
              <a:t>Open Excel.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US" smtClean="0"/>
              <a:t>Click </a:t>
            </a:r>
            <a:r>
              <a:rPr lang="en-US" b="1" smtClean="0"/>
              <a:t>File – Open</a:t>
            </a:r>
            <a:r>
              <a:rPr lang="en-US" smtClean="0"/>
              <a:t> and find the data files.</a:t>
            </a:r>
          </a:p>
        </p:txBody>
      </p:sp>
      <p:sp>
        <p:nvSpPr>
          <p:cNvPr id="18439" name="Rectangle 4"/>
          <p:cNvSpPr>
            <a:spLocks noChangeArrowheads="1"/>
          </p:cNvSpPr>
          <p:nvPr/>
        </p:nvSpPr>
        <p:spPr bwMode="auto">
          <a:xfrm>
            <a:off x="228600" y="3733800"/>
            <a:ext cx="4191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Tx/>
              <a:buChar char="•"/>
            </a:pPr>
            <a:r>
              <a:rPr lang="en-US" sz="3200"/>
              <a:t>You should see 3 spreadsheet files.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Tx/>
              <a:buChar char="•"/>
            </a:pPr>
            <a:r>
              <a:rPr lang="en-US" sz="3200"/>
              <a:t>Open the file </a:t>
            </a:r>
            <a:r>
              <a:rPr lang="en-US" sz="3200" b="1"/>
              <a:t>CollegeLifeE-zine.</a:t>
            </a:r>
          </a:p>
        </p:txBody>
      </p:sp>
      <p:sp>
        <p:nvSpPr>
          <p:cNvPr id="18440" name="Line 6"/>
          <p:cNvSpPr>
            <a:spLocks noChangeShapeType="1"/>
          </p:cNvSpPr>
          <p:nvPr/>
        </p:nvSpPr>
        <p:spPr bwMode="auto">
          <a:xfrm flipV="1">
            <a:off x="3962400" y="4648200"/>
            <a:ext cx="1905000" cy="6096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19200" y="274638"/>
            <a:ext cx="79248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Step 4</a:t>
            </a:r>
            <a:r>
              <a:rPr 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mtClean="0"/>
              <a:t>: Open XLDA Files - </a:t>
            </a:r>
            <a:r>
              <a:rPr 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2007</a:t>
            </a:r>
            <a:endParaRPr lang="en-CA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>
          <a:xfrm>
            <a:off x="152400" y="1371600"/>
            <a:ext cx="4495800" cy="1219200"/>
          </a:xfrm>
        </p:spPr>
        <p:txBody>
          <a:bodyPr/>
          <a:lstStyle/>
          <a:p>
            <a:pPr marL="341313" indent="-341313">
              <a:lnSpc>
                <a:spcPct val="85000"/>
              </a:lnSpc>
              <a:spcBef>
                <a:spcPct val="10000"/>
              </a:spcBef>
            </a:pPr>
            <a:r>
              <a:rPr lang="en-US" sz="3000" smtClean="0"/>
              <a:t>XL Data Analyst is a set of macros so you need to set the security to allow those macros and the XL Data Analyst menu. </a:t>
            </a:r>
          </a:p>
        </p:txBody>
      </p:sp>
      <p:sp>
        <p:nvSpPr>
          <p:cNvPr id="19460" name="Date Placeholder 3"/>
          <p:cNvSpPr txBox="1">
            <a:spLocks noGrp="1"/>
          </p:cNvSpPr>
          <p:nvPr/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/>
              <a:t>MKTG2309-08 PCLab 8</a:t>
            </a:r>
          </a:p>
        </p:txBody>
      </p:sp>
      <p:sp>
        <p:nvSpPr>
          <p:cNvPr id="19461" name="Slide Number Placeholder 4"/>
          <p:cNvSpPr txBox="1">
            <a:spLocks noGrp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243A781-7195-46CB-99C9-1569CDF7EF21}" type="slidenum">
              <a:rPr lang="en-US" sz="1400"/>
              <a:pPr algn="r"/>
              <a:t>16</a:t>
            </a:fld>
            <a:endParaRPr lang="en-US" sz="1400"/>
          </a:p>
        </p:txBody>
      </p:sp>
      <p:pic>
        <p:nvPicPr>
          <p:cNvPr id="1946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373438"/>
            <a:ext cx="3657600" cy="3484562"/>
          </a:xfrm>
          <a:prstGeom prst="rect">
            <a:avLst/>
          </a:prstGeom>
          <a:noFill/>
          <a:ln w="9525">
            <a:solidFill>
              <a:srgbClr val="DE0000"/>
            </a:solidFill>
            <a:miter lim="800000"/>
            <a:headEnd/>
            <a:tailEnd/>
          </a:ln>
        </p:spPr>
      </p:pic>
      <p:sp>
        <p:nvSpPr>
          <p:cNvPr id="19463" name="Oval 5"/>
          <p:cNvSpPr>
            <a:spLocks noChangeArrowheads="1"/>
          </p:cNvSpPr>
          <p:nvPr/>
        </p:nvSpPr>
        <p:spPr bwMode="auto">
          <a:xfrm>
            <a:off x="152400" y="5257800"/>
            <a:ext cx="1752600" cy="304800"/>
          </a:xfrm>
          <a:prstGeom prst="ellips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pic>
        <p:nvPicPr>
          <p:cNvPr id="19464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600200"/>
            <a:ext cx="4191000" cy="2009775"/>
          </a:xfrm>
          <a:prstGeom prst="rect">
            <a:avLst/>
          </a:prstGeom>
          <a:noFill/>
          <a:ln w="9525">
            <a:solidFill>
              <a:srgbClr val="DE0000"/>
            </a:solidFill>
            <a:miter lim="800000"/>
            <a:headEnd/>
            <a:tailEnd/>
          </a:ln>
        </p:spPr>
      </p:pic>
      <p:sp>
        <p:nvSpPr>
          <p:cNvPr id="19465" name="Oval 5"/>
          <p:cNvSpPr>
            <a:spLocks noChangeArrowheads="1"/>
          </p:cNvSpPr>
          <p:nvPr/>
        </p:nvSpPr>
        <p:spPr bwMode="auto">
          <a:xfrm>
            <a:off x="4648200" y="3200400"/>
            <a:ext cx="4343400" cy="457200"/>
          </a:xfrm>
          <a:prstGeom prst="ellips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9466" name="Line 6"/>
          <p:cNvSpPr>
            <a:spLocks noChangeShapeType="1"/>
          </p:cNvSpPr>
          <p:nvPr/>
        </p:nvSpPr>
        <p:spPr bwMode="auto">
          <a:xfrm flipH="1">
            <a:off x="1981200" y="3505200"/>
            <a:ext cx="6019800" cy="18288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19467" name="Content Placeholder 2"/>
          <p:cNvSpPr txBox="1">
            <a:spLocks/>
          </p:cNvSpPr>
          <p:nvPr/>
        </p:nvSpPr>
        <p:spPr bwMode="auto">
          <a:xfrm>
            <a:off x="4267200" y="4419600"/>
            <a:ext cx="472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>
              <a:spcBef>
                <a:spcPct val="20000"/>
              </a:spcBef>
              <a:buSzPct val="135000"/>
              <a:buFontTx/>
              <a:buChar char="•"/>
            </a:pPr>
            <a:r>
              <a:rPr lang="en-US" sz="3200"/>
              <a:t>Click Options.</a:t>
            </a:r>
          </a:p>
          <a:p>
            <a:pPr marL="341313" indent="-341313">
              <a:spcBef>
                <a:spcPct val="20000"/>
              </a:spcBef>
              <a:buSzPct val="135000"/>
              <a:buFontTx/>
              <a:buChar char="•"/>
            </a:pPr>
            <a:r>
              <a:rPr lang="en-US" sz="3200"/>
              <a:t>Check Enable Content.</a:t>
            </a:r>
          </a:p>
          <a:p>
            <a:pPr marL="341313" indent="-341313">
              <a:spcBef>
                <a:spcPct val="20000"/>
              </a:spcBef>
              <a:buSzPct val="135000"/>
            </a:pPr>
            <a:endParaRPr lang="en-US" sz="32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MKTG2341-09 PCLab 8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4021EE-A128-4260-9689-89FB614A90A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PCLab 8</a:t>
            </a:r>
            <a:endParaRPr lang="en-US" smtClean="0"/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8F4402-486F-4C44-9356-A1BC738C32B9}" type="slidenum">
              <a:rPr lang="en-US" smtClean="0"/>
              <a:pPr/>
              <a:t>17</a:t>
            </a:fld>
            <a:endParaRPr lang="en-US" smtClean="0"/>
          </a:p>
        </p:txBody>
      </p:sp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86000"/>
            <a:ext cx="7256463" cy="2552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467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Step 4</a:t>
            </a:r>
            <a:r>
              <a:rPr lang="en-US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3600" smtClean="0"/>
              <a:t>: Open XLDA Files - </a:t>
            </a:r>
            <a:r>
              <a:rPr 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2007</a:t>
            </a:r>
          </a:p>
        </p:txBody>
      </p:sp>
      <p:sp>
        <p:nvSpPr>
          <p:cNvPr id="2048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229600" cy="1219200"/>
          </a:xfrm>
        </p:spPr>
        <p:txBody>
          <a:bodyPr/>
          <a:lstStyle/>
          <a:p>
            <a:pPr eaLnBrk="1" hangingPunct="1"/>
            <a:r>
              <a:rPr lang="en-US" smtClean="0"/>
              <a:t>Notice that you now have Add-Ins on the taskbar. </a:t>
            </a:r>
          </a:p>
        </p:txBody>
      </p:sp>
      <p:sp>
        <p:nvSpPr>
          <p:cNvPr id="20487" name="Oval 5"/>
          <p:cNvSpPr>
            <a:spLocks noChangeArrowheads="1"/>
          </p:cNvSpPr>
          <p:nvPr/>
        </p:nvSpPr>
        <p:spPr bwMode="auto">
          <a:xfrm>
            <a:off x="6172200" y="2514600"/>
            <a:ext cx="914400" cy="304800"/>
          </a:xfrm>
          <a:prstGeom prst="ellips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762000" y="5257800"/>
            <a:ext cx="7315200" cy="914400"/>
          </a:xfrm>
          <a:prstGeom prst="rect">
            <a:avLst/>
          </a:prstGeom>
          <a:solidFill>
            <a:srgbClr val="FFFF99"/>
          </a:solidFill>
          <a:ln w="9525">
            <a:solidFill>
              <a:srgbClr val="CC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5000"/>
              </a:spcBef>
              <a:defRPr/>
            </a:pPr>
            <a:r>
              <a:rPr lang="en-US" sz="2800">
                <a:solidFill>
                  <a:srgbClr val="000066"/>
                </a:solidFill>
              </a:rPr>
              <a:t>Note: If the Macros are not enables you can not see the XLDA Menu.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PCLab 8</a:t>
            </a:r>
            <a:endParaRPr lang="en-US" smtClean="0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D2F533-438C-4765-AA4F-1E9540D39129}" type="slidenum">
              <a:rPr lang="en-US" smtClean="0"/>
              <a:pPr/>
              <a:t>18</a:t>
            </a:fld>
            <a:endParaRPr lang="en-US" smtClean="0"/>
          </a:p>
        </p:txBody>
      </p:sp>
      <p:pic>
        <p:nvPicPr>
          <p:cNvPr id="4199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572000"/>
            <a:ext cx="6761163" cy="210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467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Step 4</a:t>
            </a:r>
            <a:r>
              <a:rPr lang="en-US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3600" smtClean="0"/>
              <a:t>: Open XLDA Files - </a:t>
            </a:r>
            <a:r>
              <a:rPr 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2007</a:t>
            </a:r>
          </a:p>
        </p:txBody>
      </p:sp>
      <p:sp>
        <p:nvSpPr>
          <p:cNvPr id="2151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1219200"/>
          </a:xfrm>
        </p:spPr>
        <p:txBody>
          <a:bodyPr/>
          <a:lstStyle/>
          <a:p>
            <a:pPr eaLnBrk="1" hangingPunct="1"/>
            <a:r>
              <a:rPr lang="en-US" sz="2800" smtClean="0"/>
              <a:t>Notice a new tab ‘</a:t>
            </a:r>
            <a:r>
              <a:rPr lang="en-US" sz="2800" b="1" smtClean="0"/>
              <a:t>Add-Ins</a:t>
            </a:r>
            <a:r>
              <a:rPr lang="en-US" sz="2800" smtClean="0"/>
              <a:t>’ is now on the taskbar. </a:t>
            </a:r>
          </a:p>
        </p:txBody>
      </p:sp>
      <p:sp>
        <p:nvSpPr>
          <p:cNvPr id="21511" name="Oval 5"/>
          <p:cNvSpPr>
            <a:spLocks noChangeArrowheads="1"/>
          </p:cNvSpPr>
          <p:nvPr/>
        </p:nvSpPr>
        <p:spPr bwMode="auto">
          <a:xfrm>
            <a:off x="6324600" y="4800600"/>
            <a:ext cx="914400" cy="304800"/>
          </a:xfrm>
          <a:prstGeom prst="ellips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152400" y="40386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5000"/>
              </a:spcBef>
              <a:buSzPct val="135000"/>
              <a:buFontTx/>
              <a:buChar char="•"/>
            </a:pPr>
            <a:r>
              <a:rPr lang="en-US" sz="2800"/>
              <a:t>Click on the </a:t>
            </a:r>
            <a:r>
              <a:rPr lang="en-US" sz="2800" b="1"/>
              <a:t>Add-Ins</a:t>
            </a:r>
            <a:r>
              <a:rPr lang="en-US" sz="2800"/>
              <a:t> Tab to see XL Data Analyst. </a:t>
            </a:r>
          </a:p>
        </p:txBody>
      </p:sp>
      <p:pic>
        <p:nvPicPr>
          <p:cNvPr id="4199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752600"/>
            <a:ext cx="6761163" cy="2076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21514" name="Oval 11"/>
          <p:cNvSpPr>
            <a:spLocks noChangeArrowheads="1"/>
          </p:cNvSpPr>
          <p:nvPr/>
        </p:nvSpPr>
        <p:spPr bwMode="auto">
          <a:xfrm>
            <a:off x="6248400" y="1905000"/>
            <a:ext cx="914400" cy="304800"/>
          </a:xfrm>
          <a:prstGeom prst="ellips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1515" name="Oval 12"/>
          <p:cNvSpPr>
            <a:spLocks noChangeArrowheads="1"/>
          </p:cNvSpPr>
          <p:nvPr/>
        </p:nvSpPr>
        <p:spPr bwMode="auto">
          <a:xfrm>
            <a:off x="914400" y="5029200"/>
            <a:ext cx="1219200" cy="990600"/>
          </a:xfrm>
          <a:prstGeom prst="ellips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auto">
          <a:xfrm>
            <a:off x="4038600" y="1600200"/>
            <a:ext cx="2209800" cy="4572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21517" name="Line 14"/>
          <p:cNvSpPr>
            <a:spLocks noChangeShapeType="1"/>
          </p:cNvSpPr>
          <p:nvPr/>
        </p:nvSpPr>
        <p:spPr bwMode="auto">
          <a:xfrm flipH="1">
            <a:off x="1981200" y="4419600"/>
            <a:ext cx="3733800" cy="6858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PCLab 8</a:t>
            </a:r>
            <a:endParaRPr lang="en-US" smtClean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071F0C-E648-482D-83BD-2869C620EBD3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467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Step 4</a:t>
            </a:r>
            <a:r>
              <a:rPr lang="en-US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3600" smtClean="0"/>
              <a:t>: Open XLDA Files - </a:t>
            </a:r>
            <a:r>
              <a:rPr 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2007</a:t>
            </a:r>
          </a:p>
        </p:txBody>
      </p:sp>
      <p:sp>
        <p:nvSpPr>
          <p:cNvPr id="2253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5562600" cy="4949825"/>
          </a:xfrm>
        </p:spPr>
        <p:txBody>
          <a:bodyPr/>
          <a:lstStyle/>
          <a:p>
            <a:pPr eaLnBrk="1" hangingPunct="1"/>
            <a:r>
              <a:rPr lang="en-US" smtClean="0"/>
              <a:t>To see the pull-down menu click on </a:t>
            </a:r>
            <a:r>
              <a:rPr lang="en-US" b="1" smtClean="0"/>
              <a:t>XL Data Analyst</a:t>
            </a:r>
            <a:r>
              <a:rPr lang="en-US" smtClean="0"/>
              <a:t>. </a:t>
            </a:r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743200"/>
            <a:ext cx="6770688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6248400" y="2971800"/>
            <a:ext cx="914400" cy="304800"/>
          </a:xfrm>
          <a:prstGeom prst="ellips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762000" y="3124200"/>
            <a:ext cx="1600200" cy="2057400"/>
          </a:xfrm>
          <a:prstGeom prst="ellips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PCLab 8</a:t>
            </a:r>
            <a:endParaRPr lang="en-US" smtClean="0"/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288BF6-8D1D-4209-A267-E5F05986E98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Step 1. Go to Text Website</a:t>
            </a:r>
          </a:p>
        </p:txBody>
      </p:sp>
      <p:sp>
        <p:nvSpPr>
          <p:cNvPr id="51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949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US" sz="2800" smtClean="0"/>
              <a:t>Go to </a:t>
            </a:r>
            <a:r>
              <a:rPr lang="en-US" sz="2800" smtClean="0">
                <a:hlinkClick r:id="rId2"/>
              </a:rPr>
              <a:t>http://prenhall.com/burnsbush</a:t>
            </a:r>
            <a:endParaRPr lang="en-US" sz="2800" smtClean="0"/>
          </a:p>
          <a:p>
            <a:pPr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US" sz="2800" smtClean="0"/>
              <a:t>Find the text: Basic Marketing Research 2/e and click on </a:t>
            </a:r>
            <a:r>
              <a:rPr lang="en-US" sz="2800" b="1" smtClean="0"/>
              <a:t>XL Data Analyst.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</a:pPr>
            <a:endParaRPr lang="en-US" sz="2800" b="1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2819400"/>
            <a:ext cx="5181600" cy="388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4800600" y="6096000"/>
            <a:ext cx="1219200" cy="304800"/>
          </a:xfrm>
          <a:prstGeom prst="ellips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228600" y="5638800"/>
            <a:ext cx="3657600" cy="762000"/>
          </a:xfrm>
          <a:prstGeom prst="rightArrowCallout">
            <a:avLst>
              <a:gd name="adj1" fmla="val 25000"/>
              <a:gd name="adj2" fmla="val 25000"/>
              <a:gd name="adj3" fmla="val 80000"/>
              <a:gd name="adj4" fmla="val 74394"/>
            </a:avLst>
          </a:prstGeom>
          <a:noFill/>
          <a:ln w="28575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Click on </a:t>
            </a:r>
          </a:p>
          <a:p>
            <a:pPr algn="ctr"/>
            <a:r>
              <a:rPr lang="en-US" sz="2400" b="1"/>
              <a:t>XL Data Analyst</a:t>
            </a:r>
          </a:p>
        </p:txBody>
      </p:sp>
      <p:sp>
        <p:nvSpPr>
          <p:cNvPr id="5129" name="Line 10"/>
          <p:cNvSpPr>
            <a:spLocks noChangeShapeType="1"/>
          </p:cNvSpPr>
          <p:nvPr/>
        </p:nvSpPr>
        <p:spPr bwMode="auto">
          <a:xfrm>
            <a:off x="3962400" y="6019800"/>
            <a:ext cx="838200" cy="2286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 animBg="1"/>
      <p:bldP spid="308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PCLab 8</a:t>
            </a:r>
            <a:endParaRPr lang="en-US" smtClean="0"/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A28C32-EA59-4386-BBE0-37392563F17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14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Step 2. Click Downloads</a:t>
            </a:r>
          </a:p>
        </p:txBody>
      </p:sp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371600"/>
            <a:ext cx="5791200" cy="5029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304800" y="1905000"/>
            <a:ext cx="3657600" cy="457200"/>
          </a:xfrm>
          <a:prstGeom prst="rightArrowCallout">
            <a:avLst>
              <a:gd name="adj1" fmla="val 25000"/>
              <a:gd name="adj2" fmla="val 25000"/>
              <a:gd name="adj3" fmla="val 133333"/>
              <a:gd name="adj4" fmla="val 78560"/>
            </a:avLst>
          </a:prstGeom>
          <a:solidFill>
            <a:schemeClr val="bg1"/>
          </a:solidFill>
          <a:ln w="28575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Click on </a:t>
            </a:r>
            <a:r>
              <a:rPr lang="en-US" sz="2400" b="1"/>
              <a:t>Downloads</a:t>
            </a: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4343400" y="1981200"/>
            <a:ext cx="685800" cy="457200"/>
          </a:xfrm>
          <a:prstGeom prst="ellips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nimBg="1"/>
      <p:bldP spid="184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PCLab 8</a:t>
            </a:r>
            <a:endParaRPr lang="en-US" smtClean="0"/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C9292A-4127-4818-A12B-1B7DFCF5796C}" type="slidenum">
              <a:rPr lang="en-US" smtClean="0"/>
              <a:pPr/>
              <a:t>4</a:t>
            </a:fld>
            <a:endParaRPr lang="en-US" smtClean="0"/>
          </a:p>
        </p:txBody>
      </p:sp>
      <p:pic>
        <p:nvPicPr>
          <p:cNvPr id="2253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828800"/>
            <a:ext cx="5748338" cy="46593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22533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6553200" cy="868363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sz="3600" smtClean="0"/>
              <a:t>Step 3. Download XLDA </a:t>
            </a:r>
            <a:br>
              <a:rPr lang="en-US" sz="3600" smtClean="0"/>
            </a:br>
            <a:r>
              <a:rPr lang="en-US" sz="3600" smtClean="0"/>
              <a:t>Version </a:t>
            </a:r>
            <a:r>
              <a:rPr 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2003 or 2007</a:t>
            </a:r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0" y="3657600"/>
            <a:ext cx="3429000" cy="1143000"/>
          </a:xfrm>
          <a:prstGeom prst="rightArrowCallout">
            <a:avLst>
              <a:gd name="adj1" fmla="val 25000"/>
              <a:gd name="adj2" fmla="val 25000"/>
              <a:gd name="adj3" fmla="val 50000"/>
              <a:gd name="adj4" fmla="val 78843"/>
            </a:avLst>
          </a:prstGeom>
          <a:solidFill>
            <a:schemeClr val="bg1"/>
          </a:solidFill>
          <a:ln w="28575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buFontTx/>
              <a:buAutoNum type="arabicPeriod"/>
            </a:pPr>
            <a:r>
              <a:rPr lang="en-US" sz="2400"/>
              <a:t>Choose Version</a:t>
            </a:r>
          </a:p>
          <a:p>
            <a:pPr marL="800100" lvl="1" indent="-342900"/>
            <a:r>
              <a:rPr lang="en-US" sz="2400"/>
              <a:t>2003 or 2007</a:t>
            </a:r>
          </a:p>
          <a:p>
            <a:pPr marL="342900" indent="-342900">
              <a:buFontTx/>
              <a:buAutoNum type="arabicPeriod"/>
            </a:pPr>
            <a:r>
              <a:rPr lang="en-US" sz="2400"/>
              <a:t>Click </a:t>
            </a:r>
            <a:r>
              <a:rPr lang="en-US" sz="2400" b="1"/>
              <a:t>Download</a:t>
            </a:r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4114800" y="4572000"/>
            <a:ext cx="1219200" cy="304800"/>
          </a:xfrm>
          <a:prstGeom prst="ellips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4114800" y="3886200"/>
            <a:ext cx="1219200" cy="304800"/>
          </a:xfrm>
          <a:prstGeom prst="ellips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animBg="1"/>
      <p:bldP spid="22535" grpId="0" animBg="1"/>
      <p:bldP spid="225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PCLab 8</a:t>
            </a:r>
            <a:endParaRPr lang="en-US" smtClean="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B9AFD5-54FF-454B-9CFA-BE5A3FB2EB83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Step 3. Download XLDA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4343400" cy="25908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55000"/>
              </a:spcBef>
            </a:pPr>
            <a:r>
              <a:rPr lang="en-US" smtClean="0"/>
              <a:t>A security warning pops up. Click </a:t>
            </a:r>
            <a:r>
              <a:rPr lang="en-US" b="1" smtClean="0"/>
              <a:t>Save.</a:t>
            </a:r>
          </a:p>
          <a:p>
            <a:pPr eaLnBrk="1" hangingPunct="1">
              <a:lnSpc>
                <a:spcPct val="95000"/>
              </a:lnSpc>
              <a:spcBef>
                <a:spcPct val="55000"/>
              </a:spcBef>
            </a:pPr>
            <a:r>
              <a:rPr lang="en-US" smtClean="0"/>
              <a:t>This will save a zip file to your disc.</a:t>
            </a:r>
          </a:p>
        </p:txBody>
      </p:sp>
      <p:pic>
        <p:nvPicPr>
          <p:cNvPr id="819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905000"/>
            <a:ext cx="38481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6553200" y="3276600"/>
            <a:ext cx="1219200" cy="304800"/>
          </a:xfrm>
          <a:prstGeom prst="ellips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609600" y="5257800"/>
            <a:ext cx="8153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135000"/>
              <a:buFont typeface="Wingdings" pitchFamily="2" charset="2"/>
              <a:buChar char="Ü"/>
            </a:pPr>
            <a:r>
              <a:rPr lang="en-US" sz="3200" i="1">
                <a:solidFill>
                  <a:srgbClr val="A50021"/>
                </a:solidFill>
              </a:rPr>
              <a:t>The file will be saved to C: drive.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PCLab 8</a:t>
            </a:r>
            <a:endParaRPr lang="en-US" smtClean="0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764AE3-C836-43FD-B76D-FE80918CC3C3}" type="slidenum">
              <a:rPr lang="en-US" smtClean="0"/>
              <a:pPr/>
              <a:t>6</a:t>
            </a:fld>
            <a:endParaRPr lang="en-US" smtClean="0"/>
          </a:p>
        </p:txBody>
      </p:sp>
      <p:pic>
        <p:nvPicPr>
          <p:cNvPr id="9220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447800"/>
            <a:ext cx="3543300" cy="270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Un-zip XLDA File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5029200" cy="4949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In Windows Explorer double click on the      Zip file.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A security warning pops up. Click </a:t>
            </a:r>
            <a:r>
              <a:rPr lang="en-US" b="1" smtClean="0"/>
              <a:t>Run.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</a:pPr>
            <a:r>
              <a:rPr lang="en-US" smtClean="0"/>
              <a:t>You are asked if you want to save the file.  Click </a:t>
            </a:r>
            <a:r>
              <a:rPr lang="en-US" b="1" smtClean="0"/>
              <a:t>OK.</a:t>
            </a:r>
          </a:p>
        </p:txBody>
      </p:sp>
      <p:sp>
        <p:nvSpPr>
          <p:cNvPr id="9223" name="Oval 8"/>
          <p:cNvSpPr>
            <a:spLocks noChangeArrowheads="1"/>
          </p:cNvSpPr>
          <p:nvPr/>
        </p:nvSpPr>
        <p:spPr bwMode="auto">
          <a:xfrm>
            <a:off x="7239000" y="2819400"/>
            <a:ext cx="914400" cy="381000"/>
          </a:xfrm>
          <a:prstGeom prst="ellips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pic>
        <p:nvPicPr>
          <p:cNvPr id="9224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4724400"/>
            <a:ext cx="40481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5" name="Oval 13"/>
          <p:cNvSpPr>
            <a:spLocks noChangeArrowheads="1"/>
          </p:cNvSpPr>
          <p:nvPr/>
        </p:nvSpPr>
        <p:spPr bwMode="auto">
          <a:xfrm>
            <a:off x="6248400" y="5486400"/>
            <a:ext cx="1371600" cy="457200"/>
          </a:xfrm>
          <a:prstGeom prst="ellips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PCLab 8</a:t>
            </a:r>
            <a:endParaRPr lang="en-US" smtClean="0"/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779110-4072-4712-BB91-0AAAE6CF605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Un-zip XLDA File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4419600" cy="4949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mtClean="0"/>
              <a:t>Click </a:t>
            </a:r>
            <a:r>
              <a:rPr lang="en-US" b="1" smtClean="0"/>
              <a:t>Unzip.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mtClean="0"/>
              <a:t>A message tells you 3 files unzipped successfully.       Click </a:t>
            </a:r>
            <a:r>
              <a:rPr lang="en-US" b="1" smtClean="0"/>
              <a:t>OK.</a:t>
            </a:r>
          </a:p>
          <a:p>
            <a:pPr eaLnBrk="1" hangingPunct="1"/>
            <a:endParaRPr lang="en-US" b="1" smtClean="0"/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smtClean="0"/>
              <a:t>Click </a:t>
            </a:r>
            <a:r>
              <a:rPr lang="en-US" b="1" smtClean="0"/>
              <a:t>Close.</a:t>
            </a:r>
          </a:p>
          <a:p>
            <a:pPr eaLnBrk="1" hangingPunct="1"/>
            <a:endParaRPr lang="en-US" b="1" smtClean="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371600"/>
            <a:ext cx="3571875" cy="2259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10247" name="Oval 5"/>
          <p:cNvSpPr>
            <a:spLocks noChangeArrowheads="1"/>
          </p:cNvSpPr>
          <p:nvPr/>
        </p:nvSpPr>
        <p:spPr bwMode="auto">
          <a:xfrm>
            <a:off x="7848600" y="1676400"/>
            <a:ext cx="914400" cy="381000"/>
          </a:xfrm>
          <a:prstGeom prst="ellips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895600"/>
            <a:ext cx="2476500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4114800"/>
            <a:ext cx="3571875" cy="2259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10250" name="Oval 8"/>
          <p:cNvSpPr>
            <a:spLocks noChangeArrowheads="1"/>
          </p:cNvSpPr>
          <p:nvPr/>
        </p:nvSpPr>
        <p:spPr bwMode="auto">
          <a:xfrm>
            <a:off x="5867400" y="5029200"/>
            <a:ext cx="914400" cy="381000"/>
          </a:xfrm>
          <a:prstGeom prst="ellips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0251" name="Oval 9"/>
          <p:cNvSpPr>
            <a:spLocks noChangeArrowheads="1"/>
          </p:cNvSpPr>
          <p:nvPr/>
        </p:nvSpPr>
        <p:spPr bwMode="auto">
          <a:xfrm>
            <a:off x="5410200" y="3657600"/>
            <a:ext cx="1447800" cy="381000"/>
          </a:xfrm>
          <a:prstGeom prst="ellips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PCLab 8</a:t>
            </a:r>
            <a:endParaRPr lang="en-US" smtClean="0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AFE7F5-3A28-4750-9E3D-1D9D5C8DDE0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Step 4: Open XLDA Files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915400" cy="4949825"/>
          </a:xfrm>
        </p:spPr>
        <p:txBody>
          <a:bodyPr/>
          <a:lstStyle/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z="3400" smtClean="0"/>
              <a:t>You are now ready to open the XLDA files.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en-US" sz="3200" smtClean="0"/>
              <a:t>If you have Excel </a:t>
            </a:r>
            <a:r>
              <a:rPr lang="en-US" sz="3200" b="1" smtClean="0">
                <a:solidFill>
                  <a:srgbClr val="DE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2003</a:t>
            </a:r>
            <a:r>
              <a:rPr lang="en-US" sz="3200" smtClean="0"/>
              <a:t> follow Step 4</a:t>
            </a:r>
            <a:r>
              <a:rPr lang="en-US" sz="3200" b="1" smtClean="0">
                <a:solidFill>
                  <a:srgbClr val="DE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3200" smtClean="0"/>
              <a:t>.</a:t>
            </a:r>
            <a:endParaRPr lang="en-US" sz="3200" b="1" smtClean="0">
              <a:solidFill>
                <a:srgbClr val="DE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160000"/>
              </a:lnSpc>
              <a:defRPr/>
            </a:pPr>
            <a:r>
              <a:rPr lang="en-US" sz="3200" smtClean="0"/>
              <a:t>If you have Excel </a:t>
            </a:r>
            <a:r>
              <a:rPr lang="en-US" sz="3200" b="1" smtClean="0">
                <a:solidFill>
                  <a:srgbClr val="DE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2007</a:t>
            </a:r>
            <a:r>
              <a:rPr lang="en-US" sz="3200" smtClean="0"/>
              <a:t> follow Step 4</a:t>
            </a:r>
            <a:r>
              <a:rPr lang="en-US" sz="3200" b="1" smtClean="0">
                <a:solidFill>
                  <a:srgbClr val="DE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3200" smtClean="0"/>
              <a:t>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MKTG2341-09 PCLab 8</a:t>
            </a:r>
            <a:endParaRPr lang="en-US" smtClean="0"/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6D1F6B-5168-4B76-9DDE-94F9C5AB343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467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Step 4</a:t>
            </a:r>
            <a:r>
              <a:rPr lang="en-US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3600" smtClean="0"/>
              <a:t>: Open XLDA Files - </a:t>
            </a:r>
            <a:r>
              <a:rPr 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2003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534400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You have now downloaded the XL Data Analyst macros </a:t>
            </a:r>
            <a:r>
              <a:rPr lang="en-US" i="1" smtClean="0"/>
              <a:t>plus</a:t>
            </a:r>
            <a:r>
              <a:rPr lang="en-US" smtClean="0"/>
              <a:t> 3 data files. 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/>
              <a:t>Open Excel.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Click </a:t>
            </a:r>
            <a:r>
              <a:rPr lang="en-US" b="1" smtClean="0"/>
              <a:t>File – Open</a:t>
            </a:r>
            <a:r>
              <a:rPr lang="en-US" smtClean="0"/>
              <a:t> and find the data files.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152400" y="3886200"/>
            <a:ext cx="4572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Tx/>
              <a:buChar char="•"/>
            </a:pPr>
            <a:r>
              <a:rPr lang="en-US" sz="3200"/>
              <a:t>You should see 3 spreadsheet files.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Tx/>
              <a:buChar char="•"/>
            </a:pPr>
            <a:r>
              <a:rPr lang="en-US" sz="3200"/>
              <a:t>Open the file </a:t>
            </a:r>
            <a:r>
              <a:rPr lang="en-US" sz="3200" b="1"/>
              <a:t>CollegeLifeE-zine.</a:t>
            </a:r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3505200"/>
            <a:ext cx="48768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12296" name="Line 7"/>
          <p:cNvSpPr>
            <a:spLocks noChangeShapeType="1"/>
          </p:cNvSpPr>
          <p:nvPr/>
        </p:nvSpPr>
        <p:spPr bwMode="auto">
          <a:xfrm flipV="1">
            <a:off x="3657600" y="4191000"/>
            <a:ext cx="1219200" cy="12192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s01_1">
  <a:themeElements>
    <a:clrScheme name="ms01_1 1">
      <a:dk1>
        <a:srgbClr val="1D528D"/>
      </a:dk1>
      <a:lt1>
        <a:srgbClr val="FFFFFF"/>
      </a:lt1>
      <a:dk2>
        <a:srgbClr val="000000"/>
      </a:dk2>
      <a:lt2>
        <a:srgbClr val="CACACA"/>
      </a:lt2>
      <a:accent1>
        <a:srgbClr val="0099CC"/>
      </a:accent1>
      <a:accent2>
        <a:srgbClr val="BFA907"/>
      </a:accent2>
      <a:accent3>
        <a:srgbClr val="FFFFFF"/>
      </a:accent3>
      <a:accent4>
        <a:srgbClr val="174578"/>
      </a:accent4>
      <a:accent5>
        <a:srgbClr val="AACAE2"/>
      </a:accent5>
      <a:accent6>
        <a:srgbClr val="AD9906"/>
      </a:accent6>
      <a:hlink>
        <a:srgbClr val="6E81E0"/>
      </a:hlink>
      <a:folHlink>
        <a:srgbClr val="00999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666699"/>
        </a:dk1>
        <a:lt1>
          <a:srgbClr val="FFFFFF"/>
        </a:lt1>
        <a:dk2>
          <a:srgbClr val="000000"/>
        </a:dk2>
        <a:lt2>
          <a:srgbClr val="CACACA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s01_1 1">
    <a:dk1>
      <a:srgbClr val="1D528D"/>
    </a:dk1>
    <a:lt1>
      <a:srgbClr val="FFFFFF"/>
    </a:lt1>
    <a:dk2>
      <a:srgbClr val="000000"/>
    </a:dk2>
    <a:lt2>
      <a:srgbClr val="CACACA"/>
    </a:lt2>
    <a:accent1>
      <a:srgbClr val="0099CC"/>
    </a:accent1>
    <a:accent2>
      <a:srgbClr val="BFA907"/>
    </a:accent2>
    <a:accent3>
      <a:srgbClr val="FFFFFF"/>
    </a:accent3>
    <a:accent4>
      <a:srgbClr val="174578"/>
    </a:accent4>
    <a:accent5>
      <a:srgbClr val="AACAE2"/>
    </a:accent5>
    <a:accent6>
      <a:srgbClr val="AD9906"/>
    </a:accent6>
    <a:hlink>
      <a:srgbClr val="6E81E0"/>
    </a:hlink>
    <a:folHlink>
      <a:srgbClr val="0099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Sample presentation slides</Template>
  <TotalTime>616</TotalTime>
  <Words>662</Words>
  <Application>Microsoft Office PowerPoint</Application>
  <PresentationFormat>On-screen Show (4:3)</PresentationFormat>
  <Paragraphs>130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ms01_1</vt:lpstr>
      <vt:lpstr>Image</vt:lpstr>
      <vt:lpstr>Downloading  XL Data Analyst</vt:lpstr>
      <vt:lpstr>Step 1. Go to Text Website</vt:lpstr>
      <vt:lpstr>Step 2. Click Downloads</vt:lpstr>
      <vt:lpstr>Step 3. Download XLDA  Version 2003 or 2007</vt:lpstr>
      <vt:lpstr>Step 3. Download XLDA</vt:lpstr>
      <vt:lpstr>Un-zip XLDA File</vt:lpstr>
      <vt:lpstr>Un-zip XLDA File</vt:lpstr>
      <vt:lpstr>Step 4: Open XLDA Files</vt:lpstr>
      <vt:lpstr>Step 4A: Open XLDA Files - 2003</vt:lpstr>
      <vt:lpstr>Step 4A: Open XLDA Files - 2003</vt:lpstr>
      <vt:lpstr>Step 4A: Open XLDA Files - 2003</vt:lpstr>
      <vt:lpstr>Step 4A: Open XLDA Files - 2003</vt:lpstr>
      <vt:lpstr>Step 4A: Open XLDA Files - 2003</vt:lpstr>
      <vt:lpstr>Step 4A: Open XLDA Files - 2003</vt:lpstr>
      <vt:lpstr>Step 4B: Open XLDA Files - 2007</vt:lpstr>
      <vt:lpstr>Step 4B: Open XLDA Files - 2007</vt:lpstr>
      <vt:lpstr>Step 4B: Open XLDA Files - 2007</vt:lpstr>
      <vt:lpstr>Step 4B: Open XLDA Files - 2007</vt:lpstr>
      <vt:lpstr>Step 4B: Open XLDA Files - 2007</vt:lpstr>
    </vt:vector>
  </TitlesOfParts>
  <Company>KP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XLDA</dc:title>
  <dc:creator>Karen Plesner</dc:creator>
  <cp:lastModifiedBy>inst</cp:lastModifiedBy>
  <cp:revision>35</cp:revision>
  <dcterms:created xsi:type="dcterms:W3CDTF">2008-09-01T20:47:25Z</dcterms:created>
  <dcterms:modified xsi:type="dcterms:W3CDTF">2009-10-28T17:20:46Z</dcterms:modified>
</cp:coreProperties>
</file>