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99" r:id="rId2"/>
    <p:sldId id="355" r:id="rId3"/>
    <p:sldId id="300" r:id="rId4"/>
    <p:sldId id="349" r:id="rId5"/>
    <p:sldId id="348" r:id="rId6"/>
    <p:sldId id="336" r:id="rId7"/>
    <p:sldId id="337" r:id="rId8"/>
    <p:sldId id="327" r:id="rId9"/>
    <p:sldId id="339" r:id="rId10"/>
    <p:sldId id="329" r:id="rId11"/>
    <p:sldId id="328" r:id="rId12"/>
    <p:sldId id="331" r:id="rId13"/>
    <p:sldId id="338" r:id="rId14"/>
    <p:sldId id="332" r:id="rId15"/>
    <p:sldId id="333" r:id="rId16"/>
    <p:sldId id="334" r:id="rId17"/>
    <p:sldId id="335" r:id="rId18"/>
    <p:sldId id="316" r:id="rId19"/>
    <p:sldId id="317" r:id="rId20"/>
    <p:sldId id="318" r:id="rId21"/>
    <p:sldId id="319" r:id="rId22"/>
    <p:sldId id="320" r:id="rId23"/>
    <p:sldId id="352" r:id="rId24"/>
    <p:sldId id="354" r:id="rId25"/>
    <p:sldId id="322" r:id="rId26"/>
    <p:sldId id="323" r:id="rId27"/>
    <p:sldId id="324" r:id="rId28"/>
    <p:sldId id="325" r:id="rId29"/>
    <p:sldId id="356" r:id="rId30"/>
    <p:sldId id="357" r:id="rId31"/>
    <p:sldId id="326" r:id="rId32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66"/>
    <a:srgbClr val="FFFF99"/>
    <a:srgbClr val="FFFFCC"/>
    <a:srgbClr val="00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932" autoAdjust="0"/>
  </p:normalViewPr>
  <p:slideViewPr>
    <p:cSldViewPr>
      <p:cViewPr>
        <p:scale>
          <a:sx n="83" d="100"/>
          <a:sy n="83" d="100"/>
        </p:scale>
        <p:origin x="-1788" y="-6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99CECF-AE6E-469B-AEB6-77E359A66FD7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C6687-1AEF-43F5-AABC-81CB154F6ED4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2B585F-F2E7-4221-8003-2EDBD5468B68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99CECF-AE6E-469B-AEB6-77E359A66FD7}" type="slidenum">
              <a:rPr lang="en-CA" smtClean="0"/>
              <a:pPr>
                <a:defRPr/>
              </a:pPr>
              <a:t>9</a:t>
            </a:fld>
            <a:endParaRPr lang="en-CA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99CECF-AE6E-469B-AEB6-77E359A66FD7}" type="slidenum">
              <a:rPr lang="en-CA" smtClean="0"/>
              <a:pPr>
                <a:defRPr/>
              </a:pPr>
              <a:t>18</a:t>
            </a:fld>
            <a:endParaRPr lang="en-CA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dirty="0" smtClean="0"/>
              <a:t>Note: Do </a:t>
            </a:r>
            <a:r>
              <a:rPr lang="en-US" b="1" i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</a:t>
            </a:r>
            <a:r>
              <a:rPr lang="en-US" dirty="0" smtClean="0"/>
              <a:t> to have spaces between each code</a:t>
            </a:r>
          </a:p>
          <a:p>
            <a:pPr>
              <a:defRPr/>
            </a:pPr>
            <a:r>
              <a:rPr lang="en-US" dirty="0" smtClean="0"/>
              <a:t>For example, if the user specifies 1, 2, then the </a:t>
            </a:r>
            <a:r>
              <a:rPr lang="en-US" i="1" dirty="0" smtClean="0"/>
              <a:t>XL Data Analyst </a:t>
            </a:r>
            <a:r>
              <a:rPr lang="en-US" dirty="0" smtClean="0"/>
              <a:t>will interpret the codes as “1” and “ 2” meaning that a “2” in the Data worksheet for that associated variable will be treated as different from a “ 2”code. Also, Clean-Up will not detect spaces in the value codes. </a:t>
            </a:r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99CECF-AE6E-469B-AEB6-77E359A66FD7}" type="slidenum">
              <a:rPr lang="en-CA" smtClean="0"/>
              <a:pPr>
                <a:defRPr/>
              </a:pPr>
              <a:t>22</a:t>
            </a:fld>
            <a:endParaRPr lang="en-CA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99CECF-AE6E-469B-AEB6-77E359A66FD7}" type="slidenum">
              <a:rPr lang="en-CA" smtClean="0"/>
              <a:pPr>
                <a:defRPr/>
              </a:pPr>
              <a:t>27</a:t>
            </a:fld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  <a:p>
            <a:pPr>
              <a:defRPr/>
            </a:pPr>
            <a:fld id="{C85F7303-855F-490F-8D31-63B6776C2758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  <a:p>
            <a:pPr>
              <a:defRPr/>
            </a:pPr>
            <a:fld id="{CD9ECD80-C09A-49C9-8968-5B38683A3944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0"/>
            <a:ext cx="2058988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29325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  <a:p>
            <a:pPr>
              <a:defRPr/>
            </a:pPr>
            <a:fld id="{43371B0D-F76B-4F83-A609-12228FCD9158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  <a:p>
            <a:pPr>
              <a:defRPr/>
            </a:pPr>
            <a:fld id="{3FDDF830-0D63-4EEA-B7A8-B56B42DAD523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  <a:p>
            <a:pPr>
              <a:defRPr/>
            </a:pPr>
            <a:fld id="{9F9CF5EA-CB1C-454C-9E76-9A6459197306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  <a:p>
            <a:pPr>
              <a:defRPr/>
            </a:pPr>
            <a:fld id="{2019F035-901F-435D-8CAC-7708B04F6D98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  <a:p>
            <a:pPr>
              <a:defRPr/>
            </a:pPr>
            <a:fld id="{32C053D6-FF7D-4C92-A442-6962976B5AC5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  <a:p>
            <a:pPr>
              <a:defRPr/>
            </a:pPr>
            <a:fld id="{E4CD336C-CAF5-4F0D-9F5C-6FF64DB2D064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314575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F342D-9F1C-4701-9E43-30CC5BACD425}" type="slidenum">
              <a:rPr lang="en-CA" smtClean="0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  <a:p>
            <a:pPr>
              <a:defRPr/>
            </a:pPr>
            <a:fld id="{809201EA-31D5-4C5E-9E90-FCA2F4167220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  <a:p>
            <a:pPr>
              <a:defRPr/>
            </a:pPr>
            <a:fld id="{4D086AAB-480F-4948-BD4C-4457819D6DB7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314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en-CA" dirty="0"/>
          </a:p>
          <a:p>
            <a:pPr>
              <a:defRPr/>
            </a:pPr>
            <a:fld id="{DF560443-F1A0-46C9-8F8F-821715C01E39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Verdana" pitchFamily="34" charset="0"/>
          <a:cs typeface="Arial" charset="0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Verdana" pitchFamily="34" charset="0"/>
          <a:cs typeface="Arial" charset="0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Verdana" pitchFamily="34" charset="0"/>
          <a:cs typeface="Arial" charset="0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Verdana" pitchFamily="34" charset="0"/>
          <a:cs typeface="Arial" charset="0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Verdana" pitchFamily="34" charset="0"/>
          <a:cs typeface="Arial" charset="0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Verdana" pitchFamily="34" charset="0"/>
          <a:cs typeface="Arial" charset="0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Verdana" pitchFamily="34" charset="0"/>
          <a:cs typeface="Arial" charset="0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00174"/>
            <a:ext cx="9144000" cy="3500462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56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Defining Variables</a:t>
            </a:r>
            <a:br>
              <a:rPr lang="en-US" sz="56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56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&amp;</a:t>
            </a:r>
            <a:br>
              <a:rPr lang="en-US" sz="56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56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Entering Data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282" y="5805488"/>
            <a:ext cx="8715436" cy="720725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rgbClr val="000066"/>
                </a:solidFill>
              </a:rPr>
              <a:t>MKTG2341 </a:t>
            </a:r>
            <a:r>
              <a:rPr lang="en-US" sz="4000" dirty="0" smtClean="0">
                <a:solidFill>
                  <a:srgbClr val="000066"/>
                </a:solidFill>
              </a:rPr>
              <a:t>			  PC Lab Week 8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Introduction to XLDA</a:t>
            </a:r>
            <a:endParaRPr kumimoji="0" lang="en-US" sz="54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CA" smtClean="0"/>
          </a:p>
          <a:p>
            <a:pPr>
              <a:defRPr/>
            </a:pPr>
            <a:fld id="{C85F7303-855F-490F-8D31-63B6776C2758}" type="slidenum">
              <a:rPr lang="en-CA" smtClean="0"/>
              <a:pPr>
                <a:defRPr/>
              </a:pPr>
              <a:t>1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0" y="6381750"/>
            <a:ext cx="2314575" cy="476250"/>
          </a:xfrm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 dirty="0" smtClean="0"/>
          </a:p>
          <a:p>
            <a:fld id="{B13B120F-CA94-4351-9CF9-63C0FE49508B}" type="slidenum">
              <a:rPr lang="en-CA" smtClean="0"/>
              <a:pPr/>
              <a:t>10</a:t>
            </a:fld>
            <a:endParaRPr lang="en-CA" dirty="0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Step 4: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200" dirty="0" smtClean="0"/>
              <a:t>1.Manual Entry of Data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341438"/>
            <a:ext cx="8715436" cy="501652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dirty="0" smtClean="0"/>
              <a:t>In your empty Data sheet, type in the Variable names in the first row.</a:t>
            </a:r>
          </a:p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dirty="0" smtClean="0"/>
              <a:t>Each variable (question) gets its own column.</a:t>
            </a:r>
          </a:p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dirty="0" smtClean="0"/>
              <a:t>Each respondent is in a separate row.</a:t>
            </a:r>
          </a:p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dirty="0" smtClean="0"/>
              <a:t>Make sure that each questionnaire is numbered (no overlapping!)</a:t>
            </a:r>
          </a:p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dirty="0" smtClean="0"/>
              <a:t>Enter the data from the completed  questionnaires: respondent 1 in row 2.</a:t>
            </a:r>
          </a:p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b="1" i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Save!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 dirty="0" smtClean="0"/>
          </a:p>
          <a:p>
            <a:fld id="{7199CA83-CE99-456A-97F4-03CD1699BAD1}" type="slidenum">
              <a:rPr lang="en-CA" smtClean="0"/>
              <a:pPr/>
              <a:t>11</a:t>
            </a:fld>
            <a:endParaRPr lang="en-CA" dirty="0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964612" cy="1143000"/>
          </a:xfrm>
        </p:spPr>
        <p:txBody>
          <a:bodyPr/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Step 4: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200" dirty="0" smtClean="0"/>
              <a:t>2. Copy-and-Paste Spreadsheet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357298"/>
            <a:ext cx="8858280" cy="476886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dirty="0" smtClean="0"/>
              <a:t>Copy parts data from a CSV file or Excel spread sheet. 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dirty="0" smtClean="0"/>
              <a:t>Open the data file: highlight and copy all the rows and columns you want.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dirty="0" smtClean="0"/>
              <a:t>Example from the Snap exported file:</a:t>
            </a:r>
          </a:p>
          <a:p>
            <a:pPr marL="1025525" lvl="1" indent="-34290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dirty="0" smtClean="0"/>
              <a:t>Include row 1 with the variable names.</a:t>
            </a:r>
          </a:p>
          <a:p>
            <a:pPr marL="1025525" lvl="1" indent="-34290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dirty="0" smtClean="0"/>
              <a:t>Exclude columns A and B as this is not important data.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b="1" i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Save!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 dirty="0" smtClean="0"/>
          </a:p>
          <a:p>
            <a:fld id="{A91A15E4-E634-4FD4-AADF-EF65D12B95C6}" type="slidenum">
              <a:rPr lang="en-CA" smtClean="0"/>
              <a:pPr/>
              <a:t>12</a:t>
            </a:fld>
            <a:endParaRPr lang="en-CA" dirty="0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Step 4: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200" dirty="0" smtClean="0"/>
              <a:t>3. Import CSV File</a:t>
            </a:r>
          </a:p>
        </p:txBody>
      </p:sp>
      <p:sp>
        <p:nvSpPr>
          <p:cNvPr id="1024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85720" y="1357298"/>
            <a:ext cx="8401080" cy="5143515"/>
          </a:xfrm>
        </p:spPr>
        <p:txBody>
          <a:bodyPr/>
          <a:lstStyle/>
          <a:p>
            <a:r>
              <a:rPr lang="en-US" dirty="0" smtClean="0"/>
              <a:t>Often you have created the empty shell (defined all the variables) while waiting for the data collection to finish.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this is your situation you can </a:t>
            </a:r>
            <a:r>
              <a:rPr lang="en-US" b="1" dirty="0" smtClean="0">
                <a:solidFill>
                  <a:srgbClr val="CC0000"/>
                </a:solidFill>
              </a:rPr>
              <a:t>NOT</a:t>
            </a:r>
            <a:r>
              <a:rPr lang="en-US" dirty="0" smtClean="0"/>
              <a:t> use the </a:t>
            </a:r>
            <a:r>
              <a:rPr lang="en-US" b="1" dirty="0" smtClean="0"/>
              <a:t>Import </a:t>
            </a:r>
            <a:r>
              <a:rPr lang="en-US" dirty="0" smtClean="0"/>
              <a:t>command – because it will </a:t>
            </a:r>
            <a:r>
              <a:rPr lang="en-US" b="1" dirty="0" smtClean="0">
                <a:solidFill>
                  <a:srgbClr val="CC0000"/>
                </a:solidFill>
              </a:rPr>
              <a:t>erase</a:t>
            </a:r>
            <a:r>
              <a:rPr lang="en-US" dirty="0" smtClean="0"/>
              <a:t> all the variable definitions.</a:t>
            </a:r>
          </a:p>
          <a:p>
            <a:endParaRPr lang="en-US" dirty="0" smtClean="0"/>
          </a:p>
        </p:txBody>
      </p:sp>
      <p:sp>
        <p:nvSpPr>
          <p:cNvPr id="6" name="16-Point Star 5"/>
          <p:cNvSpPr/>
          <p:nvPr/>
        </p:nvSpPr>
        <p:spPr>
          <a:xfrm>
            <a:off x="4572000" y="2643182"/>
            <a:ext cx="4429125" cy="1357322"/>
          </a:xfrm>
          <a:prstGeom prst="star16">
            <a:avLst/>
          </a:prstGeom>
          <a:solidFill>
            <a:srgbClr val="FFC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i="1" dirty="0">
                <a:solidFill>
                  <a:srgbClr val="C00000"/>
                </a:solidFill>
              </a:rPr>
              <a:t>WARNING</a:t>
            </a:r>
            <a:endParaRPr lang="en-CA" sz="3200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 dirty="0" smtClean="0"/>
          </a:p>
          <a:p>
            <a:fld id="{B7156927-1AB5-4346-8ABF-516B36732BD0}" type="slidenum">
              <a:rPr lang="en-CA" smtClean="0"/>
              <a:pPr/>
              <a:t>13</a:t>
            </a:fld>
            <a:endParaRPr lang="en-CA" dirty="0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3" y="0"/>
            <a:ext cx="5286412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Step 4: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200" dirty="0" smtClean="0"/>
              <a:t>3. Import CSV File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3889375" cy="348456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dirty="0" smtClean="0"/>
              <a:t>You can import a CSV file (from for example from an online survey).</a:t>
            </a:r>
          </a:p>
        </p:txBody>
      </p:sp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0200" y="1268413"/>
            <a:ext cx="4275138" cy="331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323850" y="3789363"/>
            <a:ext cx="7416800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Font typeface="Wingdings" pitchFamily="2" charset="2"/>
              <a:buNone/>
            </a:pPr>
            <a:r>
              <a:rPr lang="en-US" sz="3200" dirty="0"/>
              <a:t>Click: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Font typeface="Wingdings" pitchFamily="2" charset="2"/>
              <a:buNone/>
            </a:pPr>
            <a:r>
              <a:rPr lang="en-US" sz="3200" b="1" dirty="0">
                <a:solidFill>
                  <a:srgbClr val="CC0000"/>
                </a:solidFill>
              </a:rPr>
              <a:t>XLDA | Utilities | Import Data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Font typeface="Wingdings" pitchFamily="2" charset="2"/>
              <a:buChar char="§"/>
            </a:pPr>
            <a:endParaRPr lang="en-US" sz="3200" dirty="0"/>
          </a:p>
        </p:txBody>
      </p:sp>
      <p:sp>
        <p:nvSpPr>
          <p:cNvPr id="11272" name="Line 13"/>
          <p:cNvSpPr>
            <a:spLocks noChangeShapeType="1"/>
          </p:cNvSpPr>
          <p:nvPr/>
        </p:nvSpPr>
        <p:spPr bwMode="auto">
          <a:xfrm flipV="1">
            <a:off x="1547813" y="3500438"/>
            <a:ext cx="4608512" cy="7921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 dirty="0"/>
          </a:p>
        </p:txBody>
      </p:sp>
      <p:sp>
        <p:nvSpPr>
          <p:cNvPr id="11273" name="Oval 12"/>
          <p:cNvSpPr>
            <a:spLocks noChangeArrowheads="1"/>
          </p:cNvSpPr>
          <p:nvPr/>
        </p:nvSpPr>
        <p:spPr bwMode="auto">
          <a:xfrm>
            <a:off x="6227763" y="3213100"/>
            <a:ext cx="1368425" cy="287338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214282" y="5214950"/>
            <a:ext cx="8640763" cy="1471612"/>
          </a:xfrm>
          <a:prstGeom prst="rect">
            <a:avLst/>
          </a:prstGeom>
          <a:solidFill>
            <a:srgbClr val="FFFF99"/>
          </a:solidFill>
          <a:ln w="28575">
            <a:solidFill>
              <a:srgbClr val="CC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i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WARNING: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If you use the Import Data command, you will delete all the Variable Definitions. So if you have spent time defining the Variable Labels and codes use Copy-and-Paste instead.</a:t>
            </a:r>
          </a:p>
        </p:txBody>
      </p:sp>
      <p:sp>
        <p:nvSpPr>
          <p:cNvPr id="11" name="16-Point Star 10"/>
          <p:cNvSpPr/>
          <p:nvPr/>
        </p:nvSpPr>
        <p:spPr>
          <a:xfrm>
            <a:off x="6143636" y="0"/>
            <a:ext cx="2857489" cy="1000108"/>
          </a:xfrm>
          <a:prstGeom prst="star16">
            <a:avLst/>
          </a:prstGeom>
          <a:solidFill>
            <a:srgbClr val="FFC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i="1" dirty="0">
                <a:solidFill>
                  <a:srgbClr val="C00000"/>
                </a:solidFill>
              </a:rPr>
              <a:t>WARNING</a:t>
            </a:r>
            <a:endParaRPr lang="en-CA" sz="2000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 dirty="0" smtClean="0"/>
          </a:p>
          <a:p>
            <a:fld id="{ADDCAFD4-5956-481A-A24A-E75FC06BF5C7}" type="slidenum">
              <a:rPr lang="en-CA" smtClean="0"/>
              <a:pPr/>
              <a:t>14</a:t>
            </a:fld>
            <a:endParaRPr lang="en-CA" dirty="0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3" y="0"/>
            <a:ext cx="5786478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Step 4: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200" dirty="0" smtClean="0"/>
              <a:t>3. Import CSV File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108075"/>
          </a:xfrm>
        </p:spPr>
        <p:txBody>
          <a:bodyPr/>
          <a:lstStyle/>
          <a:p>
            <a:r>
              <a:rPr lang="en-US" dirty="0" smtClean="0"/>
              <a:t>You are first questioned about the nature of the data you wish to import. 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2708275"/>
            <a:ext cx="7489825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4581525"/>
            <a:ext cx="7489825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16-Point Star 7"/>
          <p:cNvSpPr/>
          <p:nvPr/>
        </p:nvSpPr>
        <p:spPr>
          <a:xfrm>
            <a:off x="6143636" y="0"/>
            <a:ext cx="2857489" cy="1000108"/>
          </a:xfrm>
          <a:prstGeom prst="star16">
            <a:avLst/>
          </a:prstGeom>
          <a:solidFill>
            <a:srgbClr val="FFC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i="1" dirty="0">
                <a:solidFill>
                  <a:srgbClr val="C00000"/>
                </a:solidFill>
              </a:rPr>
              <a:t>WARNING</a:t>
            </a:r>
            <a:endParaRPr lang="en-CA" sz="2000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1331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 dirty="0" smtClean="0"/>
          </a:p>
          <a:p>
            <a:fld id="{290B00A1-73C8-4EF9-A021-1558EEF34029}" type="slidenum">
              <a:rPr lang="en-CA" smtClean="0"/>
              <a:pPr/>
              <a:t>15</a:t>
            </a:fld>
            <a:endParaRPr lang="en-CA" dirty="0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1" y="0"/>
            <a:ext cx="571504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Step 4: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200" dirty="0" smtClean="0"/>
              <a:t>3. Import CSV File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Upon OK, the </a:t>
            </a:r>
            <a:r>
              <a:rPr lang="en-US" i="1" dirty="0" smtClean="0"/>
              <a:t>XL Data Analyst </a:t>
            </a:r>
            <a:r>
              <a:rPr lang="en-US" dirty="0" smtClean="0"/>
              <a:t>will provide a File Open menu that is limited to only comma separated variable (.csv) files. </a:t>
            </a:r>
          </a:p>
          <a:p>
            <a:r>
              <a:rPr lang="en-US" dirty="0" smtClean="0"/>
              <a:t>Find the .csv file you exported from Snap.</a:t>
            </a:r>
          </a:p>
        </p:txBody>
      </p:sp>
      <p:pic>
        <p:nvPicPr>
          <p:cNvPr id="133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3716338"/>
            <a:ext cx="5954712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16-Point Star 6"/>
          <p:cNvSpPr/>
          <p:nvPr/>
        </p:nvSpPr>
        <p:spPr>
          <a:xfrm>
            <a:off x="6143636" y="0"/>
            <a:ext cx="2857489" cy="1000108"/>
          </a:xfrm>
          <a:prstGeom prst="star16">
            <a:avLst/>
          </a:prstGeom>
          <a:solidFill>
            <a:srgbClr val="FFC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i="1" dirty="0">
                <a:solidFill>
                  <a:srgbClr val="C00000"/>
                </a:solidFill>
              </a:rPr>
              <a:t>WARNING</a:t>
            </a:r>
            <a:endParaRPr lang="en-CA" sz="2000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 dirty="0" smtClean="0"/>
          </a:p>
          <a:p>
            <a:fld id="{05A27A29-D96C-411C-8874-71A18F9AE95D}" type="slidenum">
              <a:rPr lang="en-CA" smtClean="0"/>
              <a:pPr/>
              <a:t>16</a:t>
            </a:fld>
            <a:endParaRPr lang="en-CA" dirty="0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1" y="0"/>
            <a:ext cx="5643602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Step 4: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200" dirty="0" smtClean="0"/>
              <a:t>3. Import CSV File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507412" cy="1512887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dirty="0" smtClean="0"/>
              <a:t>May take a few seconds or longer, depending on the size of file.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dirty="0" smtClean="0"/>
              <a:t>Upon completion, 2 messages are issued: </a:t>
            </a:r>
          </a:p>
        </p:txBody>
      </p:sp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2636838"/>
            <a:ext cx="7777162" cy="17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4365625"/>
            <a:ext cx="7777162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Rectangle 6"/>
          <p:cNvSpPr>
            <a:spLocks noChangeArrowheads="1"/>
          </p:cNvSpPr>
          <p:nvPr/>
        </p:nvSpPr>
        <p:spPr bwMode="auto">
          <a:xfrm>
            <a:off x="395288" y="5949950"/>
            <a:ext cx="850741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5000"/>
              </a:lnSpc>
              <a:spcBef>
                <a:spcPct val="15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3200" b="1" i="1" dirty="0">
                <a:solidFill>
                  <a:srgbClr val="CC0000"/>
                </a:solidFill>
              </a:rPr>
              <a:t>Save! </a:t>
            </a:r>
          </a:p>
        </p:txBody>
      </p:sp>
      <p:sp>
        <p:nvSpPr>
          <p:cNvPr id="9" name="16-Point Star 8"/>
          <p:cNvSpPr/>
          <p:nvPr/>
        </p:nvSpPr>
        <p:spPr>
          <a:xfrm>
            <a:off x="6143636" y="0"/>
            <a:ext cx="2857489" cy="1000108"/>
          </a:xfrm>
          <a:prstGeom prst="star16">
            <a:avLst/>
          </a:prstGeom>
          <a:solidFill>
            <a:srgbClr val="FFC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i="1" dirty="0">
                <a:solidFill>
                  <a:srgbClr val="C00000"/>
                </a:solidFill>
              </a:rPr>
              <a:t>WARNING</a:t>
            </a:r>
            <a:endParaRPr lang="en-CA" sz="2000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0" y="6381750"/>
            <a:ext cx="2314575" cy="476250"/>
          </a:xfrm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 dirty="0" smtClean="0"/>
          </a:p>
          <a:p>
            <a:fld id="{A06642A5-8F44-45D3-9E85-31F96D69DDF3}" type="slidenum">
              <a:rPr lang="en-CA" smtClean="0"/>
              <a:pPr/>
              <a:t>17</a:t>
            </a:fld>
            <a:endParaRPr lang="en-CA" dirty="0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1143000"/>
          </a:xfrm>
        </p:spPr>
        <p:txBody>
          <a:bodyPr/>
          <a:lstStyle/>
          <a:p>
            <a:pPr marL="609600" indent="-609600">
              <a:defRPr/>
            </a:pPr>
            <a:r>
              <a:rPr lang="en-US" sz="4800" dirty="0" smtClean="0"/>
              <a:t>Step 5: Edit Variable Labels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357158" y="1785926"/>
            <a:ext cx="8462992" cy="4357718"/>
          </a:xfrm>
          <a:prstGeom prst="rect">
            <a:avLst/>
          </a:prstGeom>
          <a:solidFill>
            <a:srgbClr val="FFFFCC"/>
          </a:solidFill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marL="346075" indent="-346075" eaLnBrk="0" hangingPunct="0">
              <a:lnSpc>
                <a:spcPct val="90000"/>
              </a:lnSpc>
              <a:spcBef>
                <a:spcPts val="600"/>
              </a:spcBef>
              <a:buClr>
                <a:srgbClr val="000066"/>
              </a:buClr>
              <a:defRPr/>
            </a:pPr>
            <a:r>
              <a:rPr lang="en-US" sz="3200" b="1" dirty="0" smtClean="0"/>
              <a:t>Variable Labels:</a:t>
            </a:r>
          </a:p>
          <a:p>
            <a:pPr marL="346075" indent="-346075" eaLnBrk="0" hangingPunct="0">
              <a:lnSpc>
                <a:spcPct val="90000"/>
              </a:lnSpc>
              <a:spcBef>
                <a:spcPts val="600"/>
              </a:spcBef>
              <a:buClr>
                <a:srgbClr val="000066"/>
              </a:buClr>
              <a:buFont typeface="Wingdings" pitchFamily="2" charset="2"/>
              <a:buChar char="§"/>
              <a:defRPr/>
            </a:pPr>
            <a:r>
              <a:rPr lang="en-US" sz="3200" dirty="0" smtClean="0"/>
              <a:t> Must </a:t>
            </a:r>
            <a:r>
              <a:rPr lang="en-US" sz="3200" dirty="0"/>
              <a:t>be unique, not </a:t>
            </a:r>
            <a:r>
              <a:rPr lang="en-US" sz="3200" dirty="0" smtClean="0"/>
              <a:t>repeated</a:t>
            </a:r>
          </a:p>
          <a:p>
            <a:pPr marL="912813" lvl="1" indent="-346075" eaLnBrk="0" hangingPunct="0">
              <a:lnSpc>
                <a:spcPct val="85000"/>
              </a:lnSpc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800" dirty="0" smtClean="0"/>
              <a:t>Watch out for more than one “Other”</a:t>
            </a:r>
          </a:p>
          <a:p>
            <a:pPr marL="912813" lvl="1" indent="-346075" eaLnBrk="0" hangingPunct="0">
              <a:lnSpc>
                <a:spcPct val="85000"/>
              </a:lnSpc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800" dirty="0" smtClean="0"/>
              <a:t>Change it to e.g., “Other Factors”</a:t>
            </a:r>
            <a:endParaRPr lang="en-US" sz="2800" dirty="0"/>
          </a:p>
          <a:p>
            <a:pPr marL="346075" indent="-346075" eaLnBrk="0" hangingPunct="0">
              <a:lnSpc>
                <a:spcPct val="90000"/>
              </a:lnSpc>
              <a:spcBef>
                <a:spcPts val="1200"/>
              </a:spcBef>
              <a:buClr>
                <a:srgbClr val="000066"/>
              </a:buClr>
              <a:buFont typeface="Wingdings" pitchFamily="2" charset="2"/>
              <a:buChar char="§"/>
              <a:defRPr/>
            </a:pPr>
            <a:r>
              <a:rPr lang="en-US" sz="3200" dirty="0" smtClean="0"/>
              <a:t>Must </a:t>
            </a:r>
            <a:r>
              <a:rPr lang="en-US" sz="3200" b="1" i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</a:t>
            </a:r>
            <a:r>
              <a:rPr lang="en-US" sz="3200" dirty="0" smtClean="0"/>
              <a:t> have spaces in them. </a:t>
            </a:r>
          </a:p>
          <a:p>
            <a:pPr marL="346075" indent="-346075" eaLnBrk="0" hangingPunct="0">
              <a:lnSpc>
                <a:spcPct val="90000"/>
              </a:lnSpc>
              <a:spcBef>
                <a:spcPts val="1200"/>
              </a:spcBef>
              <a:buClr>
                <a:srgbClr val="000066"/>
              </a:buClr>
              <a:buFont typeface="Wingdings" pitchFamily="2" charset="2"/>
              <a:buChar char="§"/>
              <a:defRPr/>
            </a:pPr>
            <a:r>
              <a:rPr lang="en-US" sz="3200" dirty="0" smtClean="0"/>
              <a:t>Can </a:t>
            </a:r>
            <a:r>
              <a:rPr lang="en-US" sz="3200" dirty="0"/>
              <a:t>be any length. </a:t>
            </a:r>
          </a:p>
          <a:p>
            <a:pPr marL="346075" indent="-346075" eaLnBrk="0" hangingPunct="0">
              <a:lnSpc>
                <a:spcPct val="90000"/>
              </a:lnSpc>
              <a:spcBef>
                <a:spcPts val="1200"/>
              </a:spcBef>
              <a:buClr>
                <a:srgbClr val="000066"/>
              </a:buClr>
              <a:buFont typeface="Wingdings" pitchFamily="2" charset="2"/>
              <a:buChar char="§"/>
              <a:defRPr/>
            </a:pPr>
            <a:r>
              <a:rPr lang="en-US" sz="3200" dirty="0" smtClean="0"/>
              <a:t>Can be </a:t>
            </a:r>
            <a:r>
              <a:rPr lang="en-US" sz="3200" dirty="0"/>
              <a:t>letters and/or numbers. </a:t>
            </a:r>
          </a:p>
          <a:p>
            <a:pPr marL="346075" indent="-346075" eaLnBrk="0" hangingPunct="0">
              <a:lnSpc>
                <a:spcPct val="90000"/>
              </a:lnSpc>
              <a:spcBef>
                <a:spcPts val="1200"/>
              </a:spcBef>
              <a:buClr>
                <a:srgbClr val="000066"/>
              </a:buClr>
              <a:buFont typeface="Wingdings" pitchFamily="2" charset="2"/>
              <a:buChar char="§"/>
              <a:defRPr/>
            </a:pPr>
            <a:r>
              <a:rPr lang="en-US" sz="3200" dirty="0" smtClean="0"/>
              <a:t>Can use upper- </a:t>
            </a:r>
            <a:r>
              <a:rPr lang="en-US" sz="3200" dirty="0"/>
              <a:t>and/or lower-case </a:t>
            </a:r>
            <a:r>
              <a:rPr lang="en-US" sz="3200" dirty="0" smtClean="0"/>
              <a:t>letters.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0" y="6381750"/>
            <a:ext cx="2314575" cy="476250"/>
          </a:xfrm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 dirty="0" smtClean="0"/>
          </a:p>
          <a:p>
            <a:fld id="{A2AE2EE9-1FC3-4C51-8417-3E0F7BFAF7E5}" type="slidenum">
              <a:rPr lang="en-CA" smtClean="0"/>
              <a:pPr/>
              <a:t>18</a:t>
            </a:fld>
            <a:endParaRPr lang="en-CA" dirty="0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Step 6: Linking Variables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1214422"/>
            <a:ext cx="4286280" cy="56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142844" y="1714489"/>
            <a:ext cx="464347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93700" lvl="1" indent="-393700">
              <a:lnSpc>
                <a:spcPct val="90000"/>
              </a:lnSpc>
              <a:defRPr/>
            </a:pPr>
            <a:r>
              <a:rPr lang="en-US" sz="3000" b="1" dirty="0" smtClean="0"/>
              <a:t>In </a:t>
            </a:r>
            <a:r>
              <a:rPr lang="en-US" sz="3000" b="1" dirty="0" smtClean="0">
                <a:solidFill>
                  <a:srgbClr val="CC0000"/>
                </a:solidFill>
              </a:rPr>
              <a:t>Data</a:t>
            </a:r>
            <a:r>
              <a:rPr lang="en-US" sz="3000" b="1" dirty="0" smtClean="0"/>
              <a:t> sheet:</a:t>
            </a:r>
          </a:p>
          <a:p>
            <a:pPr marL="342900" lvl="2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Font typeface="Wingdings" pitchFamily="2" charset="2"/>
              <a:buChar char="§"/>
              <a:defRPr/>
            </a:pPr>
            <a:r>
              <a:rPr lang="en-US" sz="3000" dirty="0" smtClean="0"/>
              <a:t>Highlight and copy the labels in Row 1.</a:t>
            </a:r>
          </a:p>
          <a:p>
            <a:pPr marL="393700" lvl="1" indent="-393700" eaLnBrk="0" hangingPunct="0">
              <a:lnSpc>
                <a:spcPct val="90000"/>
              </a:lnSpc>
              <a:spcBef>
                <a:spcPts val="1200"/>
              </a:spcBef>
              <a:buClr>
                <a:srgbClr val="000066"/>
              </a:buClr>
              <a:buFont typeface="Wingdings" pitchFamily="2" charset="2"/>
              <a:buNone/>
              <a:defRPr/>
            </a:pPr>
            <a:r>
              <a:rPr lang="en-US" sz="3000" b="1" dirty="0" smtClean="0"/>
              <a:t>In </a:t>
            </a:r>
            <a:r>
              <a:rPr lang="en-US" sz="3000" b="1" dirty="0">
                <a:solidFill>
                  <a:srgbClr val="CC0000"/>
                </a:solidFill>
              </a:rPr>
              <a:t>Define </a:t>
            </a:r>
            <a:r>
              <a:rPr lang="en-US" sz="3000" b="1" dirty="0" smtClean="0">
                <a:solidFill>
                  <a:srgbClr val="CC0000"/>
                </a:solidFill>
              </a:rPr>
              <a:t>Variable </a:t>
            </a:r>
            <a:r>
              <a:rPr lang="en-US" sz="3000" b="1" dirty="0" smtClean="0"/>
              <a:t>sheet:</a:t>
            </a:r>
            <a:endParaRPr lang="en-US" sz="3000" b="1" dirty="0"/>
          </a:p>
          <a:p>
            <a:pPr marL="342900" indent="-342900" eaLnBrk="0" hangingPunct="0">
              <a:spcBef>
                <a:spcPts val="300"/>
              </a:spcBef>
              <a:buClr>
                <a:srgbClr val="000066"/>
              </a:buClr>
              <a:buFont typeface="Wingdings" pitchFamily="2" charset="2"/>
              <a:buChar char="§"/>
              <a:defRPr/>
            </a:pPr>
            <a:r>
              <a:rPr lang="en-US" sz="3000" dirty="0"/>
              <a:t>Click Paste Special</a:t>
            </a:r>
          </a:p>
          <a:p>
            <a:pPr marL="342900" indent="-342900" eaLnBrk="0" hangingPunct="0">
              <a:spcBef>
                <a:spcPts val="300"/>
              </a:spcBef>
              <a:buClr>
                <a:srgbClr val="000066"/>
              </a:buClr>
              <a:buFont typeface="Wingdings" pitchFamily="2" charset="2"/>
              <a:buChar char="§"/>
              <a:defRPr/>
            </a:pPr>
            <a:r>
              <a:rPr lang="en-US" sz="3000" dirty="0"/>
              <a:t>Check Paste </a:t>
            </a:r>
            <a:r>
              <a:rPr lang="en-US" sz="3000" dirty="0" smtClean="0"/>
              <a:t>Link</a:t>
            </a:r>
          </a:p>
          <a:p>
            <a:pPr marL="342900" indent="-342900" eaLnBrk="0" hangingPunct="0">
              <a:spcBef>
                <a:spcPts val="300"/>
              </a:spcBef>
              <a:buClr>
                <a:srgbClr val="000066"/>
              </a:buClr>
              <a:buFont typeface="Wingdings" pitchFamily="2" charset="2"/>
              <a:buChar char="§"/>
              <a:defRPr/>
            </a:pPr>
            <a:r>
              <a:rPr lang="en-US" sz="3000" dirty="0" smtClean="0"/>
              <a:t>Click OK</a:t>
            </a:r>
            <a:endParaRPr lang="en-US" sz="3000" dirty="0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3857620" y="3929066"/>
            <a:ext cx="1928826" cy="714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 dirty="0" smtClean="0"/>
          </a:p>
          <a:p>
            <a:fld id="{3E614E98-E909-4DAF-82EA-87EE9A1FF27A}" type="slidenum">
              <a:rPr lang="en-CA" smtClean="0"/>
              <a:pPr/>
              <a:t>19</a:t>
            </a:fld>
            <a:endParaRPr lang="en-CA" dirty="0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1143000"/>
          </a:xfrm>
        </p:spPr>
        <p:txBody>
          <a:bodyPr/>
          <a:lstStyle/>
          <a:p>
            <a:r>
              <a:rPr lang="en-US" dirty="0" smtClean="0"/>
              <a:t>Step 7: </a:t>
            </a:r>
            <a:br>
              <a:rPr lang="en-US" dirty="0" smtClean="0"/>
            </a:br>
            <a:r>
              <a:rPr lang="en-US" sz="4200" spc="-150" dirty="0" smtClean="0"/>
              <a:t>Defining Remaining Codes &amp; Labels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14488"/>
            <a:ext cx="8686800" cy="42354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 the </a:t>
            </a:r>
            <a:r>
              <a:rPr lang="en-US" b="1" dirty="0" smtClean="0">
                <a:solidFill>
                  <a:srgbClr val="CC0000"/>
                </a:solidFill>
              </a:rPr>
              <a:t>Define Variables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smtClean="0"/>
              <a:t>sheet under each Variable Label enter:</a:t>
            </a:r>
          </a:p>
          <a:p>
            <a:pPr marL="1271588" lvl="1" indent="-533400">
              <a:buFont typeface="Wingdings" pitchFamily="2" charset="2"/>
              <a:buAutoNum type="arabicPeriod"/>
              <a:defRPr/>
            </a:pPr>
            <a:r>
              <a:rPr lang="en-US" sz="3200" dirty="0" smtClean="0"/>
              <a:t>Variable Description</a:t>
            </a:r>
          </a:p>
          <a:p>
            <a:pPr marL="1271588" lvl="1" indent="-533400">
              <a:buFont typeface="Wingdings" pitchFamily="2" charset="2"/>
              <a:buAutoNum type="arabicPeriod"/>
              <a:defRPr/>
            </a:pPr>
            <a:r>
              <a:rPr lang="en-US" sz="3200" dirty="0" smtClean="0"/>
              <a:t>Value Codes</a:t>
            </a:r>
          </a:p>
          <a:p>
            <a:pPr marL="1271588" lvl="1" indent="-533400">
              <a:buFont typeface="Wingdings" pitchFamily="2" charset="2"/>
              <a:buAutoNum type="arabicPeriod"/>
              <a:defRPr/>
            </a:pPr>
            <a:r>
              <a:rPr lang="en-US" sz="3200" dirty="0" smtClean="0"/>
              <a:t>Value Labels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i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Reminder!</a:t>
            </a:r>
            <a:endParaRPr lang="en-CA" sz="5400" i="1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43050"/>
            <a:ext cx="7329510" cy="464347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buNone/>
            </a:pPr>
            <a:r>
              <a:rPr lang="en-US" sz="40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ANALYSIS QUIZ</a:t>
            </a:r>
          </a:p>
          <a:p>
            <a:pPr marL="914400" lvl="1" indent="-457200">
              <a:spcBef>
                <a:spcPts val="1200"/>
              </a:spcBef>
            </a:pPr>
            <a:r>
              <a:rPr lang="en-US" sz="3600" dirty="0" smtClean="0"/>
              <a:t>Week 11: Week of Nov 16.</a:t>
            </a:r>
          </a:p>
          <a:p>
            <a:pPr marL="914400" lvl="1" indent="-457200">
              <a:spcBef>
                <a:spcPts val="1200"/>
              </a:spcBef>
            </a:pPr>
            <a:r>
              <a:rPr lang="en-US" sz="3600" dirty="0" smtClean="0"/>
              <a:t>In the Computer Lab.</a:t>
            </a:r>
          </a:p>
          <a:p>
            <a:pPr marL="914400" lvl="1" indent="-457200">
              <a:spcBef>
                <a:spcPts val="1200"/>
              </a:spcBef>
            </a:pPr>
            <a:r>
              <a:rPr lang="en-US" sz="3600" dirty="0" smtClean="0"/>
              <a:t>Counts 5% of </a:t>
            </a:r>
            <a:r>
              <a:rPr lang="en-US" sz="3600" smtClean="0"/>
              <a:t>your grade.</a:t>
            </a:r>
            <a:endParaRPr lang="en-US" sz="3600" dirty="0" smtClean="0"/>
          </a:p>
          <a:p>
            <a:pPr marL="914400" lvl="1" indent="-457200">
              <a:lnSpc>
                <a:spcPct val="90000"/>
              </a:lnSpc>
              <a:spcBef>
                <a:spcPts val="1200"/>
              </a:spcBef>
            </a:pPr>
            <a:r>
              <a:rPr lang="en-US" sz="3600" dirty="0" smtClean="0"/>
              <a:t>Testing the content from today and next 2 weeks labs.</a:t>
            </a:r>
            <a:endParaRPr lang="en-CA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CA" dirty="0" smtClean="0"/>
          </a:p>
          <a:p>
            <a:pPr>
              <a:defRPr/>
            </a:pPr>
            <a:fld id="{3FDDF830-0D63-4EEA-B7A8-B56B42DAD523}" type="slidenum">
              <a:rPr lang="en-CA" smtClean="0"/>
              <a:pPr>
                <a:defRPr/>
              </a:pPr>
              <a:t>2</a:t>
            </a:fld>
            <a:endParaRPr lang="en-C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 dirty="0" smtClean="0"/>
          </a:p>
          <a:p>
            <a:fld id="{37CB12E7-7698-4A89-A01A-DFB73D820D60}" type="slidenum">
              <a:rPr lang="en-CA" smtClean="0"/>
              <a:pPr/>
              <a:t>20</a:t>
            </a:fld>
            <a:endParaRPr lang="en-CA" dirty="0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Step 7: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200" dirty="0" smtClean="0"/>
              <a:t>1. Variable Description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640763" cy="5040312"/>
          </a:xfrm>
        </p:spPr>
        <p:txBody>
          <a:bodyPr/>
          <a:lstStyle/>
          <a:p>
            <a:pPr marL="512763" indent="-512763">
              <a:lnSpc>
                <a:spcPct val="90000"/>
              </a:lnSpc>
              <a:spcBef>
                <a:spcPts val="600"/>
              </a:spcBef>
            </a:pPr>
            <a:r>
              <a:rPr lang="en-US" sz="3000" dirty="0" smtClean="0"/>
              <a:t>In Row 2, type long descriptions of the variables. </a:t>
            </a:r>
          </a:p>
          <a:p>
            <a:pPr marL="512763" indent="-512763">
              <a:lnSpc>
                <a:spcPct val="90000"/>
              </a:lnSpc>
              <a:spcBef>
                <a:spcPts val="600"/>
              </a:spcBef>
            </a:pPr>
            <a:r>
              <a:rPr lang="en-US" sz="3000" dirty="0" smtClean="0"/>
              <a:t>There is no limit to the length and any letter, number, punctuation mark or symbol is OK. </a:t>
            </a:r>
          </a:p>
          <a:p>
            <a:pPr marL="512763" indent="-512763">
              <a:lnSpc>
                <a:spcPct val="90000"/>
              </a:lnSpc>
              <a:spcBef>
                <a:spcPts val="600"/>
              </a:spcBef>
            </a:pPr>
            <a:r>
              <a:rPr lang="en-US" sz="3000" dirty="0" smtClean="0"/>
              <a:t>These descriptions will appear as heading in the  XLDA tables, so don’t make them too long. </a:t>
            </a:r>
          </a:p>
          <a:p>
            <a:pPr marL="512763" indent="-512763">
              <a:lnSpc>
                <a:spcPct val="90000"/>
              </a:lnSpc>
              <a:spcBef>
                <a:spcPts val="600"/>
              </a:spcBef>
            </a:pPr>
            <a:r>
              <a:rPr lang="en-US" sz="3000" dirty="0" smtClean="0"/>
              <a:t>If complete variable descriptions do not show, block them and use Format Cells – Alignment – Wrap Text to make the complete descriptions appear.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 dirty="0" smtClean="0"/>
          </a:p>
          <a:p>
            <a:fld id="{A5E028EE-D38A-459A-B078-36A0FEBB0759}" type="slidenum">
              <a:rPr lang="en-CA" smtClean="0"/>
              <a:pPr/>
              <a:t>21</a:t>
            </a:fld>
            <a:endParaRPr lang="en-CA" dirty="0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Step 7: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200" dirty="0" smtClean="0"/>
              <a:t>2. Value Codes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Where the variables are coded with numbers enter in the code numbers, each separated by a comma. </a:t>
            </a:r>
          </a:p>
          <a:p>
            <a:pPr>
              <a:defRPr/>
            </a:pPr>
            <a:r>
              <a:rPr lang="en-US" dirty="0" smtClean="0"/>
              <a:t>Do </a:t>
            </a:r>
            <a:r>
              <a:rPr lang="en-US" b="1" i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</a:t>
            </a:r>
            <a:r>
              <a:rPr lang="en-US" dirty="0" smtClean="0"/>
              <a:t> to have spaces between each value.</a:t>
            </a:r>
          </a:p>
          <a:p>
            <a:pPr>
              <a:defRPr/>
            </a:pPr>
            <a:r>
              <a:rPr lang="en-US" dirty="0" smtClean="0"/>
              <a:t>Clean-Up function will not detect spaces in the value codes, but XLDA will not work properly. 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00034" y="5715016"/>
            <a:ext cx="8208963" cy="828675"/>
          </a:xfrm>
          <a:prstGeom prst="rect">
            <a:avLst/>
          </a:prstGeom>
          <a:solidFill>
            <a:srgbClr val="FFFF99"/>
          </a:solidFill>
          <a:ln w="9525">
            <a:solidFill>
              <a:srgbClr val="DE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2800" b="1" i="1" dirty="0">
                <a:solidFill>
                  <a:srgbClr val="DE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Warning:</a:t>
            </a:r>
            <a:r>
              <a:rPr lang="en-US" sz="2800" dirty="0"/>
              <a:t> </a:t>
            </a:r>
          </a:p>
          <a:p>
            <a:pPr>
              <a:lnSpc>
                <a:spcPct val="85000"/>
              </a:lnSpc>
              <a:defRPr/>
            </a:pPr>
            <a:r>
              <a:rPr lang="en-US" sz="2800" dirty="0"/>
              <a:t>Do </a:t>
            </a:r>
            <a:r>
              <a:rPr lang="en-US" sz="28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</a:t>
            </a:r>
            <a:r>
              <a:rPr lang="en-US" sz="2800" dirty="0"/>
              <a:t> </a:t>
            </a:r>
            <a:r>
              <a:rPr lang="en-US" sz="2800" dirty="0" smtClean="0"/>
              <a:t>have </a:t>
            </a:r>
            <a:r>
              <a:rPr lang="en-US" sz="2800" dirty="0"/>
              <a:t>spaces between each value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 dirty="0" smtClean="0"/>
          </a:p>
          <a:p>
            <a:fld id="{8CDF9036-58D0-4BF1-9C98-8EEF92686DDA}" type="slidenum">
              <a:rPr lang="en-CA" smtClean="0"/>
              <a:pPr/>
              <a:t>22</a:t>
            </a:fld>
            <a:endParaRPr lang="en-CA" dirty="0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Step 7: 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4200" dirty="0" smtClean="0"/>
              <a:t>3. Value Labels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68413"/>
            <a:ext cx="8929718" cy="4017975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sz="3000" dirty="0" smtClean="0"/>
              <a:t>Value labels will appear in XLDA</a:t>
            </a:r>
            <a:r>
              <a:rPr lang="en-US" sz="3000" i="1" dirty="0" smtClean="0"/>
              <a:t> </a:t>
            </a:r>
            <a:r>
              <a:rPr lang="en-US" sz="3000" dirty="0" smtClean="0"/>
              <a:t>tables in place of the value codes.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sz="3000" dirty="0" smtClean="0"/>
              <a:t>Enter the corresponding value labels, each separated by a comma. 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sz="3000" b="1" i="1" dirty="0" smtClean="0">
                <a:solidFill>
                  <a:srgbClr val="CC0000"/>
                </a:solidFill>
              </a:rPr>
              <a:t>No spaces between the previous letter, the comma, and the next letter.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sz="3000" dirty="0" smtClean="0"/>
              <a:t>It is OK to have spaces inside a label.</a:t>
            </a:r>
            <a:endParaRPr lang="en-US" sz="2600" dirty="0" smtClean="0"/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sz="3000" dirty="0" smtClean="0"/>
              <a:t>Where variables are natural numbers such as number of times, dollar spent, etc, you don’t need value codes and value labels.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643042" y="5643578"/>
            <a:ext cx="5286412" cy="458587"/>
          </a:xfrm>
          <a:prstGeom prst="rect">
            <a:avLst/>
          </a:prstGeom>
          <a:solidFill>
            <a:srgbClr val="FFFF99"/>
          </a:solidFill>
          <a:ln w="9525">
            <a:solidFill>
              <a:srgbClr val="DE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defRPr/>
            </a:pPr>
            <a:r>
              <a:rPr lang="en-US" sz="2800" i="1" dirty="0" smtClean="0">
                <a:solidFill>
                  <a:srgbClr val="000066"/>
                </a:solidFill>
              </a:rPr>
              <a:t>See warning on next slide</a:t>
            </a:r>
            <a:endParaRPr lang="en-US" sz="2800" i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Step 7: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200" dirty="0" smtClean="0"/>
              <a:t>3. Value Labels</a:t>
            </a:r>
            <a:endParaRPr lang="en-CA" sz="4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CA" dirty="0" smtClean="0"/>
          </a:p>
          <a:p>
            <a:pPr>
              <a:defRPr/>
            </a:pPr>
            <a:fld id="{3FDDF830-0D63-4EEA-B7A8-B56B42DAD523}" type="slidenum">
              <a:rPr lang="en-CA" smtClean="0"/>
              <a:pPr>
                <a:defRPr/>
              </a:pPr>
              <a:t>23</a:t>
            </a:fld>
            <a:endParaRPr lang="en-CA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0034" y="1571612"/>
            <a:ext cx="8286840" cy="4429156"/>
          </a:xfrm>
          <a:prstGeom prst="rect">
            <a:avLst/>
          </a:prstGeom>
          <a:solidFill>
            <a:srgbClr val="FFFF99"/>
          </a:solidFill>
          <a:ln w="9525">
            <a:solidFill>
              <a:srgbClr val="DE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3600" b="1" i="1" dirty="0">
                <a:solidFill>
                  <a:srgbClr val="DE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Warning:</a:t>
            </a:r>
            <a:r>
              <a:rPr lang="en-US" sz="3600" dirty="0"/>
              <a:t> </a:t>
            </a:r>
          </a:p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3200" dirty="0"/>
              <a:t>If you use a comma as part of the Value Label, XLDA thinks it is a new label. </a:t>
            </a:r>
            <a:endParaRPr lang="en-US" sz="3200" dirty="0" smtClean="0"/>
          </a:p>
          <a:p>
            <a:pPr marL="463550" indent="-463550">
              <a:lnSpc>
                <a:spcPct val="90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3200" dirty="0" smtClean="0"/>
              <a:t>“</a:t>
            </a:r>
            <a:r>
              <a:rPr lang="en-US" sz="3200" b="1" i="1" dirty="0" smtClean="0"/>
              <a:t>$</a:t>
            </a:r>
            <a:r>
              <a:rPr lang="en-US" sz="3200" b="1" i="1" dirty="0"/>
              <a:t>20</a:t>
            </a:r>
            <a:r>
              <a:rPr lang="en-US" sz="3600" b="1" i="1" dirty="0">
                <a:solidFill>
                  <a:srgbClr val="CC0000"/>
                </a:solidFill>
              </a:rPr>
              <a:t>,</a:t>
            </a:r>
            <a:r>
              <a:rPr lang="en-US" sz="3200" b="1" i="1" dirty="0"/>
              <a:t>000</a:t>
            </a:r>
            <a:r>
              <a:rPr lang="en-US" sz="3200" dirty="0"/>
              <a:t>” is read as two labels. Instead you should use a space “</a:t>
            </a:r>
            <a:r>
              <a:rPr lang="en-US" sz="3200" b="1" i="1" dirty="0"/>
              <a:t>$20 000</a:t>
            </a:r>
            <a:r>
              <a:rPr lang="en-US" sz="3200" dirty="0" smtClean="0"/>
              <a:t>”</a:t>
            </a:r>
          </a:p>
          <a:p>
            <a:pPr marL="463550" indent="-463550">
              <a:lnSpc>
                <a:spcPct val="90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3200" dirty="0" smtClean="0"/>
              <a:t>“</a:t>
            </a:r>
            <a:r>
              <a:rPr lang="en-US" sz="3200" b="1" i="1" dirty="0" smtClean="0"/>
              <a:t>Other</a:t>
            </a:r>
            <a:r>
              <a:rPr lang="en-US" sz="3600" b="1" i="1" dirty="0" smtClean="0">
                <a:solidFill>
                  <a:srgbClr val="DE0000"/>
                </a:solidFill>
              </a:rPr>
              <a:t>,</a:t>
            </a:r>
            <a:r>
              <a:rPr lang="en-US" sz="3200" b="1" i="1" dirty="0" smtClean="0"/>
              <a:t> please specify</a:t>
            </a:r>
            <a:r>
              <a:rPr lang="en-US" sz="3200" dirty="0" smtClean="0"/>
              <a:t>” is read as two labels. Instead you should use a dash such as: “</a:t>
            </a:r>
            <a:r>
              <a:rPr lang="en-US" sz="3200" b="1" i="1" dirty="0" smtClean="0"/>
              <a:t>Other </a:t>
            </a:r>
            <a:r>
              <a:rPr lang="en-US" sz="3600" b="1" i="1" dirty="0" smtClean="0">
                <a:solidFill>
                  <a:srgbClr val="DE0000"/>
                </a:solidFill>
              </a:rPr>
              <a:t>–</a:t>
            </a:r>
            <a:r>
              <a:rPr lang="en-US" sz="3200" b="1" i="1" dirty="0" smtClean="0"/>
              <a:t> please specify</a:t>
            </a:r>
            <a:r>
              <a:rPr lang="en-US" sz="3200" dirty="0" smtClean="0"/>
              <a:t>”.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Step 7: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200" dirty="0" smtClean="0"/>
              <a:t>3. Value Labels Example</a:t>
            </a:r>
            <a:endParaRPr lang="en-CA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9"/>
            <a:ext cx="8229600" cy="2928958"/>
          </a:xfrm>
        </p:spPr>
        <p:txBody>
          <a:bodyPr/>
          <a:lstStyle/>
          <a:p>
            <a:r>
              <a:rPr lang="en-US" dirty="0" smtClean="0"/>
              <a:t>Please indicate which of the following packaging colours you like the most:</a:t>
            </a:r>
          </a:p>
          <a:p>
            <a:pPr marL="1381125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Red</a:t>
            </a:r>
          </a:p>
          <a:p>
            <a:pPr marL="1381125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Green</a:t>
            </a:r>
          </a:p>
          <a:p>
            <a:pPr marL="1381125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Light Blue</a:t>
            </a:r>
          </a:p>
          <a:p>
            <a:pPr marL="1381125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Purple</a:t>
            </a:r>
          </a:p>
          <a:p>
            <a:endParaRPr lang="en-US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81750"/>
            <a:ext cx="2314575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CA" dirty="0" smtClean="0"/>
          </a:p>
          <a:p>
            <a:pPr>
              <a:defRPr/>
            </a:pPr>
            <a:fld id="{3FDDF830-0D63-4EEA-B7A8-B56B42DAD523}" type="slidenum">
              <a:rPr lang="en-CA" smtClean="0"/>
              <a:pPr>
                <a:defRPr/>
              </a:pPr>
              <a:t>24</a:t>
            </a:fld>
            <a:endParaRPr lang="en-CA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42910" y="4429132"/>
            <a:ext cx="7072362" cy="1766637"/>
          </a:xfrm>
          <a:prstGeom prst="rect">
            <a:avLst/>
          </a:prstGeom>
          <a:solidFill>
            <a:srgbClr val="FFFFCC"/>
          </a:solidFill>
          <a:ln w="9525">
            <a:solidFill>
              <a:srgbClr val="DE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3200" dirty="0" smtClean="0"/>
              <a:t>Value Codes:</a:t>
            </a:r>
          </a:p>
          <a:p>
            <a:pPr lvl="2">
              <a:lnSpc>
                <a:spcPct val="85000"/>
              </a:lnSpc>
              <a:defRPr/>
            </a:pPr>
            <a:r>
              <a:rPr lang="en-US" sz="3200" dirty="0" smtClean="0"/>
              <a:t>1,2,3,4</a:t>
            </a:r>
          </a:p>
          <a:p>
            <a:pPr>
              <a:lnSpc>
                <a:spcPct val="85000"/>
              </a:lnSpc>
              <a:defRPr/>
            </a:pPr>
            <a:r>
              <a:rPr lang="en-US" sz="3200" dirty="0" smtClean="0"/>
              <a:t>Value Labels:</a:t>
            </a:r>
          </a:p>
          <a:p>
            <a:pPr lvl="2">
              <a:lnSpc>
                <a:spcPct val="85000"/>
              </a:lnSpc>
              <a:defRPr/>
            </a:pPr>
            <a:r>
              <a:rPr lang="en-US" sz="3200" dirty="0" smtClean="0"/>
              <a:t>Red,Green,Light Blue,Purple</a:t>
            </a:r>
            <a:endParaRPr lang="en-US" sz="3200" dirty="0"/>
          </a:p>
        </p:txBody>
      </p:sp>
      <p:sp>
        <p:nvSpPr>
          <p:cNvPr id="16" name="Line Callout 2 15"/>
          <p:cNvSpPr/>
          <p:nvPr/>
        </p:nvSpPr>
        <p:spPr>
          <a:xfrm>
            <a:off x="4357686" y="3071810"/>
            <a:ext cx="1428760" cy="1000132"/>
          </a:xfrm>
          <a:prstGeom prst="borderCallout2">
            <a:avLst>
              <a:gd name="adj1" fmla="val 47407"/>
              <a:gd name="adj2" fmla="val -2714"/>
              <a:gd name="adj3" fmla="val 158850"/>
              <a:gd name="adj4" fmla="val -46197"/>
              <a:gd name="adj5" fmla="val 284115"/>
              <a:gd name="adj6" fmla="val -45830"/>
            </a:avLst>
          </a:prstGeom>
          <a:solidFill>
            <a:srgbClr val="FFFF99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NO </a:t>
            </a:r>
            <a:r>
              <a:rPr lang="en-US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space between</a:t>
            </a:r>
            <a:endParaRPr lang="en-CA" sz="24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7" name="Line Callout 2 16"/>
          <p:cNvSpPr/>
          <p:nvPr/>
        </p:nvSpPr>
        <p:spPr>
          <a:xfrm>
            <a:off x="6215074" y="3286124"/>
            <a:ext cx="1357322" cy="1000132"/>
          </a:xfrm>
          <a:prstGeom prst="borderCallout2">
            <a:avLst>
              <a:gd name="adj1" fmla="val 47407"/>
              <a:gd name="adj2" fmla="val -2714"/>
              <a:gd name="adj3" fmla="val 200242"/>
              <a:gd name="adj4" fmla="val -126797"/>
              <a:gd name="adj5" fmla="val 261374"/>
              <a:gd name="adj6" fmla="val -126611"/>
            </a:avLst>
          </a:prstGeom>
          <a:solidFill>
            <a:srgbClr val="FFFF99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Space inside </a:t>
            </a:r>
            <a:r>
              <a:rPr lang="en-US" sz="2400" b="1" dirty="0" smtClean="0">
                <a:solidFill>
                  <a:srgbClr val="C00000"/>
                </a:solidFill>
              </a:rPr>
              <a:t>OK</a:t>
            </a:r>
            <a:endParaRPr lang="en-CA" sz="24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0" y="6381750"/>
            <a:ext cx="2314575" cy="476250"/>
          </a:xfrm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 dirty="0" smtClean="0"/>
          </a:p>
          <a:p>
            <a:fld id="{803076C5-EA5F-4D1E-865A-C5AB2B2BA4B6}" type="slidenum">
              <a:rPr lang="en-CA" smtClean="0"/>
              <a:pPr/>
              <a:t>25</a:t>
            </a:fld>
            <a:endParaRPr lang="en-CA" dirty="0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Clean-Up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5" y="1341438"/>
            <a:ext cx="3997356" cy="3743325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Step 8:Clean-Up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/>
              <a:t>To Make sure that  all the links and definitions work properly, we use   the Utility function Clean-Up.</a:t>
            </a:r>
          </a:p>
        </p:txBody>
      </p:sp>
      <p:pic>
        <p:nvPicPr>
          <p:cNvPr id="2253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0" y="1357298"/>
            <a:ext cx="5138738" cy="398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214282" y="5572140"/>
            <a:ext cx="7705725" cy="69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Font typeface="Wingdings" pitchFamily="2" charset="2"/>
              <a:buNone/>
            </a:pPr>
            <a:r>
              <a:rPr lang="en-US" sz="3600" dirty="0"/>
              <a:t>Click: </a:t>
            </a:r>
            <a:r>
              <a:rPr lang="en-US" sz="3600" b="1" dirty="0">
                <a:solidFill>
                  <a:srgbClr val="CC0000"/>
                </a:solidFill>
              </a:rPr>
              <a:t>XLDA | Utilities | </a:t>
            </a:r>
            <a:r>
              <a:rPr lang="en-US" sz="3600" b="1" dirty="0" smtClean="0">
                <a:solidFill>
                  <a:srgbClr val="CC0000"/>
                </a:solidFill>
              </a:rPr>
              <a:t>Clean-up</a:t>
            </a:r>
            <a:endParaRPr lang="en-US" sz="3600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 dirty="0" smtClean="0"/>
          </a:p>
          <a:p>
            <a:fld id="{CEAC7509-3322-480D-9B9D-32CDB80317C2}" type="slidenum">
              <a:rPr lang="en-CA" smtClean="0"/>
              <a:pPr/>
              <a:t>26</a:t>
            </a:fld>
            <a:endParaRPr lang="en-CA" dirty="0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Clean-Up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r>
              <a:rPr lang="en-US" dirty="0" smtClean="0"/>
              <a:t>A text box appears</a:t>
            </a:r>
          </a:p>
          <a:p>
            <a:r>
              <a:rPr lang="en-US" dirty="0" smtClean="0"/>
              <a:t>Click Yes</a:t>
            </a:r>
          </a:p>
        </p:txBody>
      </p:sp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2997200"/>
            <a:ext cx="7634287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 dirty="0" smtClean="0"/>
          </a:p>
          <a:p>
            <a:fld id="{F91A6D6A-B159-4EC2-9B07-BAD26A1BDFB1}" type="slidenum">
              <a:rPr lang="en-CA" smtClean="0"/>
              <a:pPr/>
              <a:t>27</a:t>
            </a:fld>
            <a:endParaRPr lang="en-CA" dirty="0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Clean-Up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196975"/>
            <a:ext cx="8472518" cy="22320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dirty="0" smtClean="0"/>
              <a:t>You may receive an error message.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dirty="0" smtClean="0"/>
              <a:t>Make a note of the variable and the error.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dirty="0" smtClean="0"/>
              <a:t>Click OK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dirty="0" smtClean="0"/>
              <a:t>Next error message will pop up</a:t>
            </a:r>
            <a:endParaRPr lang="en-US" sz="2800" dirty="0" smtClean="0"/>
          </a:p>
        </p:txBody>
      </p:sp>
      <p:pic>
        <p:nvPicPr>
          <p:cNvPr id="8909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3213100"/>
            <a:ext cx="7600950" cy="1524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pic>
        <p:nvPicPr>
          <p:cNvPr id="8909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0113" y="4941888"/>
            <a:ext cx="7600950" cy="1524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 dirty="0" smtClean="0"/>
          </a:p>
          <a:p>
            <a:fld id="{D2D01720-59DC-4ECB-826B-F4B51E73F677}" type="slidenum">
              <a:rPr lang="en-CA" smtClean="0"/>
              <a:pPr/>
              <a:t>28</a:t>
            </a:fld>
            <a:endParaRPr lang="en-CA" dirty="0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Clean-Up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268413"/>
            <a:ext cx="8715436" cy="280828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Once all the variables have been checked a message box will tell you so.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Now go back and fix all the variables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Use the Utility function again.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Continue until you don’t get any more errors.</a:t>
            </a:r>
          </a:p>
        </p:txBody>
      </p:sp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4429132"/>
            <a:ext cx="3024187" cy="2132012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572560" cy="4525963"/>
          </a:xfrm>
        </p:spPr>
        <p:txBody>
          <a:bodyPr/>
          <a:lstStyle/>
          <a:p>
            <a:r>
              <a:rPr lang="en-US" dirty="0" smtClean="0"/>
              <a:t>Following the steps in this lab, you have learned how to prepare the empty XLDA shell.</a:t>
            </a:r>
          </a:p>
          <a:p>
            <a:r>
              <a:rPr lang="en-US" dirty="0" smtClean="0"/>
              <a:t>The next step is to populate the file with your data as soon as it has been collected.</a:t>
            </a:r>
          </a:p>
          <a:p>
            <a:r>
              <a:rPr lang="en-US" dirty="0" smtClean="0"/>
              <a:t>Now you are ready to analyze the data – the topic of the next two PC Labs.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CA" dirty="0" smtClean="0"/>
          </a:p>
          <a:p>
            <a:pPr>
              <a:defRPr/>
            </a:pPr>
            <a:fld id="{3FDDF830-0D63-4EEA-B7A8-B56B42DAD523}" type="slidenum">
              <a:rPr lang="en-CA" smtClean="0"/>
              <a:pPr>
                <a:defRPr/>
              </a:pPr>
              <a:t>29</a:t>
            </a:fld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 dirty="0" smtClean="0"/>
          </a:p>
          <a:p>
            <a:fld id="{F55F5365-E570-4823-B3D5-EAE654421A18}" type="slidenum">
              <a:rPr lang="en-CA" smtClean="0"/>
              <a:pPr/>
              <a:t>3</a:t>
            </a:fld>
            <a:endParaRPr lang="en-CA" dirty="0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 to XLDA.</a:t>
            </a:r>
          </a:p>
          <a:p>
            <a:r>
              <a:rPr lang="en-US" dirty="0" smtClean="0"/>
              <a:t>Creating a new XLDA data file.</a:t>
            </a:r>
          </a:p>
          <a:p>
            <a:r>
              <a:rPr lang="en-US" dirty="0" smtClean="0"/>
              <a:t>Entering data to XLDA:</a:t>
            </a:r>
          </a:p>
          <a:p>
            <a:pPr marL="1143000" lvl="1"/>
            <a:r>
              <a:rPr lang="en-US" dirty="0" smtClean="0"/>
              <a:t>Manually</a:t>
            </a:r>
          </a:p>
          <a:p>
            <a:pPr marL="1143000" lvl="1"/>
            <a:r>
              <a:rPr lang="en-US" dirty="0" smtClean="0"/>
              <a:t>Copy-and Paste</a:t>
            </a:r>
          </a:p>
          <a:p>
            <a:pPr marL="1143000" lvl="1"/>
            <a:r>
              <a:rPr lang="en-US" dirty="0" smtClean="0"/>
              <a:t>Importing .csv file</a:t>
            </a:r>
          </a:p>
          <a:p>
            <a:r>
              <a:rPr lang="en-US" dirty="0" smtClean="0"/>
              <a:t>Defining variables in XLDA.</a:t>
            </a:r>
          </a:p>
          <a:p>
            <a:r>
              <a:rPr lang="en-US" dirty="0" smtClean="0"/>
              <a:t>Testing XLDA with the Utility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i="1" dirty="0" smtClean="0">
                <a:solidFill>
                  <a:srgbClr val="CC0000"/>
                </a:solidFill>
              </a:rPr>
              <a:t>Reminder!</a:t>
            </a:r>
            <a:endParaRPr lang="en-CA" sz="5400" i="1" dirty="0">
              <a:solidFill>
                <a:srgbClr val="CC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643182"/>
            <a:ext cx="8229600" cy="190023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CA" b="1" dirty="0" smtClean="0"/>
              <a:t>Excel Database Structure (empty shell) due in </a:t>
            </a:r>
            <a:r>
              <a:rPr lang="en-CA" b="1" i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 Lab 9 </a:t>
            </a:r>
            <a:r>
              <a:rPr lang="en-CA" b="1" dirty="0" smtClean="0"/>
              <a:t>in Share-in.</a:t>
            </a:r>
          </a:p>
          <a:p>
            <a:r>
              <a:rPr lang="en-US" dirty="0" smtClean="0"/>
              <a:t>One file per group.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CA" dirty="0" smtClean="0"/>
          </a:p>
          <a:p>
            <a:pPr>
              <a:defRPr/>
            </a:pPr>
            <a:fld id="{3FDDF830-0D63-4EEA-B7A8-B56B42DAD523}" type="slidenum">
              <a:rPr lang="en-CA" smtClean="0"/>
              <a:pPr>
                <a:defRPr/>
              </a:pPr>
              <a:t>30</a:t>
            </a:fld>
            <a:endParaRPr lang="en-CA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 dirty="0" smtClean="0"/>
          </a:p>
          <a:p>
            <a:fld id="{A79DA77B-22E6-4BA9-B384-84240F900B49}" type="slidenum">
              <a:rPr lang="en-CA" smtClean="0"/>
              <a:pPr/>
              <a:t>31</a:t>
            </a:fld>
            <a:endParaRPr lang="en-CA" dirty="0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to you …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68413"/>
            <a:ext cx="8750331" cy="5113337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ts val="1200"/>
              </a:spcBef>
              <a:buFont typeface="Wingdings" pitchFamily="2" charset="2"/>
              <a:buAutoNum type="arabicPeriod"/>
              <a:defRPr/>
            </a:pPr>
            <a:r>
              <a:rPr lang="en-US" dirty="0" smtClean="0"/>
              <a:t>Open an XLDA file.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Font typeface="Wingdings" pitchFamily="2" charset="2"/>
              <a:buAutoNum type="arabicPeriod"/>
              <a:defRPr/>
            </a:pPr>
            <a:r>
              <a:rPr lang="en-US" dirty="0" smtClean="0"/>
              <a:t>Rename and save in your personal space.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Font typeface="Wingdings" pitchFamily="2" charset="2"/>
              <a:buAutoNum type="arabicPeriod"/>
              <a:defRPr/>
            </a:pPr>
            <a:r>
              <a:rPr lang="en-US" dirty="0" smtClean="0"/>
              <a:t>Based on your group’s questionnaire, define:</a:t>
            </a:r>
          </a:p>
          <a:p>
            <a:pPr marL="1028700" lvl="1" indent="-342900">
              <a:lnSpc>
                <a:spcPct val="90000"/>
              </a:lnSpc>
              <a:spcBef>
                <a:spcPts val="600"/>
              </a:spcBef>
              <a:buFont typeface="Wingdings" pitchFamily="2" charset="2"/>
              <a:buAutoNum type="arabicPeriod"/>
              <a:defRPr/>
            </a:pPr>
            <a:r>
              <a:rPr lang="en-US" sz="3000" dirty="0" smtClean="0"/>
              <a:t>Variable Labels</a:t>
            </a:r>
          </a:p>
          <a:p>
            <a:pPr marL="1028700" lvl="1" indent="-342900">
              <a:lnSpc>
                <a:spcPct val="90000"/>
              </a:lnSpc>
              <a:spcBef>
                <a:spcPts val="600"/>
              </a:spcBef>
              <a:buFont typeface="Wingdings" pitchFamily="2" charset="2"/>
              <a:buAutoNum type="arabicPeriod"/>
              <a:defRPr/>
            </a:pPr>
            <a:r>
              <a:rPr lang="en-US" sz="3000" dirty="0" smtClean="0"/>
              <a:t>Variable Description</a:t>
            </a:r>
          </a:p>
          <a:p>
            <a:pPr marL="1028700" lvl="1" indent="-342900">
              <a:lnSpc>
                <a:spcPct val="90000"/>
              </a:lnSpc>
              <a:spcBef>
                <a:spcPts val="600"/>
              </a:spcBef>
              <a:buFont typeface="Wingdings" pitchFamily="2" charset="2"/>
              <a:buAutoNum type="arabicPeriod"/>
              <a:defRPr/>
            </a:pPr>
            <a:r>
              <a:rPr lang="en-US" sz="3000" dirty="0" smtClean="0"/>
              <a:t>Value Codes</a:t>
            </a:r>
          </a:p>
          <a:p>
            <a:pPr marL="1028700" lvl="1" indent="-342900">
              <a:lnSpc>
                <a:spcPct val="90000"/>
              </a:lnSpc>
              <a:spcBef>
                <a:spcPts val="600"/>
              </a:spcBef>
              <a:buFont typeface="Wingdings" pitchFamily="2" charset="2"/>
              <a:buAutoNum type="arabicPeriod"/>
              <a:defRPr/>
            </a:pPr>
            <a:r>
              <a:rPr lang="en-US" sz="3000" dirty="0" smtClean="0"/>
              <a:t>Value Labels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Font typeface="Wingdings" pitchFamily="2" charset="2"/>
              <a:buAutoNum type="arabicPeriod"/>
              <a:defRPr/>
            </a:pPr>
            <a:r>
              <a:rPr lang="en-US" dirty="0" smtClean="0"/>
              <a:t>Use the Clean-Up function.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Font typeface="Wingdings" pitchFamily="2" charset="2"/>
              <a:buAutoNum type="arabicPeriod"/>
              <a:defRPr/>
            </a:pPr>
            <a:r>
              <a:rPr lang="en-US" dirty="0" smtClean="0"/>
              <a:t>Save in Share-In.</a:t>
            </a:r>
          </a:p>
          <a:p>
            <a:pPr marL="457200" indent="-457200">
              <a:buNone/>
              <a:defRPr/>
            </a:pPr>
            <a:endParaRPr lang="en-US" dirty="0" smtClean="0"/>
          </a:p>
        </p:txBody>
      </p:sp>
      <p:sp>
        <p:nvSpPr>
          <p:cNvPr id="6" name="Rectangular Callout 5"/>
          <p:cNvSpPr/>
          <p:nvPr/>
        </p:nvSpPr>
        <p:spPr>
          <a:xfrm>
            <a:off x="5643570" y="3571876"/>
            <a:ext cx="3214710" cy="1285884"/>
          </a:xfrm>
          <a:prstGeom prst="wedgeRectCallout">
            <a:avLst>
              <a:gd name="adj1" fmla="val -60494"/>
              <a:gd name="adj2" fmla="val -102878"/>
            </a:avLst>
          </a:prstGeom>
          <a:solidFill>
            <a:srgbClr val="FFFF99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66"/>
                </a:solidFill>
              </a:rPr>
              <a:t>If you don’t have your questionnaire use the Snap Crocodile file.</a:t>
            </a:r>
            <a:endParaRPr lang="en-CA" sz="2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0" y="6381750"/>
            <a:ext cx="2314575" cy="476250"/>
          </a:xfrm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US" dirty="0" smtClean="0"/>
          </a:p>
        </p:txBody>
      </p:sp>
      <p:sp>
        <p:nvSpPr>
          <p:cNvPr id="12291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  <a:noFill/>
        </p:spPr>
        <p:txBody>
          <a:bodyPr/>
          <a:lstStyle/>
          <a:p>
            <a:fld id="{D443FBC7-04DD-4C0C-97BD-D773A52DB3E0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62000" y="304800"/>
            <a:ext cx="7772400" cy="65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sz="4600" dirty="0">
                <a:solidFill>
                  <a:srgbClr val="000066"/>
                </a:solidFill>
                <a:latin typeface="+mj-lt"/>
                <a:ea typeface="+mj-ea"/>
                <a:cs typeface="+mj-cs"/>
              </a:rPr>
              <a:t>Introduction to </a:t>
            </a:r>
            <a:r>
              <a:rPr lang="en-US" sz="4600" dirty="0" smtClean="0">
                <a:solidFill>
                  <a:srgbClr val="000066"/>
                </a:solidFill>
                <a:latin typeface="+mj-lt"/>
                <a:ea typeface="+mj-ea"/>
                <a:cs typeface="+mj-cs"/>
              </a:rPr>
              <a:t>XLDA</a:t>
            </a:r>
            <a:endParaRPr 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pic>
        <p:nvPicPr>
          <p:cNvPr id="12293" name="Picture 4" descr="BBBMR2eFig11001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295400"/>
            <a:ext cx="8429684" cy="506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2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US" dirty="0" smtClean="0"/>
          </a:p>
        </p:txBody>
      </p:sp>
      <p:sp>
        <p:nvSpPr>
          <p:cNvPr id="11267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79EFB3-08B4-4722-BB50-C8120E7E47E8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62000" y="304800"/>
            <a:ext cx="8001000" cy="115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sz="4600" dirty="0">
                <a:solidFill>
                  <a:srgbClr val="000066"/>
                </a:solidFill>
                <a:latin typeface="+mj-lt"/>
                <a:ea typeface="+mj-ea"/>
                <a:cs typeface="+mj-cs"/>
              </a:rPr>
              <a:t>Introduction to XLDA</a:t>
            </a:r>
          </a:p>
          <a:p>
            <a:pPr algn="ctr">
              <a:defRPr/>
            </a:pPr>
            <a:endParaRPr 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pic>
        <p:nvPicPr>
          <p:cNvPr id="1126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95400"/>
            <a:ext cx="9144000" cy="50625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0" y="6381750"/>
            <a:ext cx="2314575" cy="476250"/>
          </a:xfrm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409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 dirty="0" smtClean="0"/>
          </a:p>
          <a:p>
            <a:fld id="{BF06C5C3-9C95-48CC-B85F-2733E881500B}" type="slidenum">
              <a:rPr lang="en-CA" smtClean="0"/>
              <a:pPr/>
              <a:t>6</a:t>
            </a:fld>
            <a:endParaRPr lang="en-CA" dirty="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0"/>
            <a:ext cx="8929718" cy="1143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defRPr/>
            </a:pPr>
            <a:r>
              <a:rPr lang="en-US" dirty="0" smtClean="0"/>
              <a:t>Preparing the XLDA File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299"/>
            <a:ext cx="8686800" cy="4857784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None/>
              <a:defRPr/>
            </a:pPr>
            <a:r>
              <a:rPr lang="en-US" b="1" u="sng" dirty="0" smtClean="0">
                <a:solidFill>
                  <a:srgbClr val="000066"/>
                </a:solidFill>
              </a:rPr>
              <a:t>8 STEPS:</a:t>
            </a:r>
          </a:p>
          <a:p>
            <a:pPr marL="609600" indent="-609600">
              <a:lnSpc>
                <a:spcPct val="90000"/>
              </a:lnSpc>
              <a:spcBef>
                <a:spcPts val="1200"/>
              </a:spcBef>
              <a:buFont typeface="Wingdings" pitchFamily="2" charset="2"/>
              <a:buAutoNum type="arabicPeriod"/>
              <a:defRPr/>
            </a:pPr>
            <a:r>
              <a:rPr lang="en-US" sz="3000" dirty="0" smtClean="0"/>
              <a:t>In Excel: Open any XLDA file.</a:t>
            </a:r>
          </a:p>
          <a:p>
            <a:pPr marL="609600" indent="-609600">
              <a:lnSpc>
                <a:spcPct val="90000"/>
              </a:lnSpc>
              <a:spcBef>
                <a:spcPts val="600"/>
              </a:spcBef>
              <a:buFont typeface="Wingdings" pitchFamily="2" charset="2"/>
              <a:buAutoNum type="arabicPeriod"/>
              <a:defRPr/>
            </a:pPr>
            <a:r>
              <a:rPr lang="en-US" sz="3000" dirty="0" smtClean="0"/>
              <a:t>Save As: &lt;YourName&gt; in Personal Files.</a:t>
            </a:r>
          </a:p>
          <a:p>
            <a:pPr marL="609600" indent="-609600">
              <a:lnSpc>
                <a:spcPct val="90000"/>
              </a:lnSpc>
              <a:spcBef>
                <a:spcPts val="600"/>
              </a:spcBef>
              <a:buFont typeface="Wingdings" pitchFamily="2" charset="2"/>
              <a:buAutoNum type="arabicPeriod"/>
              <a:defRPr/>
            </a:pPr>
            <a:r>
              <a:rPr lang="en-US" sz="3000" dirty="0" smtClean="0"/>
              <a:t>In the Data Sheet delete all data. Save.</a:t>
            </a:r>
          </a:p>
          <a:p>
            <a:pPr marL="609600" indent="-609600">
              <a:lnSpc>
                <a:spcPct val="90000"/>
              </a:lnSpc>
              <a:spcBef>
                <a:spcPts val="600"/>
              </a:spcBef>
              <a:buFont typeface="Wingdings" pitchFamily="2" charset="2"/>
              <a:buAutoNum type="arabicPeriod"/>
              <a:defRPr/>
            </a:pPr>
            <a:r>
              <a:rPr lang="en-US" sz="3000" dirty="0" smtClean="0"/>
              <a:t>Enter your survey data. </a:t>
            </a:r>
          </a:p>
          <a:p>
            <a:pPr marL="609600" indent="-609600">
              <a:lnSpc>
                <a:spcPct val="90000"/>
              </a:lnSpc>
              <a:spcBef>
                <a:spcPts val="600"/>
              </a:spcBef>
              <a:buFont typeface="Wingdings" pitchFamily="2" charset="2"/>
              <a:buAutoNum type="arabicPeriod"/>
              <a:defRPr/>
            </a:pPr>
            <a:r>
              <a:rPr lang="en-US" sz="3000" dirty="0" smtClean="0"/>
              <a:t>Edit Variable Labels. </a:t>
            </a:r>
          </a:p>
          <a:p>
            <a:pPr marL="609600" indent="-609600">
              <a:lnSpc>
                <a:spcPct val="90000"/>
              </a:lnSpc>
              <a:spcBef>
                <a:spcPts val="600"/>
              </a:spcBef>
              <a:buFont typeface="Wingdings" pitchFamily="2" charset="2"/>
              <a:buAutoNum type="arabicPeriod"/>
              <a:defRPr/>
            </a:pPr>
            <a:r>
              <a:rPr lang="en-US" sz="3000" dirty="0" smtClean="0"/>
              <a:t>Link Variables in the Data sheet to Define Variables sheet.</a:t>
            </a:r>
          </a:p>
          <a:p>
            <a:pPr marL="609600" indent="-609600">
              <a:lnSpc>
                <a:spcPct val="90000"/>
              </a:lnSpc>
              <a:spcBef>
                <a:spcPts val="600"/>
              </a:spcBef>
              <a:buFont typeface="Wingdings" pitchFamily="2" charset="2"/>
              <a:buAutoNum type="arabicPeriod"/>
              <a:defRPr/>
            </a:pPr>
            <a:r>
              <a:rPr lang="en-US" sz="3000" dirty="0" smtClean="0"/>
              <a:t>Define the remaining codes and labels.</a:t>
            </a:r>
          </a:p>
          <a:p>
            <a:pPr marL="609600" indent="-609600">
              <a:lnSpc>
                <a:spcPct val="90000"/>
              </a:lnSpc>
              <a:spcBef>
                <a:spcPts val="600"/>
              </a:spcBef>
              <a:buFont typeface="Wingdings" pitchFamily="2" charset="2"/>
              <a:buAutoNum type="arabicPeriod"/>
              <a:defRPr/>
            </a:pPr>
            <a:r>
              <a:rPr lang="en-US" sz="3000" dirty="0" smtClean="0"/>
              <a:t>Clean-Up.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 dirty="0" smtClean="0"/>
          </a:p>
          <a:p>
            <a:fld id="{C7A05878-5A39-48E9-9EA5-BFD9DF18769F}" type="slidenum">
              <a:rPr lang="en-CA" smtClean="0"/>
              <a:pPr/>
              <a:t>7</a:t>
            </a:fld>
            <a:endParaRPr lang="en-CA" dirty="0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1-3: Starting the File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7363"/>
            <a:ext cx="8686800" cy="4268799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buFont typeface="Wingdings" pitchFamily="2" charset="2"/>
              <a:buAutoNum type="arabicPeriod"/>
              <a:defRPr/>
            </a:pPr>
            <a:r>
              <a:rPr lang="en-US" dirty="0" smtClean="0"/>
              <a:t>Open Excel: Open XLDA file</a:t>
            </a:r>
          </a:p>
          <a:p>
            <a:pPr marL="1025525" lvl="1" indent="-342900">
              <a:defRPr/>
            </a:pPr>
            <a:r>
              <a:rPr lang="en-US" dirty="0" smtClean="0"/>
              <a:t>For Example: CollegeLifeE-zine.xlsm.</a:t>
            </a:r>
          </a:p>
          <a:p>
            <a:pPr marL="457200" indent="-457200">
              <a:spcBef>
                <a:spcPts val="1200"/>
              </a:spcBef>
              <a:buFont typeface="Wingdings" pitchFamily="2" charset="2"/>
              <a:buAutoNum type="arabicPeriod"/>
              <a:defRPr/>
            </a:pPr>
            <a:r>
              <a:rPr lang="en-US" dirty="0" smtClean="0"/>
              <a:t>Save As: &lt;Karen-XLDA&gt; in Personal Files.</a:t>
            </a:r>
          </a:p>
          <a:p>
            <a:pPr marL="457200" indent="-457200">
              <a:spcBef>
                <a:spcPts val="1200"/>
              </a:spcBef>
              <a:buFont typeface="Wingdings" pitchFamily="2" charset="2"/>
              <a:buAutoNum type="arabicPeriod"/>
              <a:defRPr/>
            </a:pPr>
            <a:r>
              <a:rPr lang="en-US" dirty="0" smtClean="0"/>
              <a:t>In the Data Sheet delete all data. </a:t>
            </a:r>
            <a:r>
              <a:rPr lang="en-US" b="1" dirty="0" smtClean="0">
                <a:solidFill>
                  <a:srgbClr val="C00000"/>
                </a:solidFill>
              </a:rPr>
              <a:t>Save.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 dirty="0" smtClean="0"/>
          </a:p>
          <a:p>
            <a:fld id="{D6EAC008-E41C-4AA9-9E73-945ABCDADA5F}" type="slidenum">
              <a:rPr lang="en-CA" smtClean="0"/>
              <a:pPr/>
              <a:t>8</a:t>
            </a:fld>
            <a:endParaRPr lang="en-CA" dirty="0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en-US" sz="4800" dirty="0" smtClean="0"/>
              <a:t>Step 4: Enter Data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  <a:defRPr/>
            </a:pPr>
            <a:endParaRPr lang="en-US" sz="1000" dirty="0" smtClean="0"/>
          </a:p>
          <a:p>
            <a:pPr marL="457200" indent="-457200">
              <a:buFont typeface="Wingdings" pitchFamily="2" charset="2"/>
              <a:buNone/>
              <a:defRPr/>
            </a:pPr>
            <a:r>
              <a:rPr lang="en-US" sz="3400" dirty="0" smtClean="0"/>
              <a:t>Three options for entering data:</a:t>
            </a:r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en-US" dirty="0" smtClean="0"/>
              <a:t>Manually from paper based questionnaires.</a:t>
            </a:r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en-US" dirty="0" smtClean="0"/>
              <a:t>Copy parts data from a CSV file or Excel spread sheet. </a:t>
            </a:r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en-US" dirty="0" smtClean="0"/>
              <a:t>Import a CSV file (see warning).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0" y="6381750"/>
            <a:ext cx="2314575" cy="476250"/>
          </a:xfrm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CA" dirty="0"/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 dirty="0" smtClean="0"/>
          </a:p>
          <a:p>
            <a:fld id="{69343F10-461F-42D7-BB4B-8E8C0E8420B2}" type="slidenum">
              <a:rPr lang="en-CA" smtClean="0"/>
              <a:pPr/>
              <a:t>9</a:t>
            </a:fld>
            <a:endParaRPr lang="en-CA" dirty="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Step 4: Enter Data</a:t>
            </a:r>
            <a:endParaRPr lang="en-US" dirty="0" smtClean="0"/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95288" y="1714489"/>
            <a:ext cx="8569325" cy="4247317"/>
          </a:xfrm>
          <a:prstGeom prst="rect">
            <a:avLst/>
          </a:prstGeom>
          <a:solidFill>
            <a:srgbClr val="FFFF99"/>
          </a:solidFill>
          <a:ln w="28575">
            <a:solidFill>
              <a:srgbClr val="CC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marL="463550" indent="-463550">
              <a:spcBef>
                <a:spcPct val="50000"/>
              </a:spcBef>
              <a:buClr>
                <a:srgbClr val="000066"/>
              </a:buClr>
              <a:buFont typeface="Wingdings" pitchFamily="2" charset="2"/>
              <a:buChar char="§"/>
              <a:defRPr/>
            </a:pPr>
            <a:r>
              <a:rPr lang="en-US" sz="3000" dirty="0" smtClean="0"/>
              <a:t>Before </a:t>
            </a:r>
            <a:r>
              <a:rPr lang="en-US" sz="3000" dirty="0"/>
              <a:t>your data collection is completed, you may proceed to steps 5-7 and thereby creating an ‘empty’ database shell. </a:t>
            </a:r>
            <a:endParaRPr lang="en-US" sz="3000" dirty="0" smtClean="0"/>
          </a:p>
          <a:p>
            <a:pPr marL="463550" indent="-463550">
              <a:spcBef>
                <a:spcPct val="50000"/>
              </a:spcBef>
              <a:buClr>
                <a:srgbClr val="000066"/>
              </a:buClr>
              <a:buFont typeface="Wingdings" pitchFamily="2" charset="2"/>
              <a:buChar char="§"/>
              <a:defRPr/>
            </a:pPr>
            <a:r>
              <a:rPr lang="en-US" sz="3000" dirty="0" smtClean="0"/>
              <a:t>This is what is due in Week 9.</a:t>
            </a:r>
            <a:endParaRPr lang="en-US" sz="3000" dirty="0"/>
          </a:p>
          <a:p>
            <a:pPr marL="463550" indent="-463550">
              <a:spcBef>
                <a:spcPct val="50000"/>
              </a:spcBef>
              <a:buClr>
                <a:srgbClr val="000066"/>
              </a:buClr>
              <a:buFont typeface="Wingdings" pitchFamily="2" charset="2"/>
              <a:buChar char="§"/>
              <a:defRPr/>
            </a:pPr>
            <a:r>
              <a:rPr lang="en-US" sz="3000" dirty="0"/>
              <a:t>Once you have the data, you can ‘populate’ the database by completing Step </a:t>
            </a:r>
            <a:r>
              <a:rPr lang="en-US" sz="3000" dirty="0" smtClean="0"/>
              <a:t>4</a:t>
            </a:r>
          </a:p>
          <a:p>
            <a:pPr marL="1384300" lvl="1" indent="-46355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3000" i="1" dirty="0" smtClean="0"/>
              <a:t>Only </a:t>
            </a:r>
            <a:r>
              <a:rPr lang="en-US" sz="3000" i="1" dirty="0"/>
              <a:t>by using method 2 </a:t>
            </a:r>
            <a:r>
              <a:rPr lang="en-US" sz="3000" i="1" dirty="0" smtClean="0"/>
              <a:t>above.</a:t>
            </a:r>
          </a:p>
          <a:p>
            <a:pPr marL="1384300" lvl="1" indent="-46355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3000" b="1" i="1" dirty="0" smtClean="0">
                <a:solidFill>
                  <a:srgbClr val="CC0000"/>
                </a:solidFill>
              </a:rPr>
              <a:t>NOT</a:t>
            </a:r>
            <a:r>
              <a:rPr lang="en-US" sz="3000" i="1" dirty="0" smtClean="0">
                <a:solidFill>
                  <a:srgbClr val="CC0000"/>
                </a:solidFill>
              </a:rPr>
              <a:t> </a:t>
            </a:r>
            <a:r>
              <a:rPr lang="en-US" sz="3000" i="1" dirty="0"/>
              <a:t>by using method 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1489</Words>
  <Application>Microsoft Office PowerPoint</Application>
  <PresentationFormat>On-screen Show (4:3)</PresentationFormat>
  <Paragraphs>276</Paragraphs>
  <Slides>31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Default Design</vt:lpstr>
      <vt:lpstr>Defining Variables &amp; Entering Data</vt:lpstr>
      <vt:lpstr>Reminder!</vt:lpstr>
      <vt:lpstr>Today’s Agenda</vt:lpstr>
      <vt:lpstr>Slide 4</vt:lpstr>
      <vt:lpstr>Slide 5</vt:lpstr>
      <vt:lpstr>Preparing the XLDA File</vt:lpstr>
      <vt:lpstr>Steps 1-3: Starting the File</vt:lpstr>
      <vt:lpstr>Step 4: Enter Data</vt:lpstr>
      <vt:lpstr>Step 4: Enter Data</vt:lpstr>
      <vt:lpstr>Step 4: 1.Manual Entry of Data</vt:lpstr>
      <vt:lpstr>Step 4:  2. Copy-and-Paste Spreadsheet</vt:lpstr>
      <vt:lpstr>Step 4:  3. Import CSV File</vt:lpstr>
      <vt:lpstr>Step 4:  3. Import CSV File</vt:lpstr>
      <vt:lpstr>Step 4:  3. Import CSV File</vt:lpstr>
      <vt:lpstr>Step 4:  3. Import CSV File</vt:lpstr>
      <vt:lpstr>Step 4:  3. Import CSV File</vt:lpstr>
      <vt:lpstr>Step 5: Edit Variable Labels</vt:lpstr>
      <vt:lpstr>Step 6: Linking Variables</vt:lpstr>
      <vt:lpstr>Step 7:  Defining Remaining Codes &amp; Labels</vt:lpstr>
      <vt:lpstr>Step 7: 1. Variable Description</vt:lpstr>
      <vt:lpstr>Step 7:  2. Value Codes</vt:lpstr>
      <vt:lpstr>Step 7:  3. Value Labels</vt:lpstr>
      <vt:lpstr>Step 7:  3. Value Labels</vt:lpstr>
      <vt:lpstr>Step 7:  3. Value Labels Example</vt:lpstr>
      <vt:lpstr>Clean-Up</vt:lpstr>
      <vt:lpstr>Clean-Up</vt:lpstr>
      <vt:lpstr>Clean-Up</vt:lpstr>
      <vt:lpstr>Clean-Up</vt:lpstr>
      <vt:lpstr>Next Steps …</vt:lpstr>
      <vt:lpstr>Reminder!</vt:lpstr>
      <vt:lpstr>Over to you …</vt:lpstr>
    </vt:vector>
  </TitlesOfParts>
  <Company>KP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2309-08 PCLab 7</dc:title>
  <dc:creator>KPlesner</dc:creator>
  <cp:lastModifiedBy>inst</cp:lastModifiedBy>
  <cp:revision>122</cp:revision>
  <dcterms:created xsi:type="dcterms:W3CDTF">2007-10-28T20:11:53Z</dcterms:created>
  <dcterms:modified xsi:type="dcterms:W3CDTF">2009-10-28T17:22:18Z</dcterms:modified>
</cp:coreProperties>
</file>