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82" r:id="rId3"/>
    <p:sldId id="357" r:id="rId4"/>
    <p:sldId id="383" r:id="rId5"/>
    <p:sldId id="358" r:id="rId6"/>
    <p:sldId id="359" r:id="rId7"/>
    <p:sldId id="360" r:id="rId8"/>
    <p:sldId id="366" r:id="rId9"/>
    <p:sldId id="367" r:id="rId10"/>
    <p:sldId id="371" r:id="rId11"/>
    <p:sldId id="373" r:id="rId12"/>
    <p:sldId id="374" r:id="rId13"/>
    <p:sldId id="375" r:id="rId14"/>
    <p:sldId id="376" r:id="rId15"/>
    <p:sldId id="389" r:id="rId16"/>
    <p:sldId id="390" r:id="rId17"/>
    <p:sldId id="377" r:id="rId18"/>
    <p:sldId id="378" r:id="rId19"/>
    <p:sldId id="356" r:id="rId20"/>
    <p:sldId id="384" r:id="rId21"/>
    <p:sldId id="385" r:id="rId22"/>
    <p:sldId id="386" r:id="rId23"/>
    <p:sldId id="387" r:id="rId24"/>
    <p:sldId id="388" r:id="rId25"/>
    <p:sldId id="391" r:id="rId26"/>
    <p:sldId id="392" r:id="rId27"/>
    <p:sldId id="393" r:id="rId2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00"/>
    <a:srgbClr val="FFFF99"/>
    <a:srgbClr val="FFFFCC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126" autoAdjust="0"/>
  </p:normalViewPr>
  <p:slideViewPr>
    <p:cSldViewPr>
      <p:cViewPr>
        <p:scale>
          <a:sx n="60" d="100"/>
          <a:sy n="60" d="100"/>
        </p:scale>
        <p:origin x="-1428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8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9CECF-AE6E-469B-AEB6-77E359A66FD7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D4579-05F0-4A52-A65D-F4434006E3D9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5BF32D-C6C7-4D66-95A1-6D255E46BE78}" type="slidenum">
              <a:rPr lang="en-US" sz="1200"/>
              <a:pPr algn="r"/>
              <a:t>18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9CECF-AE6E-469B-AEB6-77E359A66FD7}" type="slidenum">
              <a:rPr lang="en-CA" smtClean="0"/>
              <a:pPr>
                <a:defRPr/>
              </a:pPr>
              <a:t>27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5E3F4-8097-466A-AEDF-A88BFBD02CF6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FBC2A-7FF4-4703-8D1F-519D2DE8D1DF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2FFE3E-D6BE-4F44-BE3D-0984585F2EC9}" type="slidenum">
              <a:rPr lang="en-US" sz="1200"/>
              <a:pPr algn="r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CE913D-90F2-44F8-A38F-50FAFF1A4B4D}" type="slidenum">
              <a:rPr lang="en-US" sz="1200"/>
              <a:pPr algn="r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7884D6D-AF13-4405-94A9-52A3BABCF9A0}" type="slidenum">
              <a:rPr lang="en-US" sz="1200"/>
              <a:pPr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E6FE3E-8B1B-41BC-A388-DE622D9B142B}" type="slidenum">
              <a:rPr lang="en-US" sz="1200"/>
              <a:pPr algn="r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2374ED-5D9B-4DF8-B2DF-C481DF46D678}" type="slidenum">
              <a:rPr lang="en-US" sz="1200"/>
              <a:pPr algn="r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072F0C-5A92-40FE-A7E8-3F54338F0089}" type="slidenum">
              <a:rPr lang="en-US" sz="1200"/>
              <a:pPr algn="r"/>
              <a:t>17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C85F7303-855F-490F-8D31-63B6776C275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CD9ECD80-C09A-49C9-8968-5B38683A394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43371B0D-F76B-4F83-A609-12228FCD915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3FDDF830-0D63-4EEA-B7A8-B56B42DAD523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9F9CF5EA-CB1C-454C-9E76-9A645919730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2019F035-901F-435D-8CAC-7708B04F6D9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32C053D6-FF7D-4C92-A442-6962976B5AC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E4CD336C-CAF5-4F0D-9F5C-6FF64DB2D06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314575" cy="26196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809201EA-31D5-4C5E-9E90-FCA2F416722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4D086AAB-480F-4948-BD4C-4457819D6DB7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6040"/>
            <a:ext cx="2314575" cy="2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CA" dirty="0"/>
          </a:p>
          <a:p>
            <a:pPr>
              <a:defRPr/>
            </a:pPr>
            <a:fld id="{DF560443-F1A0-46C9-8F8F-821715C01E3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74"/>
            <a:ext cx="9144000" cy="350046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5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Analysis</a:t>
            </a:r>
            <a:br>
              <a:rPr lang="en-US" sz="5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XLDA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5805488"/>
            <a:ext cx="8715436" cy="72072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000066"/>
                </a:solidFill>
              </a:rPr>
              <a:t>MKTG2341 </a:t>
            </a:r>
            <a:r>
              <a:rPr lang="en-US" sz="4000" dirty="0" smtClean="0">
                <a:solidFill>
                  <a:srgbClr val="000066"/>
                </a:solidFill>
              </a:rPr>
              <a:t>			  PC Lab Week 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XLDA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fld id="{C85F7303-855F-490F-8D31-63B6776C2758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142844" y="1285860"/>
            <a:ext cx="8848756" cy="336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US" sz="1000" b="1" i="1" dirty="0"/>
          </a:p>
          <a:p>
            <a:pPr marL="342900" indent="-342900">
              <a:buClr>
                <a:srgbClr val="000066"/>
              </a:buClr>
              <a:buFont typeface="+mj-lt"/>
              <a:buAutoNum type="arabicPeriod"/>
            </a:pPr>
            <a:r>
              <a:rPr lang="en-US" sz="3200" b="1" dirty="0" smtClean="0"/>
              <a:t>Central Tendency: 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Describing </a:t>
            </a:r>
            <a:r>
              <a:rPr lang="en-US" sz="3000" dirty="0"/>
              <a:t>the typical </a:t>
            </a:r>
            <a:r>
              <a:rPr lang="en-US" sz="3000" dirty="0" smtClean="0"/>
              <a:t>response.</a:t>
            </a:r>
            <a:endParaRPr lang="en-US" sz="3000" dirty="0"/>
          </a:p>
          <a:p>
            <a:pPr marL="342900" indent="-342900">
              <a:spcBef>
                <a:spcPts val="1800"/>
              </a:spcBef>
              <a:buClr>
                <a:srgbClr val="000066"/>
              </a:buClr>
              <a:buFont typeface="+mj-lt"/>
              <a:buAutoNum type="arabicPeriod"/>
            </a:pPr>
            <a:r>
              <a:rPr lang="en-US" sz="3200" b="1" dirty="0" smtClean="0"/>
              <a:t>Variability: 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Describing how similar the respondents are.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600" dirty="0">
                <a:solidFill>
                  <a:srgbClr val="000066"/>
                </a:solidFill>
                <a:latin typeface="+mj-lt"/>
              </a:rPr>
              <a:t>Summarizing </a:t>
            </a:r>
            <a:r>
              <a:rPr lang="en-US" sz="4600" dirty="0" smtClean="0">
                <a:solidFill>
                  <a:srgbClr val="000066"/>
                </a:solidFill>
                <a:latin typeface="+mj-lt"/>
              </a:rPr>
              <a:t>Sample </a:t>
            </a:r>
            <a:r>
              <a:rPr lang="en-US" sz="4600" dirty="0">
                <a:solidFill>
                  <a:srgbClr val="000066"/>
                </a:solidFill>
                <a:latin typeface="+mj-lt"/>
              </a:rPr>
              <a:t>Findings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000504"/>
            <a:ext cx="459257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Database</a:t>
            </a:r>
            <a:endParaRPr lang="en-US" sz="440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 Case in the text: </a:t>
            </a:r>
          </a:p>
          <a:p>
            <a:pPr lvl="3">
              <a:buFontTx/>
              <a:buNone/>
            </a:pPr>
            <a:r>
              <a:rPr lang="en-US" sz="3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College Life e-Zine</a:t>
            </a:r>
          </a:p>
          <a:p>
            <a:r>
              <a:rPr lang="en-US" dirty="0" smtClean="0"/>
              <a:t>Questionnaire on pg. 278-282</a:t>
            </a:r>
          </a:p>
          <a:p>
            <a:r>
              <a:rPr lang="en-US" dirty="0" smtClean="0"/>
              <a:t>Telephone survey with randomly selected students at the local university.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214282" y="1295400"/>
            <a:ext cx="847251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3200" b="1" i="1" u="sng" spc="-110" dirty="0" smtClean="0"/>
              <a:t>Summarize CATEGORICAL Data: </a:t>
            </a:r>
            <a:endParaRPr lang="en-US" sz="3200" b="1" i="1" u="sng" dirty="0" smtClean="0"/>
          </a:p>
          <a:p>
            <a:pPr marL="742950" lvl="1" indent="-285750">
              <a:lnSpc>
                <a:spcPct val="90000"/>
              </a:lnSpc>
            </a:pPr>
            <a:endParaRPr lang="en-US" sz="1600" dirty="0"/>
          </a:p>
          <a:p>
            <a:pPr marL="742950" lvl="1" indent="-285750">
              <a:lnSpc>
                <a:spcPct val="90000"/>
              </a:lnSpc>
            </a:pPr>
            <a:r>
              <a:rPr lang="en-US" sz="2800" dirty="0"/>
              <a:t>Q38 What is you academic classification?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800" dirty="0"/>
              <a:t>___ Freshman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800" dirty="0"/>
              <a:t>___ Sophomore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800" dirty="0"/>
              <a:t>___ Junior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800" dirty="0"/>
              <a:t>___ Senior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800" dirty="0"/>
              <a:t>___ Grad Student</a:t>
            </a:r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3200" b="1" i="1" u="sng" dirty="0" smtClean="0"/>
              <a:t>XLDA </a:t>
            </a:r>
            <a:r>
              <a:rPr lang="en-US" sz="3200" b="1" i="1" u="sng" dirty="0"/>
              <a:t>Command: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66"/>
                </a:solidFill>
              </a:rPr>
              <a:t>Summarize | Percents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6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  <a:endParaRPr lang="en-US" sz="4600" spc="-11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pic>
        <p:nvPicPr>
          <p:cNvPr id="46083" name="Picture 4" descr="BBBMR2eFig11004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7239000" cy="506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13</a:t>
            </a:fld>
            <a:endParaRPr lang="en-CA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6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</a:p>
        </p:txBody>
      </p:sp>
      <p:sp>
        <p:nvSpPr>
          <p:cNvPr id="9" name="Oval 8"/>
          <p:cNvSpPr/>
          <p:nvPr/>
        </p:nvSpPr>
        <p:spPr>
          <a:xfrm>
            <a:off x="6357950" y="5429264"/>
            <a:ext cx="1714512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pic>
        <p:nvPicPr>
          <p:cNvPr id="48131" name="Picture 4" descr="BBBMR2eFig1100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95400"/>
            <a:ext cx="7162800" cy="48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6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15</a:t>
            </a:fld>
            <a:endParaRPr lang="en-CA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6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1357298"/>
            <a:ext cx="8786874" cy="435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3600" dirty="0" smtClean="0"/>
              <a:t>Rename the Tab with the sheet name.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Ex: change Percents to </a:t>
            </a:r>
            <a:r>
              <a:rPr lang="en-US" sz="3000" b="1" dirty="0" smtClean="0">
                <a:solidFill>
                  <a:srgbClr val="C00000"/>
                </a:solidFill>
              </a:rPr>
              <a:t>Q38Pct</a:t>
            </a:r>
            <a:endParaRPr lang="en-CA" sz="3000" b="1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3600" dirty="0" smtClean="0"/>
              <a:t>Edit the chart: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If more than 4 answer categories, change to column or bar chart.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Reduce to zero decimals (done in the table).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Add Data Values.</a:t>
            </a:r>
          </a:p>
          <a:p>
            <a:pPr marL="1028700" lvl="1" indent="-34290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000" dirty="0" smtClean="0"/>
              <a:t>Edit Grid lines if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6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</a:p>
        </p:txBody>
      </p:sp>
      <p:sp>
        <p:nvSpPr>
          <p:cNvPr id="7" name="Oval 6"/>
          <p:cNvSpPr/>
          <p:nvPr/>
        </p:nvSpPr>
        <p:spPr>
          <a:xfrm>
            <a:off x="2143108" y="6357958"/>
            <a:ext cx="1143008" cy="357190"/>
          </a:xfrm>
          <a:prstGeom prst="ellipse">
            <a:avLst/>
          </a:prstGeom>
          <a:noFill/>
          <a:ln w="571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Down Arrow 7"/>
          <p:cNvSpPr/>
          <p:nvPr/>
        </p:nvSpPr>
        <p:spPr>
          <a:xfrm rot="2456953">
            <a:off x="3274690" y="5521381"/>
            <a:ext cx="357190" cy="970507"/>
          </a:xfrm>
          <a:prstGeom prst="downArrow">
            <a:avLst/>
          </a:prstGeom>
          <a:solidFill>
            <a:srgbClr val="CC0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357158" y="1295400"/>
            <a:ext cx="830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3200" b="1" i="1" u="sng" spc="-110" dirty="0" smtClean="0"/>
              <a:t>Summarize METRIC Data: </a:t>
            </a:r>
            <a:endParaRPr lang="en-US" sz="3200" b="1" i="1" u="sng" dirty="0" smtClean="0"/>
          </a:p>
          <a:p>
            <a:pPr marL="342900" indent="-342900"/>
            <a:endParaRPr lang="en-US" sz="1200" b="1" i="1" dirty="0"/>
          </a:p>
          <a:p>
            <a:pPr marL="742950" lvl="1" indent="-285750">
              <a:lnSpc>
                <a:spcPct val="90000"/>
              </a:lnSpc>
            </a:pPr>
            <a:r>
              <a:rPr lang="en-US" sz="2800" dirty="0"/>
              <a:t>Q41 What is your Grade Point Average?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sz="2800" dirty="0"/>
              <a:t>________</a:t>
            </a:r>
          </a:p>
          <a:p>
            <a:pPr marL="342900" indent="-342900"/>
            <a:endParaRPr lang="en-US" sz="1600" b="1" i="1" dirty="0"/>
          </a:p>
          <a:p>
            <a:pPr marL="342900" indent="-342900"/>
            <a:r>
              <a:rPr lang="en-US" sz="3200" b="1" i="1" dirty="0" smtClean="0"/>
              <a:t>XLDA Command:</a:t>
            </a:r>
          </a:p>
          <a:p>
            <a:pPr lvl="2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</a:rPr>
              <a:t>Summarize | Average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143380"/>
            <a:ext cx="3838573" cy="250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6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  <a:endParaRPr lang="en-US" sz="4600" spc="-11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pic>
        <p:nvPicPr>
          <p:cNvPr id="52227" name="Picture 4" descr="BBBMR2eFig11007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735811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400" spc="-110" dirty="0" smtClean="0">
                <a:solidFill>
                  <a:srgbClr val="000066"/>
                </a:solidFill>
                <a:latin typeface="+mj-lt"/>
              </a:rPr>
              <a:t>Summarize Single Response Q</a:t>
            </a:r>
            <a:endParaRPr lang="en-US" sz="4400" spc="-11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Grid 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Grid Question is Metric Data.</a:t>
            </a:r>
          </a:p>
          <a:p>
            <a:r>
              <a:rPr lang="en-US" dirty="0" smtClean="0"/>
              <a:t>We can compare the Means by moving all the categories in the grid to the analysis window.</a:t>
            </a:r>
          </a:p>
          <a:p>
            <a:r>
              <a:rPr lang="en-US" b="1" i="1" dirty="0" smtClean="0"/>
              <a:t>XLDA Command:</a:t>
            </a:r>
          </a:p>
          <a:p>
            <a:pPr lvl="2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</a:rPr>
              <a:t>Summarize | Average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286412"/>
          </a:xfrm>
        </p:spPr>
        <p:txBody>
          <a:bodyPr/>
          <a:lstStyle/>
          <a:p>
            <a:pPr marL="514350" indent="-514350">
              <a:buNone/>
            </a:pPr>
            <a:r>
              <a:rPr lang="en-US" sz="3400" b="1" dirty="0" smtClean="0">
                <a:solidFill>
                  <a:srgbClr val="000066"/>
                </a:solidFill>
              </a:rPr>
              <a:t>Part 1: Exporting SNAP to XLDA</a:t>
            </a:r>
            <a:endParaRPr lang="en-US" sz="3400" dirty="0" smtClean="0">
              <a:solidFill>
                <a:srgbClr val="000066"/>
              </a:solidFill>
            </a:endParaRPr>
          </a:p>
          <a:p>
            <a:pPr marL="514350" indent="-514350">
              <a:spcBef>
                <a:spcPts val="1800"/>
              </a:spcBef>
              <a:buNone/>
            </a:pPr>
            <a:r>
              <a:rPr lang="en-US" sz="3400" b="1" dirty="0" smtClean="0">
                <a:solidFill>
                  <a:srgbClr val="000066"/>
                </a:solidFill>
              </a:rPr>
              <a:t>Part 2: Data Analysis in XLDA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Calculate Sample Size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Single Response Questions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Categorical Data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Metric Data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Grid Rating Questions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Compare Means (Metric Data)</a:t>
            </a:r>
          </a:p>
          <a:p>
            <a:pPr marL="908050" lvl="1" indent="-27940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 smtClean="0"/>
              <a:t>Summarize Single Response </a:t>
            </a:r>
            <a:r>
              <a:rPr lang="en-US" spc="-150" dirty="0" smtClean="0"/>
              <a:t>(~ </a:t>
            </a:r>
            <a:r>
              <a:rPr lang="en-US" dirty="0" smtClean="0"/>
              <a:t>Categorical Data)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 smtClean="0"/>
              <a:t>Multiple Response Questions</a:t>
            </a:r>
            <a:endParaRPr lang="en-CA" sz="3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Qs: Compare Means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00702"/>
            <a:ext cx="9144000" cy="111442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Analyze all the categories in the Grid Question at the same time to create a comparison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3628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286380" y="1928802"/>
            <a:ext cx="2428892" cy="2714644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4000496" y="2714620"/>
            <a:ext cx="1143008" cy="428628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Qs: Compare Means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215338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Qs: Compare Means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Using Excel functions, convert the Average ratings from the table to a Bar Chart.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Edit Chart:</a:t>
            </a:r>
          </a:p>
          <a:p>
            <a:pPr lvl="1"/>
            <a:r>
              <a:rPr lang="en-US" dirty="0" smtClean="0"/>
              <a:t>Choose the Quick Style you prefer.</a:t>
            </a:r>
          </a:p>
          <a:p>
            <a:pPr lvl="1"/>
            <a:r>
              <a:rPr lang="en-US" dirty="0" smtClean="0"/>
              <a:t>Delete the Legend if the same as the Title.</a:t>
            </a:r>
          </a:p>
          <a:p>
            <a:pPr lvl="1"/>
            <a:r>
              <a:rPr lang="en-US" dirty="0" smtClean="0"/>
              <a:t>Make sure you have Data Values.</a:t>
            </a:r>
          </a:p>
          <a:p>
            <a:pPr lvl="1"/>
            <a:r>
              <a:rPr lang="en-US" dirty="0" smtClean="0"/>
              <a:t>Edit category labels if too long.</a:t>
            </a:r>
          </a:p>
          <a:p>
            <a:r>
              <a:rPr lang="en-US" dirty="0" smtClean="0"/>
              <a:t>Rename Tab in Excel: Q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Qs: Compare Means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65921"/>
            <a:ext cx="2133600" cy="292079"/>
          </a:xfrm>
        </p:spPr>
        <p:txBody>
          <a:bodyPr/>
          <a:lstStyle/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891845" cy="4714908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929718" cy="1143000"/>
          </a:xfrm>
        </p:spPr>
        <p:txBody>
          <a:bodyPr/>
          <a:lstStyle/>
          <a:p>
            <a:r>
              <a:rPr lang="en-US" dirty="0" smtClean="0"/>
              <a:t>Grid Qs: </a:t>
            </a:r>
            <a:br>
              <a:rPr lang="en-US" dirty="0" smtClean="0"/>
            </a:br>
            <a:r>
              <a:rPr lang="en-US" dirty="0" smtClean="0"/>
              <a:t>Individual Category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401080" cy="5000660"/>
          </a:xfrm>
        </p:spPr>
        <p:txBody>
          <a:bodyPr/>
          <a:lstStyle/>
          <a:p>
            <a:r>
              <a:rPr lang="en-US" dirty="0" smtClean="0"/>
              <a:t>Because the rating questions have labels we can also analyze it using the Percent command.</a:t>
            </a:r>
          </a:p>
          <a:p>
            <a:r>
              <a:rPr lang="en-US" dirty="0" smtClean="0"/>
              <a:t>This useful to identify segments – for example if there are two peaks in the data.</a:t>
            </a:r>
          </a:p>
          <a:p>
            <a:r>
              <a:rPr lang="en-US" dirty="0" smtClean="0"/>
              <a:t>Ex: Campus Calendar on average rated 3.4</a:t>
            </a:r>
          </a:p>
          <a:p>
            <a:pPr>
              <a:spcBef>
                <a:spcPts val="3000"/>
              </a:spcBef>
              <a:buNone/>
            </a:pPr>
            <a:r>
              <a:rPr lang="en-US" b="1" i="1" u="sng" dirty="0" smtClean="0"/>
              <a:t>XLDA Command:</a:t>
            </a:r>
          </a:p>
          <a:p>
            <a:pPr marL="1028700" lvl="2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66"/>
                </a:solidFill>
              </a:rPr>
              <a:t>Summarize | Percents</a:t>
            </a:r>
          </a:p>
          <a:p>
            <a:pPr marL="1028700" lvl="2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/>
              <a:t>Move all the grid categories into the window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4714884"/>
            <a:ext cx="9001156" cy="21431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b="1" dirty="0" smtClean="0"/>
              <a:t>Look for segments: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Almost 2/3 of the sample (62%) rated Campus Calendar favourably.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About one quarter do not prefer the Campus Calendar in the E-Zine.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929718" cy="1143000"/>
          </a:xfrm>
        </p:spPr>
        <p:txBody>
          <a:bodyPr/>
          <a:lstStyle/>
          <a:p>
            <a:r>
              <a:rPr lang="en-US" dirty="0" smtClean="0"/>
              <a:t>Grid Qs: </a:t>
            </a:r>
            <a:br>
              <a:rPr lang="en-US" dirty="0" smtClean="0"/>
            </a:br>
            <a:r>
              <a:rPr lang="en-US" dirty="0" smtClean="0"/>
              <a:t>Individual Category Analysis</a:t>
            </a:r>
            <a:endParaRPr lang="en-C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143668" cy="3387794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Response Qs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r>
              <a:rPr lang="en-US" dirty="0" smtClean="0"/>
              <a:t>XLDA does not have an option to analyze Multiple Response questions.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You have two options:</a:t>
            </a:r>
          </a:p>
          <a:p>
            <a:pPr lvl="1"/>
            <a:r>
              <a:rPr lang="en-US" dirty="0" smtClean="0"/>
              <a:t>Use Snap 9 (see week 7 PC Lab)</a:t>
            </a:r>
          </a:p>
          <a:p>
            <a:pPr lvl="1"/>
            <a:r>
              <a:rPr lang="en-US" dirty="0" smtClean="0"/>
              <a:t>Manually create a table and chart in Excel see posted file: </a:t>
            </a:r>
          </a:p>
          <a:p>
            <a:pPr marL="863600" lvl="2">
              <a:buNone/>
            </a:pPr>
            <a:r>
              <a:rPr lang="en-US" sz="2800" dirty="0" smtClean="0">
                <a:solidFill>
                  <a:srgbClr val="000066"/>
                </a:solidFill>
              </a:rPr>
              <a:t>“2309-09 Wk9 </a:t>
            </a:r>
            <a:r>
              <a:rPr lang="en-US" sz="2800" dirty="0" err="1" smtClean="0">
                <a:solidFill>
                  <a:srgbClr val="000066"/>
                </a:solidFill>
              </a:rPr>
              <a:t>PCLab</a:t>
            </a:r>
            <a:r>
              <a:rPr lang="en-US" sz="2800" dirty="0" smtClean="0">
                <a:solidFill>
                  <a:srgbClr val="000066"/>
                </a:solidFill>
              </a:rPr>
              <a:t> Part 3-MultiRespQ.xlsx”</a:t>
            </a:r>
            <a:endParaRPr lang="en-CA" sz="2800" dirty="0">
              <a:solidFill>
                <a:srgbClr val="00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26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 dirty="0"/>
          </a:p>
          <a:p>
            <a:fld id="{53E57042-26E2-43D5-A98B-19F9326EB5F6}" type="slidenum">
              <a:rPr lang="en-CA"/>
              <a:pPr/>
              <a:t>27</a:t>
            </a:fld>
            <a:endParaRPr lang="en-CA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268413"/>
            <a:ext cx="4895850" cy="3600450"/>
          </a:xfrm>
        </p:spPr>
        <p:txBody>
          <a:bodyPr/>
          <a:lstStyle/>
          <a:p>
            <a:pPr marL="457200" indent="-457200" algn="ctr" eaLnBrk="1" hangingPunct="1">
              <a:spcBef>
                <a:spcPct val="50000"/>
              </a:spcBef>
              <a:buNone/>
              <a:defRPr/>
            </a:pPr>
            <a:r>
              <a:rPr lang="en-CA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Week 7 PC Lab</a:t>
            </a:r>
          </a:p>
          <a:p>
            <a:pPr marL="914400" lvl="1" indent="-342900" eaLnBrk="1" hangingPunct="1">
              <a:lnSpc>
                <a:spcPct val="80000"/>
              </a:lnSpc>
              <a:spcBef>
                <a:spcPct val="30000"/>
              </a:spcBef>
              <a:buSzPct val="115000"/>
              <a:defRPr/>
            </a:pPr>
            <a:r>
              <a:rPr lang="en-CA" dirty="0" smtClean="0"/>
              <a:t>You can choose to display the frequency base as:</a:t>
            </a:r>
          </a:p>
          <a:p>
            <a:pPr marL="914400" lvl="1" indent="-342900" eaLnBrk="1" hangingPunct="1">
              <a:spcBef>
                <a:spcPct val="50000"/>
              </a:spcBef>
              <a:buSzPct val="110000"/>
              <a:defRPr/>
            </a:pPr>
            <a:r>
              <a:rPr lang="en-CA" b="1" dirty="0" smtClean="0"/>
              <a:t>Respondents</a:t>
            </a:r>
          </a:p>
          <a:p>
            <a:pPr marL="914400" lvl="1" indent="-342900" eaLnBrk="1" hangingPunct="1">
              <a:spcBef>
                <a:spcPct val="50000"/>
              </a:spcBef>
              <a:buSzPct val="110000"/>
              <a:defRPr/>
            </a:pPr>
            <a:r>
              <a:rPr lang="en-CA" b="1" dirty="0" smtClean="0"/>
              <a:t>Responses</a:t>
            </a:r>
            <a:endParaRPr lang="en-CA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Multiple Response Qs in Snap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5661025"/>
            <a:ext cx="6477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1268413"/>
            <a:ext cx="27717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475" y="2852738"/>
            <a:ext cx="2913063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8" name="Line 16"/>
          <p:cNvSpPr>
            <a:spLocks noChangeShapeType="1"/>
          </p:cNvSpPr>
          <p:nvPr/>
        </p:nvSpPr>
        <p:spPr bwMode="auto">
          <a:xfrm flipV="1">
            <a:off x="1979613" y="1916113"/>
            <a:ext cx="4464050" cy="13684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V="1">
            <a:off x="2195513" y="3573463"/>
            <a:ext cx="1368425" cy="3603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10610" name="Oval 18"/>
          <p:cNvSpPr>
            <a:spLocks noChangeArrowheads="1"/>
          </p:cNvSpPr>
          <p:nvPr/>
        </p:nvSpPr>
        <p:spPr bwMode="auto">
          <a:xfrm>
            <a:off x="3708400" y="2997200"/>
            <a:ext cx="288925" cy="28733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755650" y="4797425"/>
            <a:ext cx="2305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/>
              <a:t>To switch base click</a:t>
            </a:r>
            <a:endParaRPr lang="en-US" sz="2800"/>
          </a:p>
        </p:txBody>
      </p:sp>
      <p:sp>
        <p:nvSpPr>
          <p:cNvPr id="31757" name="Line 31"/>
          <p:cNvSpPr>
            <a:spLocks noChangeShapeType="1"/>
          </p:cNvSpPr>
          <p:nvPr/>
        </p:nvSpPr>
        <p:spPr bwMode="auto">
          <a:xfrm>
            <a:off x="1979613" y="59499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10625" name="Freeform 33"/>
          <p:cNvSpPr>
            <a:spLocks/>
          </p:cNvSpPr>
          <p:nvPr/>
        </p:nvSpPr>
        <p:spPr bwMode="auto">
          <a:xfrm>
            <a:off x="1979613" y="3213100"/>
            <a:ext cx="3636962" cy="2735263"/>
          </a:xfrm>
          <a:custGeom>
            <a:avLst/>
            <a:gdLst>
              <a:gd name="T0" fmla="*/ 0 w 2291"/>
              <a:gd name="T1" fmla="*/ 2147483647 h 1814"/>
              <a:gd name="T2" fmla="*/ 2147483647 w 2291"/>
              <a:gd name="T3" fmla="*/ 2147483647 h 1814"/>
              <a:gd name="T4" fmla="*/ 2147483647 w 2291"/>
              <a:gd name="T5" fmla="*/ 0 h 1814"/>
              <a:gd name="T6" fmla="*/ 0 60000 65536"/>
              <a:gd name="T7" fmla="*/ 0 60000 65536"/>
              <a:gd name="T8" fmla="*/ 0 60000 65536"/>
              <a:gd name="T9" fmla="*/ 0 w 2291"/>
              <a:gd name="T10" fmla="*/ 0 h 1814"/>
              <a:gd name="T11" fmla="*/ 2291 w 229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1" h="1814">
                <a:moveTo>
                  <a:pt x="0" y="1814"/>
                </a:moveTo>
                <a:cubicBezTo>
                  <a:pt x="941" y="1670"/>
                  <a:pt x="1883" y="1527"/>
                  <a:pt x="2087" y="1225"/>
                </a:cubicBezTo>
                <a:cubicBezTo>
                  <a:pt x="2291" y="923"/>
                  <a:pt x="1369" y="204"/>
                  <a:pt x="1225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nimBg="1"/>
      <p:bldP spid="110609" grpId="0" animBg="1"/>
      <p:bldP spid="110610" grpId="0" animBg="1"/>
      <p:bldP spid="1106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9144000" cy="455296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algn="ctr"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sz="4400" b="1" i="1" dirty="0" smtClean="0"/>
              <a:t>Exporting SNAP to XLDA</a:t>
            </a: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400" b="1" i="1" dirty="0" smtClean="0">
                <a:solidFill>
                  <a:srgbClr val="000066"/>
                </a:solidFill>
              </a:rPr>
              <a:t>See Power Point file: </a:t>
            </a: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66"/>
                </a:solidFill>
              </a:rPr>
              <a:t>“2309-09 PC Lab9 Part 1-Snap to XLDA”</a:t>
            </a:r>
            <a:endParaRPr lang="en-US" sz="4800" b="1" i="1" dirty="0" smtClean="0">
              <a:solidFill>
                <a:srgbClr val="000066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382000" cy="4624406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algn="ctr" eaLnBrk="1" hangingPunct="1">
              <a:buFontTx/>
              <a:buNone/>
            </a:pPr>
            <a:r>
              <a:rPr lang="en-US" sz="4400" b="1" i="1" dirty="0" smtClean="0"/>
              <a:t>Using XL Data Analyst </a:t>
            </a:r>
          </a:p>
          <a:p>
            <a:pPr marL="0" indent="0" algn="ctr" eaLnBrk="1" hangingPunct="1">
              <a:buFontTx/>
              <a:buNone/>
            </a:pPr>
            <a:r>
              <a:rPr lang="en-US" sz="4400" b="1" i="1" dirty="0" smtClean="0"/>
              <a:t>to </a:t>
            </a:r>
          </a:p>
          <a:p>
            <a:pPr marL="0" indent="0" algn="ctr" eaLnBrk="1" hangingPunct="1">
              <a:buFontTx/>
              <a:buNone/>
            </a:pPr>
            <a:r>
              <a:rPr lang="en-US" sz="4400" b="1" i="1" dirty="0" smtClean="0"/>
              <a:t>Calculate Sample Size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9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fld id="{3FDDF830-0D63-4EEA-B7A8-B56B42DAD523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142844" y="1752600"/>
            <a:ext cx="8763000" cy="460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3000" dirty="0" smtClean="0"/>
              <a:t>Open an XLDA file.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3000" dirty="0" smtClean="0"/>
              <a:t>Click </a:t>
            </a:r>
            <a:r>
              <a:rPr lang="en-US" sz="3000" dirty="0"/>
              <a:t>on </a:t>
            </a:r>
            <a:r>
              <a:rPr lang="en-US" sz="3000" b="1" dirty="0" smtClean="0"/>
              <a:t>Add-ins | XL </a:t>
            </a:r>
            <a:r>
              <a:rPr lang="en-US" sz="3000" b="1" dirty="0"/>
              <a:t>Data </a:t>
            </a:r>
            <a:r>
              <a:rPr lang="en-US" sz="3000" b="1" dirty="0" smtClean="0"/>
              <a:t>Analyst.</a:t>
            </a:r>
            <a:endParaRPr lang="en-US" sz="3000" b="1" dirty="0"/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3000" dirty="0"/>
              <a:t>Click </a:t>
            </a:r>
            <a:r>
              <a:rPr lang="en-US" sz="3000" b="1" dirty="0" smtClean="0"/>
              <a:t>Calculate | Sample </a:t>
            </a:r>
            <a:r>
              <a:rPr lang="en-US" sz="3000" b="1" dirty="0"/>
              <a:t>Size.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3000" dirty="0"/>
              <a:t>You must then enter the estimated </a:t>
            </a:r>
            <a:r>
              <a:rPr lang="en-US" sz="3600" b="1" dirty="0">
                <a:solidFill>
                  <a:srgbClr val="C00000"/>
                </a:solidFill>
              </a:rPr>
              <a:t>p</a:t>
            </a:r>
            <a:r>
              <a:rPr lang="en-US" sz="3000" dirty="0"/>
              <a:t> (variability), and you must also enter </a:t>
            </a:r>
            <a:r>
              <a:rPr lang="en-US" sz="3000" b="1" dirty="0"/>
              <a:t>allowable error</a:t>
            </a:r>
            <a:r>
              <a:rPr lang="en-US" sz="30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3000"/>
              </a:spcBef>
              <a:buFontTx/>
              <a:buChar char="•"/>
            </a:pPr>
            <a:r>
              <a:rPr lang="en-US" sz="3000" dirty="0" smtClean="0"/>
              <a:t>XLDA </a:t>
            </a:r>
            <a:r>
              <a:rPr lang="en-US" sz="3000" dirty="0"/>
              <a:t>provides </a:t>
            </a:r>
            <a:r>
              <a:rPr lang="en-US" sz="3000" dirty="0" smtClean="0"/>
              <a:t>a </a:t>
            </a:r>
            <a:r>
              <a:rPr lang="en-US" sz="3000" b="1" i="1" dirty="0"/>
              <a:t>sensitivity </a:t>
            </a:r>
            <a:r>
              <a:rPr lang="en-US" sz="3000" b="1" i="1" dirty="0" smtClean="0"/>
              <a:t>analysis: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sz="3000" dirty="0" smtClean="0"/>
              <a:t>Shows the </a:t>
            </a:r>
            <a:r>
              <a:rPr lang="en-US" sz="3000" dirty="0"/>
              <a:t>effects </a:t>
            </a:r>
            <a:r>
              <a:rPr lang="en-US" sz="3000" dirty="0" smtClean="0"/>
              <a:t>on the sample size of differences </a:t>
            </a:r>
            <a:r>
              <a:rPr lang="en-US" sz="3000" dirty="0"/>
              <a:t>in </a:t>
            </a:r>
            <a:r>
              <a:rPr lang="en-US" sz="3000" dirty="0" smtClean="0"/>
              <a:t>variances and allowable error.</a:t>
            </a:r>
            <a:endParaRPr lang="en-US" sz="30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28596" y="357166"/>
            <a:ext cx="8001000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460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Calculate Sample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  <p:sp>
        <p:nvSpPr>
          <p:cNvPr id="7" name="12-Point Star 6"/>
          <p:cNvSpPr/>
          <p:nvPr/>
        </p:nvSpPr>
        <p:spPr>
          <a:xfrm>
            <a:off x="5715008" y="1000108"/>
            <a:ext cx="3428992" cy="1500198"/>
          </a:xfrm>
          <a:prstGeom prst="star12">
            <a:avLst/>
          </a:prstGeom>
          <a:solidFill>
            <a:srgbClr val="FFFF00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ONLY for </a:t>
            </a:r>
          </a:p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probability samples</a:t>
            </a:r>
            <a:endParaRPr lang="en-CA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96040"/>
            <a:ext cx="2314575" cy="261960"/>
          </a:xfrm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2844" y="152400"/>
            <a:ext cx="878687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600" dirty="0" smtClean="0">
                <a:solidFill>
                  <a:srgbClr val="000066"/>
                </a:solidFill>
                <a:latin typeface="+mj-lt"/>
              </a:rPr>
              <a:t>Calculate </a:t>
            </a:r>
            <a:r>
              <a:rPr lang="en-US" sz="4600" dirty="0">
                <a:solidFill>
                  <a:srgbClr val="000066"/>
                </a:solidFill>
                <a:latin typeface="+mj-lt"/>
              </a:rPr>
              <a:t>Sample </a:t>
            </a:r>
            <a:r>
              <a:rPr lang="en-US" sz="4600" dirty="0" smtClean="0">
                <a:solidFill>
                  <a:srgbClr val="000066"/>
                </a:solidFill>
                <a:latin typeface="+mj-lt"/>
              </a:rPr>
              <a:t>Size</a:t>
            </a:r>
            <a:endParaRPr lang="en-US" sz="460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7171" name="Picture 4" descr="BBBMR2eFig10003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9200"/>
            <a:ext cx="8143932" cy="542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96040"/>
            <a:ext cx="2314575" cy="261960"/>
          </a:xfrm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7772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600" dirty="0" smtClean="0">
                <a:solidFill>
                  <a:srgbClr val="000066"/>
                </a:solidFill>
                <a:latin typeface="+mj-lt"/>
              </a:rPr>
              <a:t>Calculate Sample Size</a:t>
            </a:r>
          </a:p>
          <a:p>
            <a:pPr algn="r">
              <a:defRPr/>
            </a:pP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4" descr="BBBMR2eFig10004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95400"/>
            <a:ext cx="7858180" cy="5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6349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382000" cy="49498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algn="ctr" eaLnBrk="1" hangingPunct="1">
              <a:buFontTx/>
              <a:buNone/>
            </a:pPr>
            <a:r>
              <a:rPr lang="en-US" sz="4400" b="1" i="1" dirty="0" smtClean="0"/>
              <a:t>Using XL Data Analyst </a:t>
            </a:r>
          </a:p>
          <a:p>
            <a:pPr marL="0" indent="0" algn="ctr" eaLnBrk="1" hangingPunct="1">
              <a:buFontTx/>
              <a:buNone/>
            </a:pPr>
            <a:r>
              <a:rPr lang="en-US" sz="4400" b="1" i="1" dirty="0" smtClean="0"/>
              <a:t>to </a:t>
            </a:r>
          </a:p>
          <a:p>
            <a:pPr marL="0" indent="0" algn="ctr" eaLnBrk="1" hangingPunct="1">
              <a:buFontTx/>
              <a:buNone/>
            </a:pPr>
            <a:r>
              <a:rPr lang="en-US" sz="4400" b="1" i="1" dirty="0" smtClean="0"/>
              <a:t>Analyze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96040"/>
            <a:ext cx="2314575" cy="261960"/>
          </a:xfrm>
          <a:ln/>
        </p:spPr>
        <p:txBody>
          <a:bodyPr/>
          <a:lstStyle/>
          <a:p>
            <a:r>
              <a:rPr lang="en-US" smtClean="0"/>
              <a:t>MKTG2341-09 PCLab 9</a:t>
            </a:r>
            <a:endParaRPr lang="en-US" dirty="0"/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214282" y="1214422"/>
            <a:ext cx="892971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66"/>
              </a:buClr>
            </a:pPr>
            <a:r>
              <a:rPr lang="en-US" sz="36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Categorical Data: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000" b="1" dirty="0" smtClean="0"/>
              <a:t>Nominal: labels only.</a:t>
            </a:r>
          </a:p>
          <a:p>
            <a:pPr marL="10287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Gender: 1=Male, 2=Female.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000" b="1" dirty="0" smtClean="0"/>
              <a:t>Ordinal: rank order labels.</a:t>
            </a:r>
          </a:p>
          <a:p>
            <a:pPr marL="10287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spc="-110" dirty="0" smtClean="0"/>
              <a:t>Age: 1=Under 18, 2=19-24, 3=25-29, 4=30 and over.</a:t>
            </a:r>
          </a:p>
          <a:p>
            <a:pPr marL="342900" indent="-342900">
              <a:spcBef>
                <a:spcPts val="1200"/>
              </a:spcBef>
              <a:buClr>
                <a:srgbClr val="000066"/>
              </a:buClr>
            </a:pPr>
            <a:r>
              <a:rPr lang="en-US" sz="36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Metric Data</a:t>
            </a:r>
            <a:r>
              <a:rPr lang="en-US" sz="3600" b="1" u="sng" dirty="0" smtClean="0">
                <a:solidFill>
                  <a:srgbClr val="000066"/>
                </a:solidFill>
              </a:rPr>
              <a:t>: </a:t>
            </a:r>
            <a:endParaRPr lang="en-US" sz="3600" u="sng" dirty="0" smtClean="0">
              <a:solidFill>
                <a:srgbClr val="000066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000" b="1" dirty="0" smtClean="0"/>
              <a:t>Rating Scale</a:t>
            </a:r>
          </a:p>
          <a:p>
            <a:pPr marL="10287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spc="-110" dirty="0" smtClean="0"/>
              <a:t>Likeliness: 1= Not Likely, 2=Somewhat Unlikely, 3=neutral, 4=Somewhat Likely, 5=very Likely.</a:t>
            </a:r>
          </a:p>
          <a:p>
            <a:pPr marL="571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000" b="1" dirty="0" smtClean="0"/>
              <a:t>Ratio: Real number</a:t>
            </a:r>
          </a:p>
          <a:p>
            <a:pPr marL="10287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spc="-110" dirty="0" smtClean="0"/>
              <a:t>How much did you spend today?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357166"/>
            <a:ext cx="9144000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4600" dirty="0" smtClean="0">
                <a:solidFill>
                  <a:srgbClr val="000066"/>
                </a:solidFill>
                <a:latin typeface="+mj-lt"/>
              </a:rPr>
              <a:t>Levels </a:t>
            </a:r>
            <a:r>
              <a:rPr lang="en-US" sz="4600" dirty="0">
                <a:solidFill>
                  <a:srgbClr val="000066"/>
                </a:solidFill>
                <a:latin typeface="+mj-lt"/>
              </a:rPr>
              <a:t>of </a:t>
            </a:r>
            <a:r>
              <a:rPr lang="en-US" sz="4600" dirty="0" smtClean="0">
                <a:solidFill>
                  <a:srgbClr val="000066"/>
                </a:solidFill>
                <a:latin typeface="+mj-lt"/>
              </a:rPr>
              <a:t>Data Measurement</a:t>
            </a:r>
            <a:endParaRPr lang="en-US" sz="460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>
              <a:defRPr/>
            </a:pPr>
            <a:fld id="{BA5F342D-9F1C-4701-9E43-30CC5BACD425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810</Words>
  <Application>Microsoft Office PowerPoint</Application>
  <PresentationFormat>On-screen Show (4:3)</PresentationFormat>
  <Paragraphs>211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Data Analysis in XLDA</vt:lpstr>
      <vt:lpstr>Today’s Agenda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Database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Summarize Grid Q</vt:lpstr>
      <vt:lpstr>Grid Qs: Compare Means</vt:lpstr>
      <vt:lpstr>Grid Qs: Compare Means</vt:lpstr>
      <vt:lpstr>Grid Qs: Compare Means</vt:lpstr>
      <vt:lpstr>Grid Qs: Compare Means</vt:lpstr>
      <vt:lpstr>Grid Qs:  Individual Category Analysis</vt:lpstr>
      <vt:lpstr>Grid Qs:  Individual Category Analysis</vt:lpstr>
      <vt:lpstr>Multiple Response Qs</vt:lpstr>
      <vt:lpstr>Multiple Response Qs in Snap</vt:lpstr>
    </vt:vector>
  </TitlesOfParts>
  <Company>KP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2309-08 PCLab 7</dc:title>
  <dc:creator>KPlesner</dc:creator>
  <cp:lastModifiedBy>Client Name</cp:lastModifiedBy>
  <cp:revision>149</cp:revision>
  <dcterms:created xsi:type="dcterms:W3CDTF">2007-10-28T20:11:53Z</dcterms:created>
  <dcterms:modified xsi:type="dcterms:W3CDTF">2009-11-03T19:16:37Z</dcterms:modified>
</cp:coreProperties>
</file>