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408" r:id="rId7"/>
    <p:sldId id="384" r:id="rId8"/>
    <p:sldId id="392" r:id="rId9"/>
    <p:sldId id="394" r:id="rId10"/>
    <p:sldId id="395" r:id="rId11"/>
    <p:sldId id="317" r:id="rId12"/>
    <p:sldId id="401" r:id="rId13"/>
    <p:sldId id="405" r:id="rId14"/>
    <p:sldId id="406" r:id="rId15"/>
    <p:sldId id="407" r:id="rId16"/>
    <p:sldId id="277" r:id="rId17"/>
    <p:sldId id="278" r:id="rId18"/>
    <p:sldId id="409" r:id="rId19"/>
    <p:sldId id="393"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3725" autoAdjust="0"/>
  </p:normalViewPr>
  <p:slideViewPr>
    <p:cSldViewPr snapToGrid="0">
      <p:cViewPr>
        <p:scale>
          <a:sx n="75" d="100"/>
          <a:sy n="75" d="100"/>
        </p:scale>
        <p:origin x="1308" y="6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2023-07-25</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2023-07-25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20706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48462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Qk_video 490M-&gt;filter by items that had been clicked and converted to a file named sbr_data_1M and its size exceeding 94M.</a:t>
            </a:r>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37524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25802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4400" dirty="0"/>
              <a:t>Recomind: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5" name="Text Placeholder 4">
            <a:extLst>
              <a:ext uri="{FF2B5EF4-FFF2-40B4-BE49-F238E27FC236}">
                <a16:creationId xmlns:a16="http://schemas.microsoft.com/office/drawing/2014/main" id="{EC538A9E-0760-A753-FB0F-E3C4B93CCEDC}"/>
              </a:ext>
            </a:extLst>
          </p:cNvPr>
          <p:cNvSpPr>
            <a:spLocks noGrp="1"/>
          </p:cNvSpPr>
          <p:nvPr>
            <p:ph type="body" sz="quarter" idx="14"/>
          </p:nvPr>
        </p:nvSpPr>
        <p:spPr/>
        <p:txBody>
          <a:bodyPr/>
          <a:lstStyle/>
          <a:p>
            <a:r>
              <a:rPr lang="en-US" dirty="0">
                <a:solidFill>
                  <a:schemeClr val="tx1">
                    <a:lumMod val="85000"/>
                  </a:schemeClr>
                </a:solidFill>
              </a:rPr>
              <a:t>Mindful Session Recommendations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6996-3828-1A87-5CE9-0D8E68DDD588}"/>
              </a:ext>
            </a:extLst>
          </p:cNvPr>
          <p:cNvSpPr>
            <a:spLocks noGrp="1"/>
          </p:cNvSpPr>
          <p:nvPr>
            <p:ph type="title"/>
          </p:nvPr>
        </p:nvSpPr>
        <p:spPr>
          <a:xfrm>
            <a:off x="3179763" y="1045302"/>
            <a:ext cx="7912100" cy="1075378"/>
          </a:xfrm>
        </p:spPr>
        <p:txBody>
          <a:bodyPr/>
          <a:lstStyle/>
          <a:p>
            <a:r>
              <a:rPr lang="en-US" dirty="0"/>
              <a:t>Gru4Rec</a:t>
            </a:r>
          </a:p>
        </p:txBody>
      </p:sp>
      <p:sp>
        <p:nvSpPr>
          <p:cNvPr id="4" name="Content Placeholder 3">
            <a:extLst>
              <a:ext uri="{FF2B5EF4-FFF2-40B4-BE49-F238E27FC236}">
                <a16:creationId xmlns:a16="http://schemas.microsoft.com/office/drawing/2014/main" id="{629BC272-9CC4-3826-52DF-2BFB4B905F45}"/>
              </a:ext>
            </a:extLst>
          </p:cNvPr>
          <p:cNvSpPr>
            <a:spLocks noGrp="1"/>
          </p:cNvSpPr>
          <p:nvPr>
            <p:ph sz="quarter" idx="15"/>
          </p:nvPr>
        </p:nvSpPr>
        <p:spPr>
          <a:xfrm>
            <a:off x="3179763" y="2222500"/>
            <a:ext cx="8243887" cy="3651249"/>
          </a:xfrm>
        </p:spPr>
        <p:txBody>
          <a:bodyPr/>
          <a:lstStyle/>
          <a:p>
            <a:r>
              <a:rPr lang="en-US" b="0" i="0" dirty="0">
                <a:solidFill>
                  <a:srgbClr val="D1D5DB"/>
                </a:solidFill>
                <a:effectLst/>
                <a:latin typeface="Söhne"/>
              </a:rPr>
              <a:t>GRU4Rec is a powerful recurrent neural network-based model designed for sequential recommendation tasks. It effectively models user preferences over time, making it suitable for personalized and dynamic recommendations.</a:t>
            </a:r>
            <a:endParaRPr lang="en-US" dirty="0"/>
          </a:p>
        </p:txBody>
      </p:sp>
      <p:sp>
        <p:nvSpPr>
          <p:cNvPr id="7" name="Slide Number Placeholder 6">
            <a:extLst>
              <a:ext uri="{FF2B5EF4-FFF2-40B4-BE49-F238E27FC236}">
                <a16:creationId xmlns:a16="http://schemas.microsoft.com/office/drawing/2014/main" id="{5A28FB71-9ECE-05B3-1219-CC01A4179EE5}"/>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0" name="Picture 9">
            <a:extLst>
              <a:ext uri="{FF2B5EF4-FFF2-40B4-BE49-F238E27FC236}">
                <a16:creationId xmlns:a16="http://schemas.microsoft.com/office/drawing/2014/main" id="{8F7EBC34-5B9D-60BB-4420-5C877E9A9767}"/>
              </a:ext>
            </a:extLst>
          </p:cNvPr>
          <p:cNvPicPr>
            <a:picLocks noChangeAspect="1"/>
          </p:cNvPicPr>
          <p:nvPr/>
        </p:nvPicPr>
        <p:blipFill>
          <a:blip r:embed="rId2"/>
          <a:srcRect/>
          <a:stretch/>
        </p:blipFill>
        <p:spPr>
          <a:xfrm>
            <a:off x="130107" y="371953"/>
            <a:ext cx="2635385" cy="6114092"/>
          </a:xfrm>
          <a:prstGeom prst="rect">
            <a:avLst/>
          </a:prstGeom>
        </p:spPr>
      </p:pic>
    </p:spTree>
    <p:extLst>
      <p:ext uri="{BB962C8B-B14F-4D97-AF65-F5344CB8AC3E}">
        <p14:creationId xmlns:p14="http://schemas.microsoft.com/office/powerpoint/2010/main" val="147385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6996-3828-1A87-5CE9-0D8E68DDD588}"/>
              </a:ext>
            </a:extLst>
          </p:cNvPr>
          <p:cNvSpPr>
            <a:spLocks noGrp="1"/>
          </p:cNvSpPr>
          <p:nvPr>
            <p:ph type="title"/>
          </p:nvPr>
        </p:nvSpPr>
        <p:spPr>
          <a:xfrm>
            <a:off x="3179763" y="1045302"/>
            <a:ext cx="7912100" cy="1075378"/>
          </a:xfrm>
        </p:spPr>
        <p:txBody>
          <a:bodyPr/>
          <a:lstStyle/>
          <a:p>
            <a:r>
              <a:rPr lang="en-US" dirty="0" err="1"/>
              <a:t>NextItNet</a:t>
            </a:r>
            <a:endParaRPr lang="en-US" dirty="0"/>
          </a:p>
        </p:txBody>
      </p:sp>
      <p:sp>
        <p:nvSpPr>
          <p:cNvPr id="4" name="Content Placeholder 3">
            <a:extLst>
              <a:ext uri="{FF2B5EF4-FFF2-40B4-BE49-F238E27FC236}">
                <a16:creationId xmlns:a16="http://schemas.microsoft.com/office/drawing/2014/main" id="{629BC272-9CC4-3826-52DF-2BFB4B905F45}"/>
              </a:ext>
            </a:extLst>
          </p:cNvPr>
          <p:cNvSpPr>
            <a:spLocks noGrp="1"/>
          </p:cNvSpPr>
          <p:nvPr>
            <p:ph sz="quarter" idx="15"/>
          </p:nvPr>
        </p:nvSpPr>
        <p:spPr>
          <a:xfrm>
            <a:off x="3179763" y="2222500"/>
            <a:ext cx="8243887" cy="3651249"/>
          </a:xfrm>
        </p:spPr>
        <p:txBody>
          <a:bodyPr/>
          <a:lstStyle/>
          <a:p>
            <a:r>
              <a:rPr lang="en-US" b="0" i="0" dirty="0" err="1">
                <a:solidFill>
                  <a:srgbClr val="D1D5DB"/>
                </a:solidFill>
                <a:effectLst/>
                <a:latin typeface="Söhne"/>
              </a:rPr>
              <a:t>NextItNet</a:t>
            </a:r>
            <a:r>
              <a:rPr lang="en-US" b="0" i="0" dirty="0">
                <a:solidFill>
                  <a:srgbClr val="D1D5DB"/>
                </a:solidFill>
                <a:effectLst/>
                <a:latin typeface="Söhne"/>
              </a:rPr>
              <a:t> is a state-of-the-art model for session-based recommendation scenarios. Using dilated convolutions and residual blocks, it accurately predicts the next item a user is likely to interact with, showing promise for session-based recommendation tasks.</a:t>
            </a:r>
            <a:endParaRPr lang="en-US" dirty="0"/>
          </a:p>
        </p:txBody>
      </p:sp>
      <p:sp>
        <p:nvSpPr>
          <p:cNvPr id="7" name="Slide Number Placeholder 6">
            <a:extLst>
              <a:ext uri="{FF2B5EF4-FFF2-40B4-BE49-F238E27FC236}">
                <a16:creationId xmlns:a16="http://schemas.microsoft.com/office/drawing/2014/main" id="{5A28FB71-9ECE-05B3-1219-CC01A4179EE5}"/>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10" name="Picture 9">
            <a:extLst>
              <a:ext uri="{FF2B5EF4-FFF2-40B4-BE49-F238E27FC236}">
                <a16:creationId xmlns:a16="http://schemas.microsoft.com/office/drawing/2014/main" id="{8F7EBC34-5B9D-60BB-4420-5C877E9A9767}"/>
              </a:ext>
            </a:extLst>
          </p:cNvPr>
          <p:cNvPicPr>
            <a:picLocks noChangeAspect="1"/>
          </p:cNvPicPr>
          <p:nvPr/>
        </p:nvPicPr>
        <p:blipFill>
          <a:blip r:embed="rId2"/>
          <a:srcRect/>
          <a:stretch/>
        </p:blipFill>
        <p:spPr>
          <a:xfrm>
            <a:off x="130107" y="331916"/>
            <a:ext cx="2635385" cy="6194166"/>
          </a:xfrm>
          <a:prstGeom prst="rect">
            <a:avLst/>
          </a:prstGeom>
        </p:spPr>
      </p:pic>
    </p:spTree>
    <p:extLst>
      <p:ext uri="{BB962C8B-B14F-4D97-AF65-F5344CB8AC3E}">
        <p14:creationId xmlns:p14="http://schemas.microsoft.com/office/powerpoint/2010/main" val="273293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6996-3828-1A87-5CE9-0D8E68DDD588}"/>
              </a:ext>
            </a:extLst>
          </p:cNvPr>
          <p:cNvSpPr>
            <a:spLocks noGrp="1"/>
          </p:cNvSpPr>
          <p:nvPr>
            <p:ph type="title"/>
          </p:nvPr>
        </p:nvSpPr>
        <p:spPr>
          <a:xfrm>
            <a:off x="3179763" y="1045302"/>
            <a:ext cx="7912100" cy="1075378"/>
          </a:xfrm>
        </p:spPr>
        <p:txBody>
          <a:bodyPr/>
          <a:lstStyle/>
          <a:p>
            <a:r>
              <a:rPr lang="en-US" dirty="0"/>
              <a:t>Bert4Rec</a:t>
            </a:r>
          </a:p>
        </p:txBody>
      </p:sp>
      <p:sp>
        <p:nvSpPr>
          <p:cNvPr id="4" name="Content Placeholder 3">
            <a:extLst>
              <a:ext uri="{FF2B5EF4-FFF2-40B4-BE49-F238E27FC236}">
                <a16:creationId xmlns:a16="http://schemas.microsoft.com/office/drawing/2014/main" id="{629BC272-9CC4-3826-52DF-2BFB4B905F45}"/>
              </a:ext>
            </a:extLst>
          </p:cNvPr>
          <p:cNvSpPr>
            <a:spLocks noGrp="1"/>
          </p:cNvSpPr>
          <p:nvPr>
            <p:ph sz="quarter" idx="15"/>
          </p:nvPr>
        </p:nvSpPr>
        <p:spPr>
          <a:xfrm>
            <a:off x="3179763" y="2222500"/>
            <a:ext cx="8243887" cy="3651249"/>
          </a:xfrm>
        </p:spPr>
        <p:txBody>
          <a:bodyPr/>
          <a:lstStyle/>
          <a:p>
            <a:r>
              <a:rPr lang="en-US" b="0" i="0" dirty="0">
                <a:solidFill>
                  <a:schemeClr val="tx1">
                    <a:lumMod val="85000"/>
                  </a:schemeClr>
                </a:solidFill>
                <a:effectLst/>
                <a:latin typeface="Söhne"/>
              </a:rPr>
              <a:t>BERT4Rec is a recommender system model inspired by BERT, which captures item-item and user-item relationships effectively. It generates contextually rich recommendations considering historical and current user interactions.</a:t>
            </a:r>
            <a:endParaRPr lang="en-US" dirty="0">
              <a:solidFill>
                <a:schemeClr val="tx1">
                  <a:lumMod val="85000"/>
                </a:schemeClr>
              </a:solidFill>
            </a:endParaRPr>
          </a:p>
        </p:txBody>
      </p:sp>
      <p:sp>
        <p:nvSpPr>
          <p:cNvPr id="7" name="Slide Number Placeholder 6">
            <a:extLst>
              <a:ext uri="{FF2B5EF4-FFF2-40B4-BE49-F238E27FC236}">
                <a16:creationId xmlns:a16="http://schemas.microsoft.com/office/drawing/2014/main" id="{5A28FB71-9ECE-05B3-1219-CC01A4179EE5}"/>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10" name="Picture 9">
            <a:extLst>
              <a:ext uri="{FF2B5EF4-FFF2-40B4-BE49-F238E27FC236}">
                <a16:creationId xmlns:a16="http://schemas.microsoft.com/office/drawing/2014/main" id="{8F7EBC34-5B9D-60BB-4420-5C877E9A9767}"/>
              </a:ext>
            </a:extLst>
          </p:cNvPr>
          <p:cNvPicPr>
            <a:picLocks noChangeAspect="1"/>
          </p:cNvPicPr>
          <p:nvPr/>
        </p:nvPicPr>
        <p:blipFill>
          <a:blip r:embed="rId2"/>
          <a:stretch>
            <a:fillRect/>
          </a:stretch>
        </p:blipFill>
        <p:spPr>
          <a:xfrm>
            <a:off x="130107" y="95078"/>
            <a:ext cx="2635385" cy="6667843"/>
          </a:xfrm>
          <a:prstGeom prst="rect">
            <a:avLst/>
          </a:prstGeom>
        </p:spPr>
      </p:pic>
    </p:spTree>
    <p:extLst>
      <p:ext uri="{BB962C8B-B14F-4D97-AF65-F5344CB8AC3E}">
        <p14:creationId xmlns:p14="http://schemas.microsoft.com/office/powerpoint/2010/main" val="96430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Experiment results</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74028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49694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5B63-052D-E081-D663-FA933E60A3E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EF73118-D42B-EE9F-5A5E-1856716941FE}"/>
              </a:ext>
            </a:extLst>
          </p:cNvPr>
          <p:cNvSpPr>
            <a:spLocks noGrp="1"/>
          </p:cNvSpPr>
          <p:nvPr>
            <p:ph sz="quarter" idx="15"/>
          </p:nvPr>
        </p:nvSpPr>
        <p:spPr/>
        <p:txBody>
          <a:bodyPr/>
          <a:lstStyle/>
          <a:p>
            <a:endParaRPr lang="en-US" dirty="0"/>
          </a:p>
        </p:txBody>
      </p:sp>
      <p:sp>
        <p:nvSpPr>
          <p:cNvPr id="5" name="Date Placeholder 4">
            <a:extLst>
              <a:ext uri="{FF2B5EF4-FFF2-40B4-BE49-F238E27FC236}">
                <a16:creationId xmlns:a16="http://schemas.microsoft.com/office/drawing/2014/main" id="{F8D138A4-1EA1-099A-3939-62473A9D8DAB}"/>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FAF3EDFB-1BCD-C527-E8A5-ED1EBE91FA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075C772-8AD1-212B-86B7-ABDBC3E3F78B}"/>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8" name="Picture Placeholder 17">
            <a:extLst>
              <a:ext uri="{FF2B5EF4-FFF2-40B4-BE49-F238E27FC236}">
                <a16:creationId xmlns:a16="http://schemas.microsoft.com/office/drawing/2014/main" id="{3EE1E0DD-8379-5323-AF83-FF491E2617B7}"/>
              </a:ext>
            </a:extLst>
          </p:cNvPr>
          <p:cNvPicPr>
            <a:picLocks noGrp="1" noChangeAspect="1"/>
          </p:cNvPicPr>
          <p:nvPr>
            <p:ph type="pic" sz="quarter" idx="13"/>
          </p:nvPr>
        </p:nvPicPr>
        <p:blipFill rotWithShape="1">
          <a:blip r:embed="rId2"/>
          <a:srcRect t="9577" b="9577"/>
          <a:stretch/>
        </p:blipFill>
        <p:spPr>
          <a:xfrm>
            <a:off x="5535613" y="657225"/>
            <a:ext cx="5132387" cy="5132388"/>
          </a:xfrm>
        </p:spPr>
      </p:pic>
    </p:spTree>
    <p:extLst>
      <p:ext uri="{BB962C8B-B14F-4D97-AF65-F5344CB8AC3E}">
        <p14:creationId xmlns:p14="http://schemas.microsoft.com/office/powerpoint/2010/main" val="164897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1710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4152926" y="3007445"/>
            <a:ext cx="3886147" cy="843109"/>
          </a:xfrm>
        </p:spPr>
        <p:txBody>
          <a:bodyPr/>
          <a:lstStyle/>
          <a:p>
            <a:r>
              <a:rPr lang="en-US" dirty="0"/>
              <a:t>Thank You 😊</a:t>
            </a:r>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260925"/>
            <a:ext cx="3565524" cy="1335846"/>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884712" y="2135142"/>
            <a:ext cx="3540435" cy="3833699"/>
          </a:xfrm>
        </p:spPr>
        <p:txBody>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Motivation.</a:t>
            </a:r>
          </a:p>
          <a:p>
            <a:pPr marL="342900" indent="-342900">
              <a:buFont typeface="Wingdings" panose="05000000000000000000" pitchFamily="2" charset="2"/>
              <a:buChar char="Ø"/>
            </a:pPr>
            <a:r>
              <a:rPr lang="en-US" dirty="0"/>
              <a:t>Dataset Statistics.</a:t>
            </a:r>
          </a:p>
          <a:p>
            <a:pPr marL="342900" indent="-342900">
              <a:buFont typeface="Wingdings" panose="05000000000000000000" pitchFamily="2" charset="2"/>
              <a:buChar char="Ø"/>
            </a:pPr>
            <a:r>
              <a:rPr lang="en-US" dirty="0"/>
              <a:t>Methodology.</a:t>
            </a:r>
          </a:p>
          <a:p>
            <a:pPr marL="342900" indent="-342900">
              <a:buFont typeface="Wingdings" panose="05000000000000000000" pitchFamily="2" charset="2"/>
              <a:buChar char="Ø"/>
            </a:pPr>
            <a:r>
              <a:rPr lang="en-US" dirty="0"/>
              <a:t>Experiment results.</a:t>
            </a:r>
          </a:p>
          <a:p>
            <a:pPr marL="342900" indent="-342900">
              <a:buFont typeface="Wingdings" panose="05000000000000000000" pitchFamily="2" charset="2"/>
              <a:buChar char="Ø"/>
            </a:pPr>
            <a:r>
              <a:rPr lang="en-US" dirty="0"/>
              <a:t>Discussion.</a:t>
            </a:r>
          </a:p>
          <a:p>
            <a:pPr marL="342900" indent="-342900">
              <a:buFont typeface="Wingdings" panose="05000000000000000000" pitchFamily="2" charset="2"/>
              <a:buChar char="Ø"/>
            </a:pPr>
            <a:r>
              <a:rPr lang="en-US" dirty="0"/>
              <a:t>Conclusion.</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z="1100" smtClean="0"/>
              <a:pPr/>
              <a:t>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1554" y="1320518"/>
            <a:ext cx="4500562" cy="1109415"/>
          </a:xfrm>
        </p:spPr>
        <p:txBody>
          <a:bodyPr/>
          <a:lstStyle/>
          <a:p>
            <a:r>
              <a:rPr lang="en-US" dirty="0"/>
              <a:t>Team Members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200" smtClean="0"/>
              <a:pPr/>
              <a:t>3</a:t>
            </a:fld>
            <a:endParaRPr lang="en-US" dirty="0"/>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762626" y="2787650"/>
            <a:ext cx="5878511" cy="2146300"/>
          </a:xfrm>
          <a:noFill/>
        </p:spPr>
        <p:txBody>
          <a:bodyPr>
            <a:normAutofit/>
          </a:bodyPr>
          <a:lstStyle/>
          <a:p>
            <a:pPr>
              <a:buFont typeface="Wingdings" panose="05000000000000000000" pitchFamily="2" charset="2"/>
              <a:buChar char="Ø"/>
            </a:pPr>
            <a:r>
              <a:rPr lang="en-US" dirty="0"/>
              <a:t>Adham Mokhtar</a:t>
            </a:r>
          </a:p>
          <a:p>
            <a:pPr>
              <a:buFont typeface="Wingdings" panose="05000000000000000000" pitchFamily="2" charset="2"/>
              <a:buChar char="Ø"/>
            </a:pPr>
            <a:r>
              <a:rPr lang="en-US" dirty="0" err="1"/>
              <a:t>Manar</a:t>
            </a:r>
            <a:r>
              <a:rPr lang="en-US" dirty="0"/>
              <a:t> </a:t>
            </a:r>
            <a:r>
              <a:rPr lang="en-US" dirty="0" err="1"/>
              <a:t>Elghobashy</a:t>
            </a:r>
            <a:endParaRPr lang="en-US" dirty="0"/>
          </a:p>
          <a:p>
            <a:pPr>
              <a:buFont typeface="Wingdings" panose="05000000000000000000" pitchFamily="2" charset="2"/>
              <a:buChar char="Ø"/>
            </a:pPr>
            <a:r>
              <a:rPr lang="en-US" dirty="0"/>
              <a:t>Yara Hassan</a:t>
            </a:r>
          </a:p>
          <a:p>
            <a:pPr>
              <a:buFont typeface="Wingdings" panose="05000000000000000000" pitchFamily="2" charset="2"/>
              <a:buChar char="Ø"/>
            </a:pPr>
            <a:r>
              <a:rPr lang="en-US" dirty="0"/>
              <a:t>Yara </a:t>
            </a:r>
            <a:r>
              <a:rPr lang="en-US" dirty="0" err="1"/>
              <a:t>Elzahy</a:t>
            </a:r>
            <a:endParaRPr lang="en-US" dirty="0"/>
          </a:p>
        </p:txBody>
      </p:sp>
      <p:pic>
        <p:nvPicPr>
          <p:cNvPr id="13" name="Picture Placeholder 26">
            <a:extLst>
              <a:ext uri="{FF2B5EF4-FFF2-40B4-BE49-F238E27FC236}">
                <a16:creationId xmlns:a16="http://schemas.microsoft.com/office/drawing/2014/main" id="{93BB129A-0786-C5BD-C1EB-AB4D20052DD1}"/>
              </a:ext>
            </a:extLst>
          </p:cNvPr>
          <p:cNvPicPr>
            <a:picLocks noChangeAspect="1"/>
          </p:cNvPicPr>
          <p:nvPr/>
        </p:nvPicPr>
        <p:blipFill rotWithShape="1">
          <a:blip r:embed="rId3"/>
          <a:srcRect/>
          <a:stretch/>
        </p:blipFill>
        <p:spPr>
          <a:xfrm>
            <a:off x="1" y="0"/>
            <a:ext cx="4826000" cy="6858000"/>
          </a:xfrm>
          <a:prstGeom prst="rect">
            <a:avLst/>
          </a:prstGeom>
          <a:solidFill>
            <a:schemeClr val="accent5"/>
          </a:solidFill>
        </p:spPr>
      </p:pic>
    </p:spTree>
    <p:extLst>
      <p:ext uri="{BB962C8B-B14F-4D97-AF65-F5344CB8AC3E}">
        <p14:creationId xmlns:p14="http://schemas.microsoft.com/office/powerpoint/2010/main" val="408132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200" smtClean="0"/>
              <a:pPr/>
              <a:t>4</a:t>
            </a:fld>
            <a:endParaRPr lang="en-US" dirty="0"/>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378574" cy="1563688"/>
          </a:xfrm>
          <a:noFill/>
        </p:spPr>
        <p:txBody>
          <a:bodyPr>
            <a:normAutofit/>
          </a:bodyPr>
          <a:lstStyle/>
          <a:p>
            <a:r>
              <a:rPr lang="en-US" b="0" i="0" dirty="0">
                <a:solidFill>
                  <a:schemeClr val="tx1">
                    <a:lumMod val="85000"/>
                  </a:schemeClr>
                </a:solidFill>
                <a:effectLst/>
                <a:latin typeface="Söhne"/>
              </a:rPr>
              <a:t>Develop an effective session-based recommendation system for videos to predict the next items in a session, using the sbr_data_1M dataset. The system will leverage user items in sequence for personalized recommendations</a:t>
            </a:r>
            <a:r>
              <a:rPr lang="en-US" dirty="0"/>
              <a:t>. </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1554" y="1320518"/>
            <a:ext cx="4500562" cy="999349"/>
          </a:xfrm>
        </p:spPr>
        <p:txBody>
          <a:bodyPr/>
          <a:lstStyle/>
          <a:p>
            <a:r>
              <a:rPr lang="en-US" dirty="0"/>
              <a:t>Motivation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200" smtClean="0"/>
              <a:pPr/>
              <a:t>5</a:t>
            </a:fld>
            <a:endParaRPr lang="en-US" dirty="0"/>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762626" y="2787650"/>
            <a:ext cx="5878511" cy="2146300"/>
          </a:xfrm>
          <a:noFill/>
        </p:spPr>
        <p:txBody>
          <a:bodyPr>
            <a:normAutofit/>
          </a:bodyPr>
          <a:lstStyle/>
          <a:p>
            <a:pPr>
              <a:buFont typeface="Wingdings" panose="05000000000000000000" pitchFamily="2" charset="2"/>
              <a:buChar char="Ø"/>
            </a:pPr>
            <a:r>
              <a:rPr lang="en-US" dirty="0"/>
              <a:t> Personalized Recommendations.</a:t>
            </a:r>
          </a:p>
          <a:p>
            <a:pPr>
              <a:buFont typeface="Wingdings" panose="05000000000000000000" pitchFamily="2" charset="2"/>
              <a:buChar char="Ø"/>
            </a:pPr>
            <a:r>
              <a:rPr lang="en-US" dirty="0"/>
              <a:t> Adaptation to Changing Preferences.</a:t>
            </a:r>
          </a:p>
          <a:p>
            <a:pPr>
              <a:buFont typeface="Wingdings" panose="05000000000000000000" pitchFamily="2" charset="2"/>
              <a:buChar char="Ø"/>
            </a:pPr>
            <a:r>
              <a:rPr lang="en-US" dirty="0"/>
              <a:t> Enhanced User Engagement.</a:t>
            </a:r>
          </a:p>
          <a:p>
            <a:pPr>
              <a:buFont typeface="Wingdings" panose="05000000000000000000" pitchFamily="2" charset="2"/>
              <a:buChar char="Ø"/>
            </a:pPr>
            <a:r>
              <a:rPr lang="en-US" dirty="0"/>
              <a:t> Relevance for Multiple Industries.</a:t>
            </a:r>
          </a:p>
          <a:p>
            <a:pPr>
              <a:buFont typeface="Wingdings" panose="05000000000000000000" pitchFamily="2" charset="2"/>
              <a:buChar char="Ø"/>
            </a:pPr>
            <a:endParaRPr lang="en-US" dirty="0"/>
          </a:p>
          <a:p>
            <a:pPr marL="0" indent="0">
              <a:buNone/>
            </a:pPr>
            <a:endParaRPr lang="en-US" dirty="0"/>
          </a:p>
        </p:txBody>
      </p:sp>
      <p:pic>
        <p:nvPicPr>
          <p:cNvPr id="13" name="Picture Placeholder 26" descr="Data Points Digital background">
            <a:extLst>
              <a:ext uri="{FF2B5EF4-FFF2-40B4-BE49-F238E27FC236}">
                <a16:creationId xmlns:a16="http://schemas.microsoft.com/office/drawing/2014/main" id="{93BB129A-0786-C5BD-C1EB-AB4D20052DD1}"/>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 y="3117"/>
            <a:ext cx="4826000" cy="6922616"/>
          </a:xfrm>
          <a:prstGeom prst="rect">
            <a:avLst/>
          </a:prstGeom>
          <a:solidFill>
            <a:schemeClr val="accent5"/>
          </a:solidFill>
        </p:spPr>
      </p:pic>
    </p:spTree>
    <p:extLst>
      <p:ext uri="{BB962C8B-B14F-4D97-AF65-F5344CB8AC3E}">
        <p14:creationId xmlns:p14="http://schemas.microsoft.com/office/powerpoint/2010/main" val="296516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Dataset</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56061" y="4445000"/>
            <a:ext cx="6221412" cy="1563688"/>
          </a:xfrm>
        </p:spPr>
        <p:txBody>
          <a:bodyPr>
            <a:normAutofit/>
          </a:bodyPr>
          <a:lstStyle/>
          <a:p>
            <a:pPr>
              <a:lnSpc>
                <a:spcPct val="120000"/>
              </a:lnSpc>
            </a:pPr>
            <a:r>
              <a:rPr lang="en-US" dirty="0">
                <a:solidFill>
                  <a:schemeClr val="tx1">
                    <a:lumMod val="85000"/>
                  </a:schemeClr>
                </a:solidFill>
                <a:latin typeface="Söhne"/>
              </a:rPr>
              <a:t>The sbr_data_1M dataset is a preprocessed version of the Tenrec dataset, specifically derived from Qk_video which was filtered upon clicked items.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100" smtClean="0"/>
              <a:pPr/>
              <a:t>6</a:t>
            </a:fld>
            <a:endParaRPr lang="en-US" dirty="0"/>
          </a:p>
        </p:txBody>
      </p:sp>
    </p:spTree>
    <p:extLst>
      <p:ext uri="{BB962C8B-B14F-4D97-AF65-F5344CB8AC3E}">
        <p14:creationId xmlns:p14="http://schemas.microsoft.com/office/powerpoint/2010/main" val="277087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CC08-B518-777D-689F-9C6B5332D11A}"/>
              </a:ext>
            </a:extLst>
          </p:cNvPr>
          <p:cNvSpPr>
            <a:spLocks noGrp="1"/>
          </p:cNvSpPr>
          <p:nvPr>
            <p:ph type="title"/>
          </p:nvPr>
        </p:nvSpPr>
        <p:spPr>
          <a:xfrm>
            <a:off x="550863" y="4508500"/>
            <a:ext cx="4402137" cy="1562959"/>
          </a:xfrm>
        </p:spPr>
        <p:txBody>
          <a:bodyPr/>
          <a:lstStyle/>
          <a:p>
            <a:r>
              <a:rPr lang="en-US" dirty="0"/>
              <a:t>Dataset Statistics</a:t>
            </a:r>
          </a:p>
        </p:txBody>
      </p:sp>
      <p:sp>
        <p:nvSpPr>
          <p:cNvPr id="3" name="Picture Placeholder 2">
            <a:extLst>
              <a:ext uri="{FF2B5EF4-FFF2-40B4-BE49-F238E27FC236}">
                <a16:creationId xmlns:a16="http://schemas.microsoft.com/office/drawing/2014/main" id="{A865A01F-DB84-FF10-49ED-FDFFB5584FC2}"/>
              </a:ext>
            </a:extLst>
          </p:cNvPr>
          <p:cNvSpPr>
            <a:spLocks noGrp="1"/>
          </p:cNvSpPr>
          <p:nvPr>
            <p:ph type="pic" sz="quarter" idx="13"/>
          </p:nvPr>
        </p:nvSpPr>
        <p:spPr>
          <a:xfrm>
            <a:off x="0" y="-127000"/>
            <a:ext cx="12192000" cy="3776472"/>
          </a:xfrm>
        </p:spPr>
        <p:txBody>
          <a:bodyPr/>
          <a:lstStyle/>
          <a:p>
            <a:endParaRPr lang="en-US"/>
          </a:p>
        </p:txBody>
      </p:sp>
      <p:sp>
        <p:nvSpPr>
          <p:cNvPr id="4" name="Content Placeholder 3">
            <a:extLst>
              <a:ext uri="{FF2B5EF4-FFF2-40B4-BE49-F238E27FC236}">
                <a16:creationId xmlns:a16="http://schemas.microsoft.com/office/drawing/2014/main" id="{E20E6398-F73D-D185-AC3F-AC7645B649AB}"/>
              </a:ext>
            </a:extLst>
          </p:cNvPr>
          <p:cNvSpPr>
            <a:spLocks noGrp="1"/>
          </p:cNvSpPr>
          <p:nvPr>
            <p:ph sz="quarter" idx="15"/>
          </p:nvPr>
        </p:nvSpPr>
        <p:spPr/>
        <p:txBody>
          <a:bodyPr/>
          <a:lstStyle/>
          <a:p>
            <a:endParaRPr lang="en-US" dirty="0"/>
          </a:p>
        </p:txBody>
      </p:sp>
      <p:sp>
        <p:nvSpPr>
          <p:cNvPr id="7" name="Slide Number Placeholder 6">
            <a:extLst>
              <a:ext uri="{FF2B5EF4-FFF2-40B4-BE49-F238E27FC236}">
                <a16:creationId xmlns:a16="http://schemas.microsoft.com/office/drawing/2014/main" id="{95ED44D1-866B-A65E-F6D3-D640BB835B19}"/>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99497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350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9116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Methodology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787155"/>
            <a:ext cx="6379210" cy="3305671"/>
          </a:xfrm>
        </p:spPr>
        <p:txBody>
          <a:bodyPr vert="horz" wrap="square" lIns="0" tIns="0" rIns="0" bIns="0" rtlCol="0">
            <a:normAutofit/>
          </a:bodyPr>
          <a:lstStyle/>
          <a:p>
            <a:pPr marL="0" indent="0">
              <a:lnSpc>
                <a:spcPct val="100000"/>
              </a:lnSpc>
              <a:buNone/>
            </a:pPr>
            <a:r>
              <a:rPr lang="en-US" kern="1200" dirty="0">
                <a:latin typeface="+mn-lt"/>
                <a:ea typeface="+mn-ea"/>
                <a:cs typeface="+mn-cs"/>
              </a:rPr>
              <a:t>We explore and compare four SOTA recommender system models:</a:t>
            </a:r>
          </a:p>
          <a:p>
            <a:pPr marL="342900" indent="-342900">
              <a:lnSpc>
                <a:spcPct val="100000"/>
              </a:lnSpc>
              <a:buFont typeface="Wingdings" panose="05000000000000000000" pitchFamily="2" charset="2"/>
              <a:buChar char="Ø"/>
            </a:pPr>
            <a:r>
              <a:rPr lang="en-US" kern="1200" dirty="0">
                <a:latin typeface="+mn-lt"/>
                <a:ea typeface="+mn-ea"/>
                <a:cs typeface="+mn-cs"/>
              </a:rPr>
              <a:t>Gru4Rec</a:t>
            </a:r>
          </a:p>
          <a:p>
            <a:pPr marL="342900" indent="-342900">
              <a:lnSpc>
                <a:spcPct val="100000"/>
              </a:lnSpc>
              <a:buFont typeface="Wingdings" panose="05000000000000000000" pitchFamily="2" charset="2"/>
              <a:buChar char="Ø"/>
            </a:pPr>
            <a:r>
              <a:rPr lang="en-US" dirty="0" err="1"/>
              <a:t>SasRec</a:t>
            </a:r>
            <a:endParaRPr lang="en-US" dirty="0"/>
          </a:p>
          <a:p>
            <a:pPr marL="342900" indent="-342900">
              <a:lnSpc>
                <a:spcPct val="100000"/>
              </a:lnSpc>
              <a:buFont typeface="Wingdings" panose="05000000000000000000" pitchFamily="2" charset="2"/>
              <a:buChar char="Ø"/>
            </a:pPr>
            <a:r>
              <a:rPr lang="en-US" dirty="0" err="1"/>
              <a:t>NextItNet</a:t>
            </a:r>
            <a:endParaRPr lang="en-US" dirty="0"/>
          </a:p>
          <a:p>
            <a:pPr marL="342900" indent="-342900">
              <a:lnSpc>
                <a:spcPct val="100000"/>
              </a:lnSpc>
              <a:buFont typeface="Wingdings" panose="05000000000000000000" pitchFamily="2" charset="2"/>
              <a:buChar char="Ø"/>
            </a:pPr>
            <a:r>
              <a:rPr lang="en-US" kern="1200" dirty="0">
                <a:latin typeface="+mn-lt"/>
                <a:ea typeface="+mn-ea"/>
                <a:cs typeface="+mn-cs"/>
              </a:rPr>
              <a:t>Bert4Rec</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56002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6996-3828-1A87-5CE9-0D8E68DDD588}"/>
              </a:ext>
            </a:extLst>
          </p:cNvPr>
          <p:cNvSpPr>
            <a:spLocks noGrp="1"/>
          </p:cNvSpPr>
          <p:nvPr>
            <p:ph type="title"/>
          </p:nvPr>
        </p:nvSpPr>
        <p:spPr>
          <a:xfrm>
            <a:off x="3179763" y="1045302"/>
            <a:ext cx="7912100" cy="1075378"/>
          </a:xfrm>
        </p:spPr>
        <p:txBody>
          <a:bodyPr/>
          <a:lstStyle/>
          <a:p>
            <a:r>
              <a:rPr lang="en-US" dirty="0" err="1"/>
              <a:t>SasRec</a:t>
            </a:r>
            <a:endParaRPr lang="en-US" dirty="0"/>
          </a:p>
        </p:txBody>
      </p:sp>
      <p:sp>
        <p:nvSpPr>
          <p:cNvPr id="4" name="Content Placeholder 3">
            <a:extLst>
              <a:ext uri="{FF2B5EF4-FFF2-40B4-BE49-F238E27FC236}">
                <a16:creationId xmlns:a16="http://schemas.microsoft.com/office/drawing/2014/main" id="{629BC272-9CC4-3826-52DF-2BFB4B905F45}"/>
              </a:ext>
            </a:extLst>
          </p:cNvPr>
          <p:cNvSpPr>
            <a:spLocks noGrp="1"/>
          </p:cNvSpPr>
          <p:nvPr>
            <p:ph sz="quarter" idx="15"/>
          </p:nvPr>
        </p:nvSpPr>
        <p:spPr>
          <a:xfrm>
            <a:off x="3179763" y="2222500"/>
            <a:ext cx="8243887" cy="3651249"/>
          </a:xfrm>
        </p:spPr>
        <p:txBody>
          <a:bodyPr/>
          <a:lstStyle/>
          <a:p>
            <a:r>
              <a:rPr lang="en-US" b="0" i="0" dirty="0" err="1">
                <a:solidFill>
                  <a:srgbClr val="D1D5DB"/>
                </a:solidFill>
                <a:effectLst/>
                <a:latin typeface="Söhne"/>
              </a:rPr>
              <a:t>SASRec</a:t>
            </a:r>
            <a:r>
              <a:rPr lang="en-US" b="0" i="0" dirty="0">
                <a:solidFill>
                  <a:srgbClr val="D1D5DB"/>
                </a:solidFill>
                <a:effectLst/>
                <a:latin typeface="Söhne"/>
              </a:rPr>
              <a:t> is a sequential recommendation model that uses self-attention mechanisms to capture long-range dependencies. It excels in providing accurate recommendations for sequential data.</a:t>
            </a:r>
            <a:endParaRPr lang="en-US" dirty="0"/>
          </a:p>
          <a:p>
            <a:endParaRPr lang="en-US" dirty="0"/>
          </a:p>
        </p:txBody>
      </p:sp>
      <p:sp>
        <p:nvSpPr>
          <p:cNvPr id="7" name="Slide Number Placeholder 6">
            <a:extLst>
              <a:ext uri="{FF2B5EF4-FFF2-40B4-BE49-F238E27FC236}">
                <a16:creationId xmlns:a16="http://schemas.microsoft.com/office/drawing/2014/main" id="{5A28FB71-9ECE-05B3-1219-CC01A4179EE5}"/>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10" name="Picture 9">
            <a:extLst>
              <a:ext uri="{FF2B5EF4-FFF2-40B4-BE49-F238E27FC236}">
                <a16:creationId xmlns:a16="http://schemas.microsoft.com/office/drawing/2014/main" id="{8F7EBC34-5B9D-60BB-4420-5C877E9A9767}"/>
              </a:ext>
            </a:extLst>
          </p:cNvPr>
          <p:cNvPicPr>
            <a:picLocks noChangeAspect="1"/>
          </p:cNvPicPr>
          <p:nvPr/>
        </p:nvPicPr>
        <p:blipFill>
          <a:blip r:embed="rId2"/>
          <a:srcRect/>
          <a:stretch/>
        </p:blipFill>
        <p:spPr>
          <a:xfrm>
            <a:off x="130107" y="400741"/>
            <a:ext cx="2635385" cy="6056517"/>
          </a:xfrm>
          <a:prstGeom prst="rect">
            <a:avLst/>
          </a:prstGeom>
        </p:spPr>
      </p:pic>
    </p:spTree>
    <p:extLst>
      <p:ext uri="{BB962C8B-B14F-4D97-AF65-F5344CB8AC3E}">
        <p14:creationId xmlns:p14="http://schemas.microsoft.com/office/powerpoint/2010/main" val="3016826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156</TotalTime>
  <Words>474</Words>
  <Application>Microsoft Office PowerPoint</Application>
  <PresentationFormat>Widescreen</PresentationFormat>
  <Paragraphs>106</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Söhne</vt:lpstr>
      <vt:lpstr>Walbaum Display</vt:lpstr>
      <vt:lpstr>Wingdings</vt:lpstr>
      <vt:lpstr>3DFloatVTI</vt:lpstr>
      <vt:lpstr>Recomind:</vt:lpstr>
      <vt:lpstr>Agenda</vt:lpstr>
      <vt:lpstr>Team Members</vt:lpstr>
      <vt:lpstr>Introduction</vt:lpstr>
      <vt:lpstr>Motivation</vt:lpstr>
      <vt:lpstr>Dataset</vt:lpstr>
      <vt:lpstr>Dataset Statistics</vt:lpstr>
      <vt:lpstr>Methodology</vt:lpstr>
      <vt:lpstr>SasRec</vt:lpstr>
      <vt:lpstr>Gru4Rec</vt:lpstr>
      <vt:lpstr>NextItNet</vt:lpstr>
      <vt:lpstr>Bert4Rec</vt:lpstr>
      <vt:lpstr>Experiment results</vt:lpstr>
      <vt:lpstr>Table</vt:lpstr>
      <vt:lpstr>Discussion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Recomind:</dc:title>
  <dc:creator>Adham Gamal</dc:creator>
  <cp:lastModifiedBy>Adham Gamal</cp:lastModifiedBy>
  <cp:revision>16</cp:revision>
  <dcterms:created xsi:type="dcterms:W3CDTF">2023-07-25T19:09:09Z</dcterms:created>
  <dcterms:modified xsi:type="dcterms:W3CDTF">2023-07-25T21:45:34Z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