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strument Sans Medium" panose="020B0604020202020204" charset="0"/>
      <p:regular r:id="rId16"/>
    </p:embeddedFont>
    <p:embeddedFont>
      <p:font typeface="Instrument Sans Semi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16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802725"/>
            <a:ext cx="4624149" cy="46241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508403"/>
            <a:ext cx="7556421" cy="1425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JavaScript's Adventure: From Browser to Server! </a:t>
            </a:r>
            <a:r>
              <a:rPr lang="en-US" sz="4450" dirty="0">
                <a:solidFill>
                  <a:srgbClr val="000000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🚀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327374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Welcome to an exciting journey exploring how JavaScript transforms from a browser superhero to a powerful server ninja! This lesson covers JavaScript's main concepts, differences between browser and Node.js environments, asynchronous programming, and error handling techniques.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6280190" y="534340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Get ready to master JavaScript's powers in both worlds and learn how to handle tasks like a pro with fun activities and practical examples.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280190" y="634126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810" y="6348889"/>
            <a:ext cx="347663" cy="34766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56440" y="6324362"/>
            <a:ext cx="233838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E3063"/>
                </a:solidFill>
                <a:latin typeface="Instrument Sans Bold" pitchFamily="34" charset="0"/>
                <a:ea typeface="Instrument Sans Bold" pitchFamily="34" charset="-122"/>
                <a:cs typeface="Instrument Sans Bold" pitchFamily="34" charset="-120"/>
              </a:rPr>
              <a:t>by Adham Magdy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760720" cy="8229600"/>
          </a:xfrm>
          <a:prstGeom prst="rect">
            <a:avLst/>
          </a:prstGeom>
          <a:solidFill>
            <a:srgbClr val="E6E6E7"/>
          </a:solidFill>
          <a:ln/>
        </p:spPr>
      </p:sp>
      <p:sp>
        <p:nvSpPr>
          <p:cNvPr id="4" name="Text 1"/>
          <p:cNvSpPr/>
          <p:nvPr/>
        </p:nvSpPr>
        <p:spPr>
          <a:xfrm>
            <a:off x="6280190" y="723067"/>
            <a:ext cx="7556421" cy="1425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JavaScript Fundamentals Review </a:t>
            </a:r>
            <a:r>
              <a:rPr lang="en-US" sz="4450" dirty="0" smtClean="0">
                <a:solidFill>
                  <a:srgbClr val="000000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🔄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6280190" y="2488406"/>
            <a:ext cx="3664863" cy="3121462"/>
          </a:xfrm>
          <a:prstGeom prst="roundRect">
            <a:avLst>
              <a:gd name="adj" fmla="val 6540"/>
            </a:avLst>
          </a:prstGeom>
          <a:solidFill>
            <a:srgbClr val="CEE6FD"/>
          </a:solidFill>
          <a:ln/>
        </p:spPr>
      </p:sp>
      <p:sp>
        <p:nvSpPr>
          <p:cNvPr id="6" name="Text 3"/>
          <p:cNvSpPr/>
          <p:nvPr/>
        </p:nvSpPr>
        <p:spPr>
          <a:xfrm>
            <a:off x="6507004" y="2715220"/>
            <a:ext cx="30406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Variables &amp; Data Types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507004" y="3205639"/>
            <a:ext cx="321123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JavaScript uses let, const, and var to declare variables. Data types include numbers, strings, booleans, arrays, and objects for storing collections and labeled data.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488406"/>
            <a:ext cx="3664863" cy="3121462"/>
          </a:xfrm>
          <a:prstGeom prst="roundRect">
            <a:avLst>
              <a:gd name="adj" fmla="val 6540"/>
            </a:avLst>
          </a:prstGeom>
          <a:solidFill>
            <a:srgbClr val="CEE6FD"/>
          </a:solidFill>
          <a:ln/>
        </p:spPr>
      </p:sp>
      <p:sp>
        <p:nvSpPr>
          <p:cNvPr id="9" name="Text 6"/>
          <p:cNvSpPr/>
          <p:nvPr/>
        </p:nvSpPr>
        <p:spPr>
          <a:xfrm>
            <a:off x="10398681" y="2715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Functions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0398681" y="3205639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Functions are like recipes. Regular and arrow functions define reusable code blocks, with default parameters for flexibility.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0190" y="5836682"/>
            <a:ext cx="7556421" cy="1669852"/>
          </a:xfrm>
          <a:prstGeom prst="roundRect">
            <a:avLst>
              <a:gd name="adj" fmla="val 12225"/>
            </a:avLst>
          </a:prstGeom>
          <a:solidFill>
            <a:srgbClr val="CEE6FD"/>
          </a:solidFill>
          <a:ln/>
        </p:spPr>
      </p:sp>
      <p:sp>
        <p:nvSpPr>
          <p:cNvPr id="12" name="Text 9"/>
          <p:cNvSpPr/>
          <p:nvPr/>
        </p:nvSpPr>
        <p:spPr>
          <a:xfrm>
            <a:off x="6507004" y="60634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Control Flow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6507004" y="6553914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If statements and loops control decision-making and repetition, enabling dynamic program behavior.</a:t>
            </a:r>
            <a:endParaRPr lang="en-US" sz="175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934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Modern JavaScript Features &amp; Fun Activity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5117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2829044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Template Literals &amp; Destructuring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673793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Make strings easier and unpack object values efficiently.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275117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2829044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Spread Operator &amp; Array Methods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673793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Copy and manipulate arrays and objects with map and filter for powerful data handling.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57903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656898"/>
            <a:ext cx="33001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JavaScript Treasure Hunt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147316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Create objects, write functions, use loops, and explore asynchronous programming like callbacks, promises, and async/await.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4307"/>
            <a:ext cx="12362498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JavaScript's Two Homes </a:t>
            </a:r>
            <a:r>
              <a:rPr lang="en-US" sz="4450" dirty="0">
                <a:solidFill>
                  <a:srgbClr val="000000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🏠</a:t>
            </a: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: Browser vs Node.js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076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Browser JavaScript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8882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Uses window and document objects to interact with web pages and browser features.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969782"/>
            <a:ext cx="6244709" cy="1428750"/>
          </a:xfrm>
          <a:prstGeom prst="roundRect">
            <a:avLst>
              <a:gd name="adj" fmla="val 14288"/>
            </a:avLst>
          </a:prstGeom>
          <a:solidFill>
            <a:srgbClr val="CEE6FD"/>
          </a:solidFill>
          <a:ln/>
        </p:spPr>
      </p:sp>
      <p:sp>
        <p:nvSpPr>
          <p:cNvPr id="6" name="Shape 4"/>
          <p:cNvSpPr/>
          <p:nvPr/>
        </p:nvSpPr>
        <p:spPr>
          <a:xfrm>
            <a:off x="782479" y="3969782"/>
            <a:ext cx="6267331" cy="1428750"/>
          </a:xfrm>
          <a:prstGeom prst="roundRect">
            <a:avLst>
              <a:gd name="adj" fmla="val 2381"/>
            </a:avLst>
          </a:prstGeom>
          <a:solidFill>
            <a:srgbClr val="CEE6FD"/>
          </a:solidFill>
          <a:ln/>
        </p:spPr>
      </p:sp>
      <p:sp>
        <p:nvSpPr>
          <p:cNvPr id="7" name="Text 5"/>
          <p:cNvSpPr/>
          <p:nvPr/>
        </p:nvSpPr>
        <p:spPr>
          <a:xfrm>
            <a:off x="1009293" y="4139803"/>
            <a:ext cx="581370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highlight>
                  <a:srgbClr val="CEE6FD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// The browser's main toolboxconsole.log(window);  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highlight>
                  <a:srgbClr val="CEE6FD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// For working with web pages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highlight>
                  <a:srgbClr val="CEE6FD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console.log(document); 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4076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Node.js JavaScript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298882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Uses global and process objects, supports file system access, and modular code sharing with require and module.exports.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599521" y="4332684"/>
            <a:ext cx="6244709" cy="2517458"/>
          </a:xfrm>
          <a:prstGeom prst="roundRect">
            <a:avLst>
              <a:gd name="adj" fmla="val 8109"/>
            </a:avLst>
          </a:prstGeom>
          <a:solidFill>
            <a:srgbClr val="CEE6FD"/>
          </a:solidFill>
          <a:ln/>
        </p:spPr>
      </p:sp>
      <p:sp>
        <p:nvSpPr>
          <p:cNvPr id="11" name="Shape 9"/>
          <p:cNvSpPr/>
          <p:nvPr/>
        </p:nvSpPr>
        <p:spPr>
          <a:xfrm>
            <a:off x="7588210" y="4332684"/>
            <a:ext cx="6267331" cy="2517458"/>
          </a:xfrm>
          <a:prstGeom prst="roundRect">
            <a:avLst>
              <a:gd name="adj" fmla="val 1352"/>
            </a:avLst>
          </a:prstGeom>
          <a:solidFill>
            <a:srgbClr val="CEE6FD"/>
          </a:solidFill>
          <a:ln/>
        </p:spPr>
      </p:sp>
      <p:sp>
        <p:nvSpPr>
          <p:cNvPr id="12" name="Text 10"/>
          <p:cNvSpPr/>
          <p:nvPr/>
        </p:nvSpPr>
        <p:spPr>
          <a:xfrm>
            <a:off x="7815024" y="4502706"/>
            <a:ext cx="581370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highlight>
                  <a:srgbClr val="CEE6FD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// Node's main toolbox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highlight>
                  <a:srgbClr val="CEE6FD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console.log(global);  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highlight>
                  <a:srgbClr val="CEE6FD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// Information about our program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highlight>
                  <a:srgbClr val="CEE6FD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console.log(process);  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highlight>
                  <a:srgbClr val="CEE6FD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// Where our files are located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highlight>
                  <a:srgbClr val="CEE6FD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console.log(__dirname);  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8070" y="588407"/>
            <a:ext cx="7647861" cy="2011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Making Things Happen in Order </a:t>
            </a:r>
            <a:r>
              <a:rPr lang="en-US" sz="4200" dirty="0">
                <a:solidFill>
                  <a:srgbClr val="000000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📝</a:t>
            </a:r>
            <a:r>
              <a:rPr lang="en-US" sz="4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: Callbacks, Promises, Async/Await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70" y="2920484"/>
            <a:ext cx="1068705" cy="157353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37410" y="3134201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Callbacks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2137410" y="3596402"/>
            <a:ext cx="6258520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Old way: wait for a task to finish by passing a function to be called later.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70" y="4494014"/>
            <a:ext cx="1068705" cy="157353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37410" y="4707731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Promises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2137410" y="5169932"/>
            <a:ext cx="6258520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Like getting a buzzer that notifies when a task completes, improving readability and error handling.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70" y="6067544"/>
            <a:ext cx="1068705" cy="157353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37410" y="6281261"/>
            <a:ext cx="2672001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Async/Await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2137410" y="6743462"/>
            <a:ext cx="6258520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Modern way: write asynchronous code that looks synchronous, making it easier to manage.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2850"/>
            <a:ext cx="13042821" cy="1425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Catching Problems Like a Superhero! </a:t>
            </a:r>
            <a:r>
              <a:rPr lang="en-US" sz="4450" dirty="0">
                <a:solidFill>
                  <a:srgbClr val="000000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🦸‍♂️</a:t>
            </a: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Error Handling in JavaScript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424464" y="4446032"/>
            <a:ext cx="31545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Callback Error Handling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93645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Errors passed as arguments to callbacks, requiring manual checks.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77165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456723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3128963"/>
            <a:ext cx="31094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Promise Error Handling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61938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.catch() to handle errors cleanly in promise chains.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77165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361616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400080"/>
            <a:ext cx="36480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Async/Await Error Handling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90498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Try/catch blocks catch errors in asynchronous functions for clearer code.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77165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4533" y="634234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5658" y="1018580"/>
            <a:ext cx="7685484" cy="1302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Exercises: Exploring JavaScript Environments &amp; Async Code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15658" y="2633663"/>
            <a:ext cx="7685484" cy="4577239"/>
          </a:xfrm>
          <a:prstGeom prst="roundRect">
            <a:avLst>
              <a:gd name="adj" fmla="val 409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23278" y="2641282"/>
            <a:ext cx="7669411" cy="59864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432590" y="2773918"/>
            <a:ext cx="2135624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Feature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8992553" y="2773918"/>
            <a:ext cx="2131814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Browser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11548705" y="2773918"/>
            <a:ext cx="2135624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Node.js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6223278" y="3239929"/>
            <a:ext cx="7669411" cy="6062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432590" y="3372564"/>
            <a:ext cx="2135624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Run JavaScript code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11548705" y="3372564"/>
            <a:ext cx="2135624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6223278" y="3846195"/>
            <a:ext cx="7669411" cy="6062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432590" y="3978831"/>
            <a:ext cx="2135624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Read and write files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6223278" y="4452461"/>
            <a:ext cx="7669411" cy="6062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432590" y="4585097"/>
            <a:ext cx="2135624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Access the DOM</a:t>
            </a:r>
            <a:endParaRPr lang="en-US" sz="1600" dirty="0"/>
          </a:p>
        </p:txBody>
      </p:sp>
      <p:sp>
        <p:nvSpPr>
          <p:cNvPr id="21" name="Shape 18"/>
          <p:cNvSpPr/>
          <p:nvPr/>
        </p:nvSpPr>
        <p:spPr>
          <a:xfrm>
            <a:off x="6223278" y="5058728"/>
            <a:ext cx="7669411" cy="6062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6432590" y="5191363"/>
            <a:ext cx="2135624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the fetch API</a:t>
            </a:r>
            <a:endParaRPr lang="en-US" sz="1600" dirty="0"/>
          </a:p>
        </p:txBody>
      </p:sp>
      <p:sp>
        <p:nvSpPr>
          <p:cNvPr id="25" name="Shape 22"/>
          <p:cNvSpPr/>
          <p:nvPr/>
        </p:nvSpPr>
        <p:spPr>
          <a:xfrm>
            <a:off x="6223278" y="5664994"/>
            <a:ext cx="7669411" cy="93202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6432590" y="5797629"/>
            <a:ext cx="2135624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Run in the background</a:t>
            </a:r>
            <a:endParaRPr lang="en-US" sz="1600" dirty="0"/>
          </a:p>
        </p:txBody>
      </p:sp>
      <p:sp>
        <p:nvSpPr>
          <p:cNvPr id="29" name="Shape 26"/>
          <p:cNvSpPr/>
          <p:nvPr/>
        </p:nvSpPr>
        <p:spPr>
          <a:xfrm>
            <a:off x="6223278" y="6597015"/>
            <a:ext cx="7669411" cy="6062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7"/>
          <p:cNvSpPr/>
          <p:nvPr/>
        </p:nvSpPr>
        <p:spPr>
          <a:xfrm>
            <a:off x="6432590" y="6729651"/>
            <a:ext cx="2135624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Create a web server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>
          <a:xfrm>
            <a:off x="9207824" y="3372564"/>
            <a:ext cx="340633" cy="3333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719021" y="3346133"/>
            <a:ext cx="340633" cy="3333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207824" y="3967848"/>
            <a:ext cx="340633" cy="3333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701104" y="3973989"/>
            <a:ext cx="340633" cy="3333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207823" y="6737271"/>
            <a:ext cx="340633" cy="3333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208585" y="5871566"/>
            <a:ext cx="340633" cy="3333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701104" y="4582762"/>
            <a:ext cx="340633" cy="33337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1700707" y="6692532"/>
            <a:ext cx="340633" cy="3333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1700501" y="5890380"/>
            <a:ext cx="340633" cy="3333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700295" y="5183743"/>
            <a:ext cx="340633" cy="3333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214149" y="5236102"/>
            <a:ext cx="340633" cy="3333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214149" y="4576257"/>
            <a:ext cx="340633" cy="33337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149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Async Time Machine &amp; Error Catcher Game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7269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351520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550563"/>
            <a:ext cx="30737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Convert Callback Code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04098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Rewrite callback-based file reading into promises and async/await.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522041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9" name="Text 6"/>
          <p:cNvSpPr/>
          <p:nvPr/>
        </p:nvSpPr>
        <p:spPr>
          <a:xfrm>
            <a:off x="878860" y="52629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5298281"/>
            <a:ext cx="33137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Error Handling Scenarios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530906" y="578870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Practice handling errors with callbacks, promises, and async/await try/catch.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479846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there are no dumb questions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511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Instrument Sans Bold</vt:lpstr>
      <vt:lpstr>Instrument Sans Medium</vt:lpstr>
      <vt:lpstr>Arial</vt:lpstr>
      <vt:lpstr>Consolas Medium</vt:lpstr>
      <vt:lpstr>Instrument Sans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Astro</cp:lastModifiedBy>
  <cp:revision>2</cp:revision>
  <dcterms:created xsi:type="dcterms:W3CDTF">2025-05-21T16:54:07Z</dcterms:created>
  <dcterms:modified xsi:type="dcterms:W3CDTF">2025-05-21T17:01:27Z</dcterms:modified>
</cp:coreProperties>
</file>