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58" r:id="rId7"/>
    <p:sldId id="259" r:id="rId8"/>
    <p:sldId id="266" r:id="rId9"/>
    <p:sldId id="268" r:id="rId10"/>
    <p:sldId id="267" r:id="rId11"/>
    <p:sldId id="269" r:id="rId12"/>
    <p:sldId id="271" r:id="rId13"/>
    <p:sldId id="272" r:id="rId14"/>
    <p:sldId id="273" r:id="rId15"/>
    <p:sldId id="264" r:id="rId16"/>
    <p:sldId id="274" r:id="rId17"/>
    <p:sldId id="261" r:id="rId18"/>
    <p:sldId id="275" r:id="rId19"/>
    <p:sldId id="265" r:id="rId20"/>
    <p:sldId id="260"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94" d="100"/>
          <a:sy n="94" d="100"/>
        </p:scale>
        <p:origin x="274" y="5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99796" y="2332653"/>
            <a:ext cx="8014995" cy="1520890"/>
          </a:xfrm>
        </p:spPr>
        <p:txBody>
          <a:bodyPr/>
          <a:lstStyle/>
          <a:p>
            <a:pPr algn="l"/>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br>
              <a:rPr lang="en-US" dirty="0"/>
            </a:br>
            <a:r>
              <a:rPr lang="en-US" b="0" i="0" dirty="0">
                <a:solidFill>
                  <a:srgbClr val="374151"/>
                </a:solidFill>
                <a:effectLst/>
                <a:latin typeface="Söhne"/>
              </a:rPr>
              <a:t>Introduction to .NET Core 7 and C# Training</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Advanced C# Concepts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06563"/>
            <a:ext cx="9857016" cy="4134400"/>
          </a:xfrm>
        </p:spPr>
        <p:txBody>
          <a:bodyPr vert="horz" lIns="91440" tIns="45720" rIns="91440" bIns="45720" rtlCol="0" anchor="t">
            <a:noAutofit/>
          </a:bodyPr>
          <a:lstStyle/>
          <a:p>
            <a:pPr algn="l"/>
            <a:r>
              <a:rPr lang="en-US" sz="2400" b="0" i="0" dirty="0">
                <a:solidFill>
                  <a:srgbClr val="374151"/>
                </a:solidFill>
                <a:effectLst/>
                <a:latin typeface="Söhne"/>
              </a:rPr>
              <a:t>LINQ (Language-Integrated Query): LINQ is a powerful feature in C# that allows developers to write query-like expressions to query, filter, and manipulate data from different data sources such as collections, databases, and XML. LINQ provides a unified syntax that enables developers to write expressive and readable code, making data querying and manipulation more intuitive. LINQ queries are strongly typed, which helps catch errors at compile-time and promotes code correctness. With LINQ, developers can easily perform operations like filtering, sorting, grouping, and joining data, greatly simplifying data access and transformation tasks.</a:t>
            </a:r>
            <a:endParaRPr lang="en-US" sz="24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33648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6A76B6-6849-84C7-E257-EEB169DE1A9E}"/>
              </a:ext>
            </a:extLst>
          </p:cNvPr>
          <p:cNvSpPr/>
          <p:nvPr/>
        </p:nvSpPr>
        <p:spPr>
          <a:xfrm>
            <a:off x="1894114" y="734786"/>
            <a:ext cx="955222" cy="249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p>
        </p:txBody>
      </p:sp>
      <p:sp>
        <p:nvSpPr>
          <p:cNvPr id="13" name="Rectangle 12">
            <a:extLst>
              <a:ext uri="{FF2B5EF4-FFF2-40B4-BE49-F238E27FC236}">
                <a16:creationId xmlns:a16="http://schemas.microsoft.com/office/drawing/2014/main" id="{BC27F1E2-B688-47D5-DAF5-E9C5898B6D46}"/>
              </a:ext>
            </a:extLst>
          </p:cNvPr>
          <p:cNvSpPr/>
          <p:nvPr/>
        </p:nvSpPr>
        <p:spPr>
          <a:xfrm>
            <a:off x="3409950" y="1475014"/>
            <a:ext cx="955222" cy="249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a:t>
            </a:r>
          </a:p>
        </p:txBody>
      </p:sp>
      <p:sp>
        <p:nvSpPr>
          <p:cNvPr id="14" name="Rectangle 13">
            <a:extLst>
              <a:ext uri="{FF2B5EF4-FFF2-40B4-BE49-F238E27FC236}">
                <a16:creationId xmlns:a16="http://schemas.microsoft.com/office/drawing/2014/main" id="{5B1062D0-4B97-5396-CDAD-E305E001F7DD}"/>
              </a:ext>
            </a:extLst>
          </p:cNvPr>
          <p:cNvSpPr/>
          <p:nvPr/>
        </p:nvSpPr>
        <p:spPr>
          <a:xfrm>
            <a:off x="5104039" y="2495551"/>
            <a:ext cx="955222" cy="249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C40ADD-6F25-B4E4-E595-531DB3AE35B8}"/>
              </a:ext>
            </a:extLst>
          </p:cNvPr>
          <p:cNvSpPr/>
          <p:nvPr/>
        </p:nvSpPr>
        <p:spPr>
          <a:xfrm>
            <a:off x="6577692" y="3205844"/>
            <a:ext cx="955222" cy="249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6EDA453-7FA4-2D4B-6AD9-C2A0521AC8D5}"/>
              </a:ext>
            </a:extLst>
          </p:cNvPr>
          <p:cNvCxnSpPr/>
          <p:nvPr/>
        </p:nvCxnSpPr>
        <p:spPr>
          <a:xfrm>
            <a:off x="2245179" y="1379764"/>
            <a:ext cx="1164771" cy="86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C76663-3335-0C83-5463-E74B0A17B7D0}"/>
              </a:ext>
            </a:extLst>
          </p:cNvPr>
          <p:cNvCxnSpPr/>
          <p:nvPr/>
        </p:nvCxnSpPr>
        <p:spPr>
          <a:xfrm>
            <a:off x="3887561" y="2359478"/>
            <a:ext cx="1164771" cy="86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B19153-45FD-F841-2CF9-8504D4C1B70E}"/>
              </a:ext>
            </a:extLst>
          </p:cNvPr>
          <p:cNvCxnSpPr/>
          <p:nvPr/>
        </p:nvCxnSpPr>
        <p:spPr>
          <a:xfrm>
            <a:off x="5353050" y="3307896"/>
            <a:ext cx="1164771" cy="86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5C482D3-4FFF-0ED0-EBEB-0C7C23AA5ACD}"/>
              </a:ext>
            </a:extLst>
          </p:cNvPr>
          <p:cNvSpPr/>
          <p:nvPr/>
        </p:nvSpPr>
        <p:spPr>
          <a:xfrm>
            <a:off x="8051345" y="3615418"/>
            <a:ext cx="955222" cy="249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676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8B3-6C28-4980-9282-AB464513F2EF}"/>
              </a:ext>
            </a:extLst>
          </p:cNvPr>
          <p:cNvSpPr>
            <a:spLocks noGrp="1"/>
          </p:cNvSpPr>
          <p:nvPr>
            <p:ph type="title"/>
          </p:nvPr>
        </p:nvSpPr>
        <p:spPr/>
        <p:txBody>
          <a:bodyPr/>
          <a:lstStyle/>
          <a:p>
            <a:r>
              <a:rPr lang="en-US" dirty="0"/>
              <a:t>Web Application Hosting Options</a:t>
            </a:r>
          </a:p>
        </p:txBody>
      </p:sp>
      <p:sp>
        <p:nvSpPr>
          <p:cNvPr id="3" name="Content Placeholder 2">
            <a:extLst>
              <a:ext uri="{FF2B5EF4-FFF2-40B4-BE49-F238E27FC236}">
                <a16:creationId xmlns:a16="http://schemas.microsoft.com/office/drawing/2014/main" id="{21A11D5A-35DC-449B-8F49-265856E04AC6}"/>
              </a:ext>
            </a:extLst>
          </p:cNvPr>
          <p:cNvSpPr>
            <a:spLocks noGrp="1"/>
          </p:cNvSpPr>
          <p:nvPr>
            <p:ph idx="1"/>
          </p:nvPr>
        </p:nvSpPr>
        <p:spPr/>
        <p:txBody>
          <a:bodyPr/>
          <a:lstStyle/>
          <a:p>
            <a:r>
              <a:rPr lang="en-US" dirty="0" err="1"/>
              <a:t>Kestral</a:t>
            </a:r>
            <a:br>
              <a:rPr lang="en-US" dirty="0"/>
            </a:br>
            <a:br>
              <a:rPr lang="en-US" dirty="0"/>
            </a:br>
            <a:br>
              <a:rPr lang="en-US" dirty="0"/>
            </a:br>
            <a:br>
              <a:rPr lang="en-US" dirty="0"/>
            </a:br>
            <a:endParaRPr lang="en-US" dirty="0"/>
          </a:p>
          <a:p>
            <a:r>
              <a:rPr lang="en-US" dirty="0"/>
              <a:t>IIS, Apache, Nginx</a:t>
            </a:r>
            <a:br>
              <a:rPr lang="en-US" dirty="0"/>
            </a:br>
            <a:endParaRPr lang="en-US" dirty="0"/>
          </a:p>
          <a:p>
            <a:endParaRPr lang="en-US" dirty="0"/>
          </a:p>
          <a:p>
            <a:endParaRPr lang="en-US" dirty="0"/>
          </a:p>
          <a:p>
            <a:pPr marL="0" indent="0">
              <a:buNone/>
            </a:pPr>
            <a:r>
              <a:rPr lang="en-US" sz="1400" b="1" dirty="0"/>
              <a:t>Diagrams from https://docs.microsoft.com/en-us/aspnet/core/fundamentals/servers/?view=aspnetcore-2.2&amp;tabs=windows</a:t>
            </a:r>
            <a:br>
              <a:rPr lang="en-US" sz="1400" b="1" dirty="0"/>
            </a:br>
            <a:endParaRPr lang="en-US" sz="1400" b="1" dirty="0"/>
          </a:p>
        </p:txBody>
      </p:sp>
      <p:pic>
        <p:nvPicPr>
          <p:cNvPr id="4" name="Picture 3">
            <a:extLst>
              <a:ext uri="{FF2B5EF4-FFF2-40B4-BE49-F238E27FC236}">
                <a16:creationId xmlns:a16="http://schemas.microsoft.com/office/drawing/2014/main" id="{1C038CB6-C066-4D46-AF60-4CE6CB1743B7}"/>
              </a:ext>
            </a:extLst>
          </p:cNvPr>
          <p:cNvPicPr>
            <a:picLocks noChangeAspect="1"/>
          </p:cNvPicPr>
          <p:nvPr/>
        </p:nvPicPr>
        <p:blipFill>
          <a:blip r:embed="rId2"/>
          <a:stretch>
            <a:fillRect/>
          </a:stretch>
        </p:blipFill>
        <p:spPr>
          <a:xfrm>
            <a:off x="1146175" y="1870075"/>
            <a:ext cx="6153150" cy="1390650"/>
          </a:xfrm>
          <a:prstGeom prst="rect">
            <a:avLst/>
          </a:prstGeom>
        </p:spPr>
      </p:pic>
      <p:pic>
        <p:nvPicPr>
          <p:cNvPr id="5" name="Picture 4">
            <a:extLst>
              <a:ext uri="{FF2B5EF4-FFF2-40B4-BE49-F238E27FC236}">
                <a16:creationId xmlns:a16="http://schemas.microsoft.com/office/drawing/2014/main" id="{AE7DC103-68E9-4A50-BFFD-FD7AE5FF89BD}"/>
              </a:ext>
            </a:extLst>
          </p:cNvPr>
          <p:cNvPicPr>
            <a:picLocks noChangeAspect="1"/>
          </p:cNvPicPr>
          <p:nvPr/>
        </p:nvPicPr>
        <p:blipFill>
          <a:blip r:embed="rId3"/>
          <a:stretch>
            <a:fillRect/>
          </a:stretch>
        </p:blipFill>
        <p:spPr>
          <a:xfrm>
            <a:off x="1046162" y="4152900"/>
            <a:ext cx="8601075" cy="1295400"/>
          </a:xfrm>
          <a:prstGeom prst="rect">
            <a:avLst/>
          </a:prstGeom>
        </p:spPr>
      </p:pic>
    </p:spTree>
    <p:extLst>
      <p:ext uri="{BB962C8B-B14F-4D97-AF65-F5344CB8AC3E}">
        <p14:creationId xmlns:p14="http://schemas.microsoft.com/office/powerpoint/2010/main" val="308880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EE3F-BA33-4C9C-BEEC-1AC4DF109371}"/>
              </a:ext>
            </a:extLst>
          </p:cNvPr>
          <p:cNvSpPr>
            <a:spLocks noGrp="1"/>
          </p:cNvSpPr>
          <p:nvPr>
            <p:ph type="title"/>
          </p:nvPr>
        </p:nvSpPr>
        <p:spPr/>
        <p:txBody>
          <a:bodyPr/>
          <a:lstStyle/>
          <a:p>
            <a:r>
              <a:rPr lang="en-US" dirty="0" err="1"/>
              <a:t>Asp.Net</a:t>
            </a:r>
            <a:r>
              <a:rPr lang="en-US" dirty="0"/>
              <a:t> Core Pipeline</a:t>
            </a:r>
          </a:p>
        </p:txBody>
      </p:sp>
      <p:sp>
        <p:nvSpPr>
          <p:cNvPr id="3" name="Content Placeholder 2">
            <a:extLst>
              <a:ext uri="{FF2B5EF4-FFF2-40B4-BE49-F238E27FC236}">
                <a16:creationId xmlns:a16="http://schemas.microsoft.com/office/drawing/2014/main" id="{9F36224B-BF4B-474A-BB83-B12BD24AD68E}"/>
              </a:ext>
            </a:extLst>
          </p:cNvPr>
          <p:cNvSpPr>
            <a:spLocks noGrp="1"/>
          </p:cNvSpPr>
          <p:nvPr>
            <p:ph idx="1"/>
          </p:nvPr>
        </p:nvSpPr>
        <p:spPr>
          <a:xfrm>
            <a:off x="1167493" y="2017467"/>
            <a:ext cx="9779182" cy="1119433"/>
          </a:xfrm>
        </p:spPr>
        <p:txBody>
          <a:bodyPr/>
          <a:lstStyle/>
          <a:p>
            <a:r>
              <a:rPr lang="en-US" sz="2200" dirty="0"/>
              <a:t>Provides an application pipeline that supports pluggable services</a:t>
            </a:r>
          </a:p>
          <a:p>
            <a:r>
              <a:rPr lang="en-US" sz="2200" dirty="0"/>
              <a:t>Pipeline services are delivered via a Dependency Injection Container</a:t>
            </a:r>
          </a:p>
          <a:p>
            <a:r>
              <a:rPr lang="en-US" sz="2200" dirty="0"/>
              <a:t>The pipeline is configured with one or more components</a:t>
            </a:r>
            <a:r>
              <a:rPr lang="en-US" dirty="0"/>
              <a:t>.</a:t>
            </a:r>
          </a:p>
          <a:p>
            <a:endParaRPr lang="en-US" dirty="0"/>
          </a:p>
          <a:p>
            <a:pPr marL="0" indent="0">
              <a:buNone/>
            </a:pPr>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9B0BBFE9-C570-4CAE-B5F6-80978C609CF8}"/>
              </a:ext>
            </a:extLst>
          </p:cNvPr>
          <p:cNvPicPr>
            <a:picLocks noChangeAspect="1"/>
          </p:cNvPicPr>
          <p:nvPr/>
        </p:nvPicPr>
        <p:blipFill>
          <a:blip r:embed="rId2"/>
          <a:stretch>
            <a:fillRect/>
          </a:stretch>
        </p:blipFill>
        <p:spPr>
          <a:xfrm>
            <a:off x="820965" y="3232972"/>
            <a:ext cx="4838700" cy="2938625"/>
          </a:xfrm>
          <a:prstGeom prst="rect">
            <a:avLst/>
          </a:prstGeom>
        </p:spPr>
      </p:pic>
      <p:sp>
        <p:nvSpPr>
          <p:cNvPr id="4" name="TextBox 3">
            <a:extLst>
              <a:ext uri="{FF2B5EF4-FFF2-40B4-BE49-F238E27FC236}">
                <a16:creationId xmlns:a16="http://schemas.microsoft.com/office/drawing/2014/main" id="{4AB1A4DB-CA4D-4229-AC8A-81DB5D8B3380}"/>
              </a:ext>
            </a:extLst>
          </p:cNvPr>
          <p:cNvSpPr txBox="1"/>
          <p:nvPr/>
        </p:nvSpPr>
        <p:spPr>
          <a:xfrm>
            <a:off x="6532336" y="3232972"/>
            <a:ext cx="3835400" cy="2462213"/>
          </a:xfrm>
          <a:prstGeom prst="rect">
            <a:avLst/>
          </a:prstGeom>
          <a:noFill/>
          <a:ln>
            <a:solidFill>
              <a:schemeClr val="tx1"/>
            </a:solidFill>
          </a:ln>
        </p:spPr>
        <p:txBody>
          <a:bodyPr wrap="square" rtlCol="0">
            <a:spAutoFit/>
          </a:bodyPr>
          <a:lstStyle/>
          <a:p>
            <a:r>
              <a:rPr lang="en-US" sz="1400" dirty="0">
                <a:latin typeface="Consolas" panose="020B0609020204030204" pitchFamily="49" charset="0"/>
              </a:rPr>
              <a:t>Middleware components pass Requests to next component via Request Delegates.  </a:t>
            </a:r>
          </a:p>
          <a:p>
            <a:endParaRPr lang="en-US" sz="1400" dirty="0">
              <a:latin typeface="Consolas" panose="020B0609020204030204" pitchFamily="49" charset="0"/>
            </a:endParaRPr>
          </a:p>
          <a:p>
            <a:r>
              <a:rPr lang="en-US" sz="1400" dirty="0">
                <a:latin typeface="Consolas" panose="020B0609020204030204" pitchFamily="49" charset="0"/>
              </a:rPr>
              <a:t>Each component configures a lambda that binds to a Request Delegate, defining its processing and invoking a next() function.</a:t>
            </a:r>
          </a:p>
          <a:p>
            <a:endParaRPr lang="en-US" sz="1400" dirty="0">
              <a:latin typeface="Consolas" panose="020B0609020204030204" pitchFamily="49" charset="0"/>
            </a:endParaRPr>
          </a:p>
          <a:p>
            <a:r>
              <a:rPr lang="en-US" sz="1400" dirty="0">
                <a:latin typeface="Consolas" panose="020B0609020204030204" pitchFamily="49" charset="0"/>
              </a:rPr>
              <a:t>When a Request arrives the middleware delegate sequence is invoked. </a:t>
            </a:r>
          </a:p>
        </p:txBody>
      </p:sp>
    </p:spTree>
    <p:extLst>
      <p:ext uri="{BB962C8B-B14F-4D97-AF65-F5344CB8AC3E}">
        <p14:creationId xmlns:p14="http://schemas.microsoft.com/office/powerpoint/2010/main" val="328598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5362-8151-421C-917C-0131BE2CAB5F}"/>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AF26D573-69C2-4FFA-A768-63A4A2AABF3B}"/>
              </a:ext>
            </a:extLst>
          </p:cNvPr>
          <p:cNvSpPr>
            <a:spLocks noGrp="1"/>
          </p:cNvSpPr>
          <p:nvPr>
            <p:ph idx="1"/>
          </p:nvPr>
        </p:nvSpPr>
        <p:spPr/>
        <p:txBody>
          <a:bodyPr/>
          <a:lstStyle/>
          <a:p>
            <a:r>
              <a:rPr lang="en-US" dirty="0"/>
              <a:t>Middleware is software that's assembled into an app pipeline to handle requests and responses. Each component:</a:t>
            </a:r>
          </a:p>
          <a:p>
            <a:pPr lvl="1"/>
            <a:r>
              <a:rPr lang="en-US" dirty="0"/>
              <a:t>Chooses whether to pass the request to the next component in the pipeline.</a:t>
            </a:r>
          </a:p>
          <a:p>
            <a:pPr lvl="1"/>
            <a:r>
              <a:rPr lang="en-US" dirty="0"/>
              <a:t>Can perform work before and after the next component in the pipeline.</a:t>
            </a:r>
          </a:p>
          <a:p>
            <a:r>
              <a:rPr lang="en-US" dirty="0"/>
              <a:t>Request delegates are used to build the request pipeline. The request delegates handle each HTTP request.</a:t>
            </a:r>
            <a:br>
              <a:rPr lang="en-US" dirty="0"/>
            </a:br>
            <a:endParaRPr lang="en-US" dirty="0"/>
          </a:p>
          <a:p>
            <a:endParaRPr lang="en-US" dirty="0"/>
          </a:p>
        </p:txBody>
      </p:sp>
    </p:spTree>
    <p:extLst>
      <p:ext uri="{BB962C8B-B14F-4D97-AF65-F5344CB8AC3E}">
        <p14:creationId xmlns:p14="http://schemas.microsoft.com/office/powerpoint/2010/main" val="215588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6EF8-4FFD-4058-88B2-567DA52020A4}"/>
              </a:ext>
            </a:extLst>
          </p:cNvPr>
          <p:cNvSpPr>
            <a:spLocks noGrp="1"/>
          </p:cNvSpPr>
          <p:nvPr>
            <p:ph type="title"/>
          </p:nvPr>
        </p:nvSpPr>
        <p:spPr/>
        <p:txBody>
          <a:bodyPr/>
          <a:lstStyle/>
          <a:p>
            <a:r>
              <a:rPr lang="en-US" dirty="0"/>
              <a:t>Configuring Middleware</a:t>
            </a:r>
          </a:p>
        </p:txBody>
      </p:sp>
      <p:sp>
        <p:nvSpPr>
          <p:cNvPr id="3" name="Content Placeholder 2">
            <a:extLst>
              <a:ext uri="{FF2B5EF4-FFF2-40B4-BE49-F238E27FC236}">
                <a16:creationId xmlns:a16="http://schemas.microsoft.com/office/drawing/2014/main" id="{F2C0573C-C9D9-4A1E-931E-1841AA316303}"/>
              </a:ext>
            </a:extLst>
          </p:cNvPr>
          <p:cNvSpPr>
            <a:spLocks noGrp="1"/>
          </p:cNvSpPr>
          <p:nvPr>
            <p:ph idx="1"/>
          </p:nvPr>
        </p:nvSpPr>
        <p:spPr>
          <a:xfrm>
            <a:off x="244929" y="1943988"/>
            <a:ext cx="9779182" cy="3366815"/>
          </a:xfrm>
        </p:spPr>
        <p:txBody>
          <a:bodyPr/>
          <a:lstStyle/>
          <a:p>
            <a:r>
              <a:rPr lang="en-US" dirty="0"/>
              <a:t>You configure pipeline middleware using the Configure method, provided by the Startup class.</a:t>
            </a:r>
          </a:p>
          <a:p>
            <a:pPr lvl="1"/>
            <a:r>
              <a:rPr lang="en-US" dirty="0"/>
              <a:t>Services include:</a:t>
            </a:r>
          </a:p>
          <a:p>
            <a:pPr lvl="2"/>
            <a:r>
              <a:rPr lang="en-US" dirty="0"/>
              <a:t>Serving static files</a:t>
            </a:r>
          </a:p>
          <a:p>
            <a:pPr lvl="2"/>
            <a:r>
              <a:rPr lang="en-US" dirty="0"/>
              <a:t>MVC routing and operations</a:t>
            </a:r>
          </a:p>
          <a:p>
            <a:pPr lvl="2"/>
            <a:r>
              <a:rPr lang="en-US" dirty="0"/>
              <a:t>Custom services</a:t>
            </a:r>
          </a:p>
          <a:p>
            <a:pPr lvl="1"/>
            <a:r>
              <a:rPr lang="en-US" dirty="0"/>
              <a:t>Service lifetime:</a:t>
            </a:r>
          </a:p>
          <a:p>
            <a:pPr lvl="2"/>
            <a:r>
              <a:rPr lang="en-US" dirty="0" err="1"/>
              <a:t>AddSingletonService</a:t>
            </a:r>
            <a:r>
              <a:rPr lang="en-US" dirty="0"/>
              <a:t>&lt;</a:t>
            </a:r>
            <a:r>
              <a:rPr lang="en-US" dirty="0" err="1"/>
              <a:t>IService</a:t>
            </a:r>
            <a:r>
              <a:rPr lang="en-US" dirty="0"/>
              <a:t>, Service&gt;()</a:t>
            </a:r>
            <a:br>
              <a:rPr lang="en-US" dirty="0"/>
            </a:br>
            <a:r>
              <a:rPr lang="en-US" dirty="0"/>
              <a:t>Singleton service used for the lifetime of the Application</a:t>
            </a:r>
          </a:p>
          <a:p>
            <a:pPr lvl="2"/>
            <a:r>
              <a:rPr lang="en-US" dirty="0" err="1"/>
              <a:t>AddScopedService</a:t>
            </a:r>
            <a:r>
              <a:rPr lang="en-US" dirty="0"/>
              <a:t>&lt;</a:t>
            </a:r>
            <a:r>
              <a:rPr lang="en-US" dirty="0" err="1"/>
              <a:t>IService</a:t>
            </a:r>
            <a:r>
              <a:rPr lang="en-US" dirty="0"/>
              <a:t>, Service&gt;()</a:t>
            </a:r>
            <a:br>
              <a:rPr lang="en-US" dirty="0"/>
            </a:br>
            <a:r>
              <a:rPr lang="en-US" dirty="0"/>
              <a:t>Singleton service used for the duration of one HTTP request</a:t>
            </a:r>
          </a:p>
          <a:p>
            <a:pPr lvl="2"/>
            <a:r>
              <a:rPr lang="en-US" dirty="0" err="1"/>
              <a:t>AddTransientService</a:t>
            </a:r>
            <a:r>
              <a:rPr lang="en-US" dirty="0"/>
              <a:t>&lt;</a:t>
            </a:r>
            <a:r>
              <a:rPr lang="en-US" dirty="0" err="1"/>
              <a:t>IService</a:t>
            </a:r>
            <a:r>
              <a:rPr lang="en-US" dirty="0"/>
              <a:t>, Service&gt;()</a:t>
            </a:r>
            <a:br>
              <a:rPr lang="en-US" dirty="0"/>
            </a:br>
            <a:r>
              <a:rPr lang="en-US" dirty="0"/>
              <a:t>Created with each request for service, possibly many times per HTTP request</a:t>
            </a:r>
          </a:p>
        </p:txBody>
      </p:sp>
    </p:spTree>
    <p:extLst>
      <p:ext uri="{BB962C8B-B14F-4D97-AF65-F5344CB8AC3E}">
        <p14:creationId xmlns:p14="http://schemas.microsoft.com/office/powerpoint/2010/main" val="3055209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E361-6BD2-454F-829B-5B6A6E8D2C79}"/>
              </a:ext>
            </a:extLst>
          </p:cNvPr>
          <p:cNvSpPr>
            <a:spLocks noGrp="1"/>
          </p:cNvSpPr>
          <p:nvPr>
            <p:ph type="title"/>
          </p:nvPr>
        </p:nvSpPr>
        <p:spPr>
          <a:xfrm>
            <a:off x="838200" y="365125"/>
            <a:ext cx="10515600" cy="1127125"/>
          </a:xfrm>
        </p:spPr>
        <p:txBody>
          <a:bodyPr/>
          <a:lstStyle/>
          <a:p>
            <a:r>
              <a:rPr lang="en-US" sz="3000" dirty="0"/>
              <a:t>Middleware provided by the framework</a:t>
            </a:r>
            <a:br>
              <a:rPr lang="en-US" sz="2500" dirty="0"/>
            </a:br>
            <a:r>
              <a:rPr lang="en-US" sz="2500" dirty="0"/>
              <a:t>  - partial list</a:t>
            </a:r>
          </a:p>
        </p:txBody>
      </p:sp>
      <p:sp>
        <p:nvSpPr>
          <p:cNvPr id="3" name="Content Placeholder 2">
            <a:extLst>
              <a:ext uri="{FF2B5EF4-FFF2-40B4-BE49-F238E27FC236}">
                <a16:creationId xmlns:a16="http://schemas.microsoft.com/office/drawing/2014/main" id="{B64429D2-211B-4547-B453-A21A179E9697}"/>
              </a:ext>
            </a:extLst>
          </p:cNvPr>
          <p:cNvSpPr>
            <a:spLocks noGrp="1"/>
          </p:cNvSpPr>
          <p:nvPr>
            <p:ph idx="1"/>
          </p:nvPr>
        </p:nvSpPr>
        <p:spPr>
          <a:xfrm>
            <a:off x="838200" y="1720850"/>
            <a:ext cx="10515600" cy="4456113"/>
          </a:xfrm>
        </p:spPr>
        <p:txBody>
          <a:bodyPr>
            <a:noAutofit/>
          </a:bodyPr>
          <a:lstStyle/>
          <a:p>
            <a:r>
              <a:rPr lang="en-US" sz="2000" dirty="0" err="1"/>
              <a:t>Authenication</a:t>
            </a:r>
            <a:endParaRPr lang="en-US" sz="2000" dirty="0"/>
          </a:p>
          <a:p>
            <a:r>
              <a:rPr lang="en-US" sz="2000" dirty="0"/>
              <a:t>Cookie Policy</a:t>
            </a:r>
          </a:p>
          <a:p>
            <a:r>
              <a:rPr lang="en-US" sz="2000" dirty="0"/>
              <a:t>CORS</a:t>
            </a:r>
          </a:p>
          <a:p>
            <a:r>
              <a:rPr lang="en-US" sz="2000" dirty="0"/>
              <a:t>Diagnostics</a:t>
            </a:r>
          </a:p>
          <a:p>
            <a:r>
              <a:rPr lang="en-US" sz="2000" dirty="0"/>
              <a:t>HTTPS Redirection</a:t>
            </a:r>
          </a:p>
          <a:p>
            <a:r>
              <a:rPr lang="en-US" sz="2000" dirty="0"/>
              <a:t>MVC</a:t>
            </a:r>
          </a:p>
          <a:p>
            <a:r>
              <a:rPr lang="en-US" sz="2000" dirty="0"/>
              <a:t>Routing</a:t>
            </a:r>
          </a:p>
          <a:p>
            <a:r>
              <a:rPr lang="en-US" sz="2000" dirty="0"/>
              <a:t>Session</a:t>
            </a:r>
          </a:p>
          <a:p>
            <a:r>
              <a:rPr lang="en-US" sz="2000" dirty="0"/>
              <a:t>Static Files</a:t>
            </a:r>
          </a:p>
          <a:p>
            <a:r>
              <a:rPr lang="en-US" sz="2000" dirty="0"/>
              <a:t>URL Rewriting</a:t>
            </a:r>
          </a:p>
          <a:p>
            <a:r>
              <a:rPr lang="en-US" sz="2000" dirty="0" err="1"/>
              <a:t>WebSockets</a:t>
            </a:r>
            <a:endParaRPr lang="en-US" sz="2000" dirty="0"/>
          </a:p>
        </p:txBody>
      </p:sp>
    </p:spTree>
    <p:extLst>
      <p:ext uri="{BB962C8B-B14F-4D97-AF65-F5344CB8AC3E}">
        <p14:creationId xmlns:p14="http://schemas.microsoft.com/office/powerpoint/2010/main" val="136114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F013-B6DF-4007-98BB-16A4AEA6C3D1}"/>
              </a:ext>
            </a:extLst>
          </p:cNvPr>
          <p:cNvSpPr>
            <a:spLocks noGrp="1"/>
          </p:cNvSpPr>
          <p:nvPr>
            <p:ph type="title"/>
          </p:nvPr>
        </p:nvSpPr>
        <p:spPr>
          <a:xfrm>
            <a:off x="1167492" y="381001"/>
            <a:ext cx="9779183" cy="696686"/>
          </a:xfrm>
        </p:spPr>
        <p:txBody>
          <a:bodyPr/>
          <a:lstStyle/>
          <a:p>
            <a:r>
              <a:rPr lang="en-US" dirty="0"/>
              <a:t>Startup</a:t>
            </a:r>
          </a:p>
        </p:txBody>
      </p:sp>
      <p:sp>
        <p:nvSpPr>
          <p:cNvPr id="3" name="Content Placeholder 2">
            <a:extLst>
              <a:ext uri="{FF2B5EF4-FFF2-40B4-BE49-F238E27FC236}">
                <a16:creationId xmlns:a16="http://schemas.microsoft.com/office/drawing/2014/main" id="{60E39D16-6FE7-4E41-96B1-A8F8844F72C9}"/>
              </a:ext>
            </a:extLst>
          </p:cNvPr>
          <p:cNvSpPr>
            <a:spLocks noGrp="1"/>
          </p:cNvSpPr>
          <p:nvPr>
            <p:ph idx="1"/>
          </p:nvPr>
        </p:nvSpPr>
        <p:spPr>
          <a:xfrm>
            <a:off x="359228" y="1176546"/>
            <a:ext cx="9779182" cy="3366815"/>
          </a:xfrm>
        </p:spPr>
        <p:txBody>
          <a:bodyPr/>
          <a:lstStyle/>
          <a:p>
            <a:r>
              <a:rPr lang="en-US" dirty="0"/>
              <a:t>Startup Class</a:t>
            </a:r>
          </a:p>
          <a:p>
            <a:pPr lvl="1"/>
            <a:r>
              <a:rPr lang="en-US" dirty="0" err="1"/>
              <a:t>ConfigureServices</a:t>
            </a:r>
            <a:r>
              <a:rPr lang="en-US" dirty="0"/>
              <a:t> method</a:t>
            </a:r>
          </a:p>
          <a:p>
            <a:pPr lvl="2"/>
            <a:r>
              <a:rPr lang="en-US" dirty="0"/>
              <a:t>Registers a service interface and implementing class for dependency injection using one of the </a:t>
            </a:r>
            <a:r>
              <a:rPr lang="en-US" dirty="0" err="1"/>
              <a:t>AddService</a:t>
            </a:r>
            <a:r>
              <a:rPr lang="en-US" dirty="0"/>
              <a:t> methods, described in the previous slide</a:t>
            </a:r>
          </a:p>
          <a:p>
            <a:pPr lvl="2"/>
            <a:r>
              <a:rPr lang="en-US" dirty="0"/>
              <a:t>Each </a:t>
            </a:r>
            <a:r>
              <a:rPr lang="en-US" dirty="0" err="1"/>
              <a:t>AddService</a:t>
            </a:r>
            <a:r>
              <a:rPr lang="en-US" dirty="0"/>
              <a:t> adds a service to the Dependency Injection Services container.</a:t>
            </a:r>
          </a:p>
          <a:p>
            <a:pPr lvl="1"/>
            <a:r>
              <a:rPr lang="en-US" dirty="0"/>
              <a:t>Configure method</a:t>
            </a:r>
          </a:p>
          <a:p>
            <a:pPr lvl="2"/>
            <a:r>
              <a:rPr lang="en-US" dirty="0"/>
              <a:t>Creates the application’s pipeline with </a:t>
            </a:r>
            <a:r>
              <a:rPr lang="en-US" dirty="0" err="1"/>
              <a:t>app.UseXXX</a:t>
            </a:r>
            <a:r>
              <a:rPr lang="en-US" dirty="0"/>
              <a:t>() invocations.</a:t>
            </a:r>
          </a:p>
          <a:p>
            <a:pPr lvl="2"/>
            <a:r>
              <a:rPr lang="en-US" dirty="0" err="1"/>
              <a:t>app.Run</a:t>
            </a:r>
            <a:r>
              <a:rPr lang="en-US" dirty="0"/>
              <a:t>( some write method )</a:t>
            </a:r>
          </a:p>
          <a:p>
            <a:pPr lvl="2"/>
            <a:r>
              <a:rPr lang="en-US" dirty="0"/>
              <a:t>An </a:t>
            </a:r>
            <a:r>
              <a:rPr lang="en-US" dirty="0" err="1"/>
              <a:t>app.UseXXX</a:t>
            </a:r>
            <a:r>
              <a:rPr lang="en-US" dirty="0"/>
              <a:t> invocation need not pass a message down the pipeline.</a:t>
            </a:r>
          </a:p>
          <a:p>
            <a:pPr lvl="2"/>
            <a:r>
              <a:rPr lang="en-US" dirty="0" err="1"/>
              <a:t>App.Run</a:t>
            </a:r>
            <a:r>
              <a:rPr lang="en-US" dirty="0"/>
              <a:t> executes only if all  </a:t>
            </a:r>
            <a:r>
              <a:rPr lang="en-US" dirty="0" err="1"/>
              <a:t>app.UseXXX</a:t>
            </a:r>
            <a:r>
              <a:rPr lang="en-US" dirty="0"/>
              <a:t>() middleware pass along the request message.</a:t>
            </a:r>
          </a:p>
          <a:p>
            <a:pPr lvl="2"/>
            <a:r>
              <a:rPr lang="en-US" dirty="0"/>
              <a:t>Essentially, the pipeline is the sequence of </a:t>
            </a:r>
            <a:r>
              <a:rPr lang="en-US" dirty="0" err="1"/>
              <a:t>app.UseXXX</a:t>
            </a:r>
            <a:r>
              <a:rPr lang="en-US" dirty="0"/>
              <a:t>() methods in </a:t>
            </a:r>
            <a:r>
              <a:rPr lang="en-US" dirty="0" err="1"/>
              <a:t>StartupConfigure</a:t>
            </a:r>
            <a:r>
              <a:rPr lang="en-US" dirty="0"/>
              <a:t>()</a:t>
            </a:r>
          </a:p>
        </p:txBody>
      </p:sp>
    </p:spTree>
    <p:extLst>
      <p:ext uri="{BB962C8B-B14F-4D97-AF65-F5344CB8AC3E}">
        <p14:creationId xmlns:p14="http://schemas.microsoft.com/office/powerpoint/2010/main" val="173775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20F7-E4C1-4E67-9156-A53082EEDBD6}"/>
              </a:ext>
            </a:extLst>
          </p:cNvPr>
          <p:cNvSpPr>
            <a:spLocks noGrp="1"/>
          </p:cNvSpPr>
          <p:nvPr>
            <p:ph type="title"/>
          </p:nvPr>
        </p:nvSpPr>
        <p:spPr>
          <a:xfrm>
            <a:off x="1167492" y="381000"/>
            <a:ext cx="9779183" cy="688521"/>
          </a:xfrm>
        </p:spPr>
        <p:txBody>
          <a:bodyPr/>
          <a:lstStyle/>
          <a:p>
            <a:r>
              <a:rPr lang="en-US" dirty="0"/>
              <a:t>Building Web Host</a:t>
            </a:r>
          </a:p>
        </p:txBody>
      </p:sp>
      <p:sp>
        <p:nvSpPr>
          <p:cNvPr id="3" name="Content Placeholder 2">
            <a:extLst>
              <a:ext uri="{FF2B5EF4-FFF2-40B4-BE49-F238E27FC236}">
                <a16:creationId xmlns:a16="http://schemas.microsoft.com/office/drawing/2014/main" id="{5BCD0097-6346-4754-A3BE-395F8AE391E3}"/>
              </a:ext>
            </a:extLst>
          </p:cNvPr>
          <p:cNvSpPr>
            <a:spLocks noGrp="1"/>
          </p:cNvSpPr>
          <p:nvPr>
            <p:ph idx="1"/>
          </p:nvPr>
        </p:nvSpPr>
        <p:spPr>
          <a:xfrm>
            <a:off x="530678" y="1328946"/>
            <a:ext cx="9779182" cy="3366815"/>
          </a:xfrm>
        </p:spPr>
        <p:txBody>
          <a:bodyPr/>
          <a:lstStyle/>
          <a:p>
            <a:r>
              <a:rPr lang="en-US" dirty="0" err="1"/>
              <a:t>IWebHostBuilder</a:t>
            </a:r>
            <a:r>
              <a:rPr lang="en-US" dirty="0"/>
              <a:t> </a:t>
            </a:r>
            <a:r>
              <a:rPr lang="en-US" dirty="0" err="1"/>
              <a:t>CreateWebHostBuilder</a:t>
            </a:r>
            <a:r>
              <a:rPr lang="en-US" dirty="0"/>
              <a:t>(string[] </a:t>
            </a:r>
            <a:r>
              <a:rPr lang="en-US" dirty="0" err="1"/>
              <a:t>args</a:t>
            </a:r>
            <a:r>
              <a:rPr lang="en-US" dirty="0"/>
              <a:t>)</a:t>
            </a:r>
          </a:p>
          <a:p>
            <a:pPr lvl="1"/>
            <a:r>
              <a:rPr lang="en-US" dirty="0"/>
              <a:t>Creates a host and defines the Startup Assembly</a:t>
            </a:r>
          </a:p>
          <a:p>
            <a:r>
              <a:rPr lang="en-US" dirty="0" err="1"/>
              <a:t>IWebHostBuilder</a:t>
            </a:r>
            <a:r>
              <a:rPr lang="en-US" dirty="0"/>
              <a:t> methods:</a:t>
            </a:r>
          </a:p>
          <a:p>
            <a:pPr lvl="1"/>
            <a:r>
              <a:rPr lang="en-US" dirty="0"/>
              <a:t>Build()</a:t>
            </a:r>
          </a:p>
          <a:p>
            <a:pPr lvl="1"/>
            <a:r>
              <a:rPr lang="en-US" dirty="0"/>
              <a:t>…</a:t>
            </a:r>
          </a:p>
          <a:p>
            <a:r>
              <a:rPr lang="en-US" dirty="0"/>
              <a:t>Extension methods:</a:t>
            </a:r>
          </a:p>
          <a:p>
            <a:pPr lvl="1"/>
            <a:r>
              <a:rPr lang="en-US" dirty="0"/>
              <a:t>Start(</a:t>
            </a:r>
            <a:r>
              <a:rPr lang="en-US" dirty="0" err="1"/>
              <a:t>IWebHostBuilder</a:t>
            </a:r>
            <a:r>
              <a:rPr lang="en-US" dirty="0"/>
              <a:t>, String[])</a:t>
            </a:r>
          </a:p>
          <a:p>
            <a:pPr lvl="1"/>
            <a:r>
              <a:rPr lang="en-US" dirty="0" err="1"/>
              <a:t>UseConfiguration</a:t>
            </a:r>
            <a:r>
              <a:rPr lang="en-US" dirty="0"/>
              <a:t>(</a:t>
            </a:r>
            <a:r>
              <a:rPr lang="en-US" dirty="0" err="1"/>
              <a:t>IWebHostBuilder</a:t>
            </a:r>
            <a:r>
              <a:rPr lang="en-US" dirty="0"/>
              <a:t>, </a:t>
            </a:r>
            <a:r>
              <a:rPr lang="en-US" dirty="0" err="1"/>
              <a:t>IConfiguration</a:t>
            </a:r>
            <a:r>
              <a:rPr lang="en-US" dirty="0"/>
              <a:t>)</a:t>
            </a:r>
          </a:p>
          <a:p>
            <a:pPr lvl="1"/>
            <a:r>
              <a:rPr lang="en-US" dirty="0" err="1"/>
              <a:t>UseServer</a:t>
            </a:r>
            <a:r>
              <a:rPr lang="en-US" dirty="0"/>
              <a:t>(</a:t>
            </a:r>
            <a:r>
              <a:rPr lang="en-US" dirty="0" err="1"/>
              <a:t>IWebHostBuilder</a:t>
            </a:r>
            <a:r>
              <a:rPr lang="en-US" dirty="0"/>
              <a:t>, </a:t>
            </a:r>
            <a:r>
              <a:rPr lang="en-US" dirty="0" err="1"/>
              <a:t>IServer</a:t>
            </a:r>
            <a:r>
              <a:rPr lang="en-US" dirty="0"/>
              <a:t>)</a:t>
            </a:r>
          </a:p>
          <a:p>
            <a:pPr lvl="1"/>
            <a:r>
              <a:rPr lang="en-US" dirty="0" err="1"/>
              <a:t>UseStartup</a:t>
            </a:r>
            <a:r>
              <a:rPr lang="en-US" dirty="0"/>
              <a:t>(</a:t>
            </a:r>
            <a:r>
              <a:rPr lang="en-US" dirty="0" err="1"/>
              <a:t>IWebHostBuilder</a:t>
            </a:r>
            <a:r>
              <a:rPr lang="en-US" dirty="0"/>
              <a:t>, String)</a:t>
            </a:r>
          </a:p>
          <a:p>
            <a:pPr lvl="1"/>
            <a:r>
              <a:rPr lang="en-US" dirty="0"/>
              <a:t>…</a:t>
            </a:r>
          </a:p>
        </p:txBody>
      </p:sp>
    </p:spTree>
    <p:extLst>
      <p:ext uri="{BB962C8B-B14F-4D97-AF65-F5344CB8AC3E}">
        <p14:creationId xmlns:p14="http://schemas.microsoft.com/office/powerpoint/2010/main" val="399713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7764-3AC5-4817-BAB4-AC3B9E2FB839}"/>
              </a:ext>
            </a:extLst>
          </p:cNvPr>
          <p:cNvSpPr>
            <a:spLocks noGrp="1"/>
          </p:cNvSpPr>
          <p:nvPr>
            <p:ph type="title"/>
          </p:nvPr>
        </p:nvSpPr>
        <p:spPr/>
        <p:txBody>
          <a:bodyPr/>
          <a:lstStyle/>
          <a:p>
            <a:r>
              <a:rPr lang="en-US" dirty="0" err="1"/>
              <a:t>app.Run</a:t>
            </a:r>
            <a:endParaRPr lang="en-US" dirty="0"/>
          </a:p>
        </p:txBody>
      </p:sp>
      <p:sp>
        <p:nvSpPr>
          <p:cNvPr id="3" name="Content Placeholder 2">
            <a:extLst>
              <a:ext uri="{FF2B5EF4-FFF2-40B4-BE49-F238E27FC236}">
                <a16:creationId xmlns:a16="http://schemas.microsoft.com/office/drawing/2014/main" id="{6EC70E02-B8CD-4E9E-A9F9-0196A2F177AA}"/>
              </a:ext>
            </a:extLst>
          </p:cNvPr>
          <p:cNvSpPr>
            <a:spLocks noGrp="1"/>
          </p:cNvSpPr>
          <p:nvPr>
            <p:ph idx="1"/>
          </p:nvPr>
        </p:nvSpPr>
        <p:spPr/>
        <p:txBody>
          <a:bodyPr/>
          <a:lstStyle/>
          <a:p>
            <a:r>
              <a:rPr lang="en-US" dirty="0" err="1"/>
              <a:t>app.Run</a:t>
            </a:r>
            <a:r>
              <a:rPr lang="en-US" dirty="0"/>
              <a:t>(…) is similar to </a:t>
            </a:r>
            <a:r>
              <a:rPr lang="en-US" dirty="0" err="1"/>
              <a:t>app.UseXXX</a:t>
            </a:r>
            <a:r>
              <a:rPr lang="en-US" dirty="0"/>
              <a:t>(), </a:t>
            </a:r>
            <a:endParaRPr lang="ar-SA" dirty="0"/>
          </a:p>
          <a:p>
            <a:r>
              <a:rPr lang="en-US" dirty="0"/>
              <a:t>but does not send on a request.  </a:t>
            </a:r>
            <a:endParaRPr lang="ar-SA" dirty="0"/>
          </a:p>
          <a:p>
            <a:r>
              <a:rPr lang="en-US" dirty="0"/>
              <a:t>It is the pipeline terminus.</a:t>
            </a:r>
          </a:p>
        </p:txBody>
      </p:sp>
    </p:spTree>
    <p:extLst>
      <p:ext uri="{BB962C8B-B14F-4D97-AF65-F5344CB8AC3E}">
        <p14:creationId xmlns:p14="http://schemas.microsoft.com/office/powerpoint/2010/main" val="414409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4704008"/>
          </a:xfrm>
        </p:spPr>
        <p:txBody>
          <a:bodyPr vert="horz" lIns="91440" tIns="45720" rIns="91440" bIns="45720" rtlCol="0" anchor="t">
            <a:normAutofit/>
          </a:bodyPr>
          <a:lstStyle/>
          <a:p>
            <a:r>
              <a:rPr lang="en-US" dirty="0">
                <a:solidFill>
                  <a:srgbClr val="374151"/>
                </a:solidFill>
                <a:latin typeface="Söhne"/>
              </a:rPr>
              <a:t>Introduction</a:t>
            </a:r>
          </a:p>
          <a:p>
            <a:r>
              <a:rPr lang="en-US" b="0" i="0" dirty="0">
                <a:solidFill>
                  <a:srgbClr val="374151"/>
                </a:solidFill>
                <a:effectLst/>
                <a:latin typeface="Söhne"/>
              </a:rPr>
              <a:t>What is .NET Core? </a:t>
            </a:r>
          </a:p>
          <a:p>
            <a:r>
              <a:rPr lang="en-US" b="0" i="0" dirty="0">
                <a:solidFill>
                  <a:srgbClr val="374151"/>
                </a:solidFill>
                <a:effectLst/>
                <a:latin typeface="Söhne"/>
              </a:rPr>
              <a:t>C# Language Fundamentals </a:t>
            </a:r>
          </a:p>
          <a:p>
            <a:r>
              <a:rPr lang="en-US" b="0" i="0" dirty="0">
                <a:solidFill>
                  <a:srgbClr val="374151"/>
                </a:solidFill>
                <a:effectLst/>
                <a:latin typeface="Söhne"/>
              </a:rPr>
              <a:t>Object-Oriented Programming in C# </a:t>
            </a:r>
          </a:p>
          <a:p>
            <a:r>
              <a:rPr lang="en-US" b="0" i="0" dirty="0">
                <a:solidFill>
                  <a:srgbClr val="374151"/>
                </a:solidFill>
                <a:effectLst/>
                <a:latin typeface="Söhne"/>
              </a:rPr>
              <a:t>Advanced C# Concepts</a:t>
            </a:r>
          </a:p>
          <a:p>
            <a:r>
              <a:rPr lang="en-US" b="0" i="0" dirty="0">
                <a:solidFill>
                  <a:srgbClr val="374151"/>
                </a:solidFill>
                <a:effectLst/>
                <a:latin typeface="Söhne"/>
              </a:rPr>
              <a:t>Introduction to .NET Core 7</a:t>
            </a:r>
          </a:p>
          <a:p>
            <a:r>
              <a:rPr lang="en-US" b="0" i="0" dirty="0">
                <a:solidFill>
                  <a:srgbClr val="374151"/>
                </a:solidFill>
                <a:effectLst/>
                <a:latin typeface="Söhne"/>
              </a:rPr>
              <a:t>Building Web Applications with ASP.NET Core</a:t>
            </a:r>
          </a:p>
          <a:p>
            <a:r>
              <a:rPr lang="en-US" dirty="0">
                <a:solidFill>
                  <a:srgbClr val="374151"/>
                </a:solidFill>
                <a:latin typeface="Söhne"/>
              </a:rPr>
              <a:t>.. More </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6/12/2023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35698" y="2351315"/>
            <a:ext cx="9771018" cy="3486409"/>
          </a:xfrm>
        </p:spPr>
        <p:txBody>
          <a:bodyPr vert="horz" lIns="91440" tIns="45720" rIns="91440" bIns="45720" rtlCol="0" anchor="t">
            <a:noAutofit/>
          </a:bodyPr>
          <a:lstStyle/>
          <a:p>
            <a:r>
              <a:rPr lang="en-US" sz="2200" dirty="0"/>
              <a:t>NET Core is a modern, open-source, cross-platform development framework created by Microsoft. It provides a powerful and flexible platform for building a wide range of applications, including web, desktop, and cloud-based solutions. </a:t>
            </a:r>
            <a:r>
              <a:rPr lang="ar-SA" sz="2200" dirty="0"/>
              <a:t> </a:t>
            </a:r>
            <a:r>
              <a:rPr lang="en-US" sz="2200" dirty="0"/>
              <a:t>Its cross-platform nature and support for modern development practices make it a preferred choice for developers aiming to build cutting-edge applications. Throughout this session, we will explore the key features and benefits of .NET Core and discover how it can empower you to develop innovative software solutions.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6/12/2023</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381000"/>
            <a:ext cx="9779183" cy="1325563"/>
          </a:xfrm>
        </p:spPr>
        <p:txBody>
          <a:bodyPr anchor="b">
            <a:normAutofit/>
          </a:bodyPr>
          <a:lstStyle/>
          <a:p>
            <a:r>
              <a:rPr lang="en-US" dirty="0"/>
              <a:t>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1"/>
            <a:ext cx="9779182" cy="4389439"/>
          </a:xfrm>
        </p:spPr>
        <p:txBody>
          <a:bodyPr vert="horz" lIns="91440" tIns="45720" rIns="91440" bIns="45720" rtlCol="0">
            <a:normAutofit/>
          </a:bodyPr>
          <a:lstStyle/>
          <a:p>
            <a:pPr algn="l">
              <a:buFont typeface="Arial" panose="020B0604020202020204" pitchFamily="34" charset="0"/>
              <a:buChar char="•"/>
            </a:pPr>
            <a:r>
              <a:rPr lang="en-US" b="0" i="0" dirty="0">
                <a:solidFill>
                  <a:srgbClr val="374151"/>
                </a:solidFill>
                <a:effectLst/>
                <a:latin typeface="Söhne"/>
              </a:rPr>
              <a:t>NET Core is an open-source, cross-platform development framework developed by Microsoft.</a:t>
            </a:r>
          </a:p>
          <a:p>
            <a:pPr algn="l">
              <a:buFont typeface="Arial" panose="020B0604020202020204" pitchFamily="34" charset="0"/>
              <a:buChar char="•"/>
            </a:pPr>
            <a:r>
              <a:rPr lang="en-US" b="0" i="0" dirty="0">
                <a:solidFill>
                  <a:srgbClr val="374151"/>
                </a:solidFill>
                <a:effectLst/>
                <a:latin typeface="Söhne"/>
              </a:rPr>
              <a:t>Key features of .NET Core 7 include </a:t>
            </a:r>
            <a:r>
              <a:rPr lang="ar-SA" b="0" i="0" dirty="0">
                <a:solidFill>
                  <a:srgbClr val="374151"/>
                </a:solidFill>
                <a:effectLst/>
                <a:latin typeface="Söhne"/>
              </a:rPr>
              <a:t> </a:t>
            </a:r>
            <a:r>
              <a:rPr lang="en-US" b="0" i="0" dirty="0">
                <a:solidFill>
                  <a:srgbClr val="374151"/>
                </a:solidFill>
                <a:effectLst/>
                <a:latin typeface="Söhne"/>
              </a:rPr>
              <a:t>performance improvements, new APIs, etc.</a:t>
            </a:r>
          </a:p>
          <a:p>
            <a:pPr algn="l">
              <a:buFont typeface="Arial" panose="020B0604020202020204" pitchFamily="34" charset="0"/>
              <a:buChar char="•"/>
            </a:pPr>
            <a:r>
              <a:rPr lang="en-US" b="0" i="0" dirty="0">
                <a:solidFill>
                  <a:srgbClr val="374151"/>
                </a:solidFill>
                <a:effectLst/>
                <a:latin typeface="Söhne"/>
              </a:rPr>
              <a:t>C# is a powerful, object-oriented programming language used for developing applications on the .NET platform.</a:t>
            </a:r>
          </a:p>
          <a:p>
            <a:pPr algn="l">
              <a:buFont typeface="Arial" panose="020B0604020202020204" pitchFamily="34" charset="0"/>
              <a:buChar char="•"/>
            </a:pPr>
            <a:r>
              <a:rPr lang="en-US" b="0" i="0" dirty="0">
                <a:solidFill>
                  <a:srgbClr val="374151"/>
                </a:solidFill>
                <a:effectLst/>
                <a:latin typeface="Söhne"/>
              </a:rPr>
              <a:t>In this training, will learn the fundamentals of C# programming and explore the features and capabilities of .NET Core 7.</a:t>
            </a:r>
          </a:p>
        </p:txBody>
      </p:sp>
      <p:sp>
        <p:nvSpPr>
          <p:cNvPr id="9" name="Date Placeholder 3">
            <a:extLst>
              <a:ext uri="{FF2B5EF4-FFF2-40B4-BE49-F238E27FC236}">
                <a16:creationId xmlns:a16="http://schemas.microsoft.com/office/drawing/2014/main" id="{B92CE868-AFD1-4733-4B3A-425E49683B33}"/>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pPr>
                <a:spcAft>
                  <a:spcPts val="600"/>
                </a:spcAft>
              </a:pPr>
              <a:t>6/12/2023</a:t>
            </a:fld>
            <a:endParaRPr lang="en-US"/>
          </a:p>
        </p:txBody>
      </p:sp>
      <p:sp>
        <p:nvSpPr>
          <p:cNvPr id="13" name="Slide Number Placeholder 5">
            <a:extLst>
              <a:ext uri="{FF2B5EF4-FFF2-40B4-BE49-F238E27FC236}">
                <a16:creationId xmlns:a16="http://schemas.microsoft.com/office/drawing/2014/main" id="{A49AE342-7BE5-AF86-D1B9-D8F94C6E5ADF}"/>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C# Language Fundamentals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06563"/>
            <a:ext cx="9857016" cy="3648369"/>
          </a:xfrm>
        </p:spPr>
        <p:txBody>
          <a:bodyPr vert="horz" lIns="91440" tIns="45720" rIns="91440" bIns="45720" rtlCol="0" anchor="t">
            <a:noAutofit/>
          </a:bodyPr>
          <a:lstStyle/>
          <a:p>
            <a:pPr algn="l"/>
            <a:r>
              <a:rPr lang="en-US" sz="2300" b="0" i="0" dirty="0">
                <a:solidFill>
                  <a:srgbClr val="374151"/>
                </a:solidFill>
                <a:effectLst/>
                <a:latin typeface="Söhne"/>
              </a:rPr>
              <a:t>C# is a statically typed, strongly typed language with a rich set of built-in types. This means that variables in C# must be declared with their specific type, and the type checking is enforced by the compiler. C# provides various built-in types, including integers (int), strings, </a:t>
            </a:r>
            <a:r>
              <a:rPr lang="en-US" sz="2300" b="0" i="0" dirty="0" err="1">
                <a:solidFill>
                  <a:srgbClr val="374151"/>
                </a:solidFill>
                <a:effectLst/>
                <a:latin typeface="Söhne"/>
              </a:rPr>
              <a:t>booleans</a:t>
            </a:r>
            <a:r>
              <a:rPr lang="en-US" sz="2300" b="0" i="0" dirty="0">
                <a:solidFill>
                  <a:srgbClr val="374151"/>
                </a:solidFill>
                <a:effectLst/>
                <a:latin typeface="Söhne"/>
              </a:rPr>
              <a:t> (bool), and more, allowing developers to work with different kinds of data.</a:t>
            </a:r>
          </a:p>
          <a:p>
            <a:r>
              <a:rPr lang="en-US" sz="2300" b="0" i="0" dirty="0">
                <a:solidFill>
                  <a:srgbClr val="374151"/>
                </a:solidFill>
                <a:effectLst/>
                <a:latin typeface="Söhne"/>
              </a:rPr>
              <a:t>Variables and data types: C# supports a wide range of data types that represent different kinds of information. For example, the integer type (int) is used to store whole numbers, the string type represents sequences of characters, and the </a:t>
            </a:r>
            <a:r>
              <a:rPr lang="en-US" sz="2300" b="0" i="0" dirty="0" err="1">
                <a:solidFill>
                  <a:srgbClr val="374151"/>
                </a:solidFill>
                <a:effectLst/>
                <a:latin typeface="Söhne"/>
              </a:rPr>
              <a:t>boolean</a:t>
            </a:r>
            <a:r>
              <a:rPr lang="en-US" sz="2300" b="0" i="0" dirty="0">
                <a:solidFill>
                  <a:srgbClr val="374151"/>
                </a:solidFill>
                <a:effectLst/>
                <a:latin typeface="Söhne"/>
              </a:rPr>
              <a:t> type (bool) is used to store true or false values. Developers declare variables by specifying their type and can assign values to them using the assignment operator (=).</a:t>
            </a:r>
          </a:p>
          <a:p>
            <a:pPr algn="l"/>
            <a:endParaRPr lang="en-US" sz="23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Object-Oriented Programming in C#</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146041"/>
            <a:ext cx="9857016" cy="3208891"/>
          </a:xfrm>
        </p:spPr>
        <p:txBody>
          <a:bodyPr vert="horz" lIns="91440" tIns="45720" rIns="91440" bIns="45720" rtlCol="0" anchor="t">
            <a:noAutofit/>
          </a:bodyPr>
          <a:lstStyle/>
          <a:p>
            <a:pPr algn="l"/>
            <a:r>
              <a:rPr lang="en-US" sz="2400" b="0" i="0" dirty="0">
                <a:solidFill>
                  <a:srgbClr val="374151"/>
                </a:solidFill>
                <a:effectLst/>
                <a:latin typeface="Söhne"/>
              </a:rPr>
              <a:t>Object-oriented programming concepts: C# is an object-oriented programming (OOP) language. OOP is centered around the concepts of encapsulation, inheritance, and polymorphism. Encapsulation involves bundling data and related behaviors into objects, allowing for data protection and abstraction. Inheritance enables the creation of hierarchies of classes, where derived classes inherit properties and behaviors from a base class. Polymorphism allows objects to be treated as instances of their parent classes, providing flexibility and code reuse.</a:t>
            </a:r>
            <a:endParaRPr lang="en-US" sz="24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1643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Advanced C# Concepts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06563"/>
            <a:ext cx="9857016" cy="4134400"/>
          </a:xfrm>
        </p:spPr>
        <p:txBody>
          <a:bodyPr vert="horz" lIns="91440" tIns="45720" rIns="91440" bIns="45720" rtlCol="0" anchor="t">
            <a:noAutofit/>
          </a:bodyPr>
          <a:lstStyle/>
          <a:p>
            <a:pPr algn="l"/>
            <a:r>
              <a:rPr lang="en-US" sz="2800" b="0" i="0" dirty="0">
                <a:solidFill>
                  <a:srgbClr val="374151"/>
                </a:solidFill>
                <a:effectLst/>
                <a:latin typeface="Söhne"/>
              </a:rPr>
              <a:t>Generics and collections: Generics in C# allow developers to create reusable and type-safe code. With generics, classes, interfaces, and methods can be parameterized by type, enabling the creation of generic data structures and algorithms. This flexibility allows developers to write code that can handle different types without sacrificing type safety. In terms of collections, C# provides a variety of built-in collection classes such as lists, dictionaries, and queues. These collections offer efficient ways to store, manipulate, and retrieve data, catering to different requirements and use cases.</a:t>
            </a:r>
            <a:endParaRPr lang="en-US" sz="28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0274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Advanced C# Concepts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06563"/>
            <a:ext cx="9857016" cy="4134400"/>
          </a:xfrm>
        </p:spPr>
        <p:txBody>
          <a:bodyPr vert="horz" lIns="91440" tIns="45720" rIns="91440" bIns="45720" rtlCol="0" anchor="t">
            <a:noAutofit/>
          </a:bodyPr>
          <a:lstStyle/>
          <a:p>
            <a:pPr algn="l"/>
            <a:r>
              <a:rPr lang="en-US" sz="2600" b="0" i="0" dirty="0">
                <a:solidFill>
                  <a:srgbClr val="374151"/>
                </a:solidFill>
                <a:effectLst/>
                <a:latin typeface="Söhne"/>
              </a:rPr>
              <a:t>Exception handling: Exception handling in C# allows developers to gracefully handle and manage unexpected situations that can cause program execution to halt or produce incorrect results. Using try-catch blocks, developers can catch and handle exceptions, providing alternative paths of execution or displaying meaningful error messages. Additionally, exception filters allow for more fine-grained exception handling based on specific conditions. Finally blocks can be used to ensure that certain code executes, regardless of whether an exception occurred or not, such as releasing resources.</a:t>
            </a:r>
            <a:endParaRPr lang="en-US" sz="26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17973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b="0" i="0" dirty="0">
                <a:solidFill>
                  <a:srgbClr val="374151"/>
                </a:solidFill>
                <a:effectLst/>
                <a:latin typeface="Söhne"/>
              </a:rPr>
              <a:t>Advanced C# Concepts</a:t>
            </a:r>
            <a:endParaRPr lang="en-US" dirty="0"/>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1706563"/>
            <a:ext cx="9857016" cy="4134400"/>
          </a:xfrm>
        </p:spPr>
        <p:txBody>
          <a:bodyPr vert="horz" lIns="91440" tIns="45720" rIns="91440" bIns="45720" rtlCol="0" anchor="t">
            <a:noAutofit/>
          </a:bodyPr>
          <a:lstStyle/>
          <a:p>
            <a:pPr algn="l"/>
            <a:r>
              <a:rPr lang="en-US" sz="2400" b="0" i="0" dirty="0">
                <a:solidFill>
                  <a:srgbClr val="374151"/>
                </a:solidFill>
                <a:effectLst/>
                <a:latin typeface="Söhne"/>
              </a:rPr>
              <a:t>Delegates and events: Delegates in C# provide a way to encapsulate and pass methods as parameters, enabling powerful and flexible programming patterns. Delegates act as a reference to a method, allowing them to be assigned, passed as arguments, and invoked dynamically. This capability is particularly useful when implementing callbacks or handling events. Events in C# provide a mechanism for implementing the observer pattern, where an object can notify and communicate with other objects when a particular action or state change occurs. Events allow for decoupled and efficient event handling, promoting modularity and extensibility in applications.</a:t>
            </a:r>
            <a:endParaRPr lang="en-US" sz="26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6/12/2023</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547320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{FCF9C666-3413-4FC0-85EE-951AC8868A65}tf45331398_win32</Template>
  <TotalTime>263</TotalTime>
  <Words>1401</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Söhne</vt:lpstr>
      <vt:lpstr>Tenorite</vt:lpstr>
      <vt:lpstr>Office Theme</vt:lpstr>
      <vt:lpstr>     Introduction to .NET Core 7 and C# Training</vt:lpstr>
      <vt:lpstr>Agenda</vt:lpstr>
      <vt:lpstr>Introduction</vt:lpstr>
      <vt:lpstr>Overview</vt:lpstr>
      <vt:lpstr>C# Language Fundamentals</vt:lpstr>
      <vt:lpstr>Object-Oriented Programming in C#</vt:lpstr>
      <vt:lpstr>Advanced C# Concepts</vt:lpstr>
      <vt:lpstr>Advanced C# Concepts</vt:lpstr>
      <vt:lpstr>Advanced C# Concepts</vt:lpstr>
      <vt:lpstr>Advanced C# Concepts</vt:lpstr>
      <vt:lpstr>PowerPoint Presentation</vt:lpstr>
      <vt:lpstr>Web Application Hosting Options</vt:lpstr>
      <vt:lpstr>Asp.Net Core Pipeline</vt:lpstr>
      <vt:lpstr>Middleware</vt:lpstr>
      <vt:lpstr>Configuring Middleware</vt:lpstr>
      <vt:lpstr>Middleware provided by the framework   - partial list</vt:lpstr>
      <vt:lpstr>Startup</vt:lpstr>
      <vt:lpstr>Building Web Host</vt:lpstr>
      <vt:lpstr>app.Run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.NET Core 7 and C# Training</dc:title>
  <dc:creator>Adham Mehdawi</dc:creator>
  <cp:lastModifiedBy>Adham Mehdawi</cp:lastModifiedBy>
  <cp:revision>8</cp:revision>
  <dcterms:created xsi:type="dcterms:W3CDTF">2023-06-11T19:38:42Z</dcterms:created>
  <dcterms:modified xsi:type="dcterms:W3CDTF">2023-06-12T10:10:31Z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