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</p:sldIdLst>
  <p:sldSz cy="5143500" cx="9144000"/>
  <p:notesSz cx="6858000" cy="9144000"/>
  <p:embeddedFontLst>
    <p:embeddedFont>
      <p:font typeface="Arvo"/>
      <p:regular r:id="rId57"/>
      <p:bold r:id="rId58"/>
      <p:italic r:id="rId59"/>
      <p:boldItalic r:id="rId60"/>
    </p:embeddedFont>
    <p:embeddedFont>
      <p:font typeface="Roboto Condensed"/>
      <p:regular r:id="rId61"/>
      <p:bold r:id="rId62"/>
      <p:italic r:id="rId63"/>
      <p:boldItalic r:id="rId6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65" roundtripDataSignature="AMtx7mhIdEZILioGKknTxx7mPBoArnK2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RobotoCondensed-bold.fntdata"/><Relationship Id="rId61" Type="http://schemas.openxmlformats.org/officeDocument/2006/relationships/font" Target="fonts/RobotoCondensed-regular.fntdata"/><Relationship Id="rId20" Type="http://schemas.openxmlformats.org/officeDocument/2006/relationships/slide" Target="slides/slide15.xml"/><Relationship Id="rId64" Type="http://schemas.openxmlformats.org/officeDocument/2006/relationships/font" Target="fonts/RobotoCondensed-boldItalic.fntdata"/><Relationship Id="rId63" Type="http://schemas.openxmlformats.org/officeDocument/2006/relationships/font" Target="fonts/RobotoCondensed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65" Type="http://customschemas.google.com/relationships/presentationmetadata" Target="meta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Arvo-bold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Arvo-regular.fntdata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Arvo-italic.fntdata"/><Relationship Id="rId14" Type="http://schemas.openxmlformats.org/officeDocument/2006/relationships/slide" Target="slides/slide9.xml"/><Relationship Id="rId58" Type="http://schemas.openxmlformats.org/officeDocument/2006/relationships/font" Target="fonts/Arv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d6d8a5bf06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d6d8a5bf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" name="Google Shape;39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5" name="Google Shape;405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9" name="Google Shape;41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3" name="Google Shape;453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8" name="Google Shape;468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3" name="Google Shape;483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7" name="Google Shape;497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1" name="Google Shape;511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5" name="Google Shape;525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0" name="Google Shape;540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5" name="Google Shape;575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5" name="Google Shape;605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1" name="Google Shape;631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1" name="Google Shape;651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6" name="Google Shape;676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2" name="Google Shape;692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7" name="Google Shape;707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3" name="Google Shape;723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9" name="Google Shape;739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6" name="Google Shape;756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2" name="Google Shape;772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9" name="Google Shape;789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4" name="Google Shape;804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0" name="Google Shape;840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5" name="Google Shape;855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9" name="Google Shape;879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3" name="Google Shape;903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9" name="Google Shape;919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7" name="Google Shape;927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3" name="Google Shape;943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5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6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65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65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65"/>
          <p:cNvGrpSpPr/>
          <p:nvPr/>
        </p:nvGrpSpPr>
        <p:grpSpPr>
          <a:xfrm flipH="1" rot="10800000">
            <a:off x="1" y="1090763"/>
            <a:ext cx="8847502" cy="2961975"/>
            <a:chOff x="-8178042" y="-4493254"/>
            <a:chExt cx="19483597" cy="6522736"/>
          </a:xfrm>
        </p:grpSpPr>
        <p:sp>
          <p:nvSpPr>
            <p:cNvPr id="15" name="Google Shape;15;p6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65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65"/>
          <p:cNvGrpSpPr/>
          <p:nvPr/>
        </p:nvGrpSpPr>
        <p:grpSpPr>
          <a:xfrm>
            <a:off x="3677236" y="4278349"/>
            <a:ext cx="5480828" cy="432996"/>
            <a:chOff x="5582265" y="4646738"/>
            <a:chExt cx="5480828" cy="432996"/>
          </a:xfrm>
        </p:grpSpPr>
        <p:sp>
          <p:nvSpPr>
            <p:cNvPr id="18" name="Google Shape;18;p65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" name="Google Shape;19;p65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65"/>
              <p:cNvSpPr/>
              <p:nvPr/>
            </p:nvSpPr>
            <p:spPr>
              <a:xfrm>
                <a:off x="-24158748" y="330081"/>
                <a:ext cx="28907999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65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" name="Google Shape;22;p65"/>
          <p:cNvSpPr txBox="1"/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6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25" name="Google Shape;25;p6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26" name="Google Shape;26;p66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27" name="Google Shape;27;p6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28" name="Google Shape;28;p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29" name="Google Shape;29;p66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30" name="Google Shape;30;p6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31" name="Google Shape;31;p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32" name="Google Shape;32;p6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3" name="Google Shape;33;p6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" name="Google Shape;34;p6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5" name="Google Shape;35;p6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6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" name="Google Shape;37;p6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8" name="Google Shape;38;p6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6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0" name="Google Shape;40;p66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1" name="Google Shape;41;p66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1pPr>
            <a:lvl2pPr indent="-3810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indent="-3810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indent="-3810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indent="-3810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indent="-3810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indent="-3810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indent="-3810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indent="-3810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/>
        </p:txBody>
      </p:sp>
      <p:sp>
        <p:nvSpPr>
          <p:cNvPr id="42" name="Google Shape;42;p6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5" name="Google Shape;45;p6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46" name="Google Shape;46;p6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7" name="Google Shape;47;p6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8" name="Google Shape;48;p6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" name="Google Shape;49;p6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0" name="Google Shape;50;p6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1" name="Google Shape;51;p6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52;p6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3" name="Google Shape;53;p67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54" name="Google Shape;54;p6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5" name="Google Shape;55;p6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6" name="Google Shape;56;p6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6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" name="Google Shape;58;p6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9" name="Google Shape;59;p6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6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6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6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68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6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6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68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6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6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6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2" name="Google Shape;72;p6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6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6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5" name="Google Shape;75;p6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6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6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8" name="Google Shape;78;p68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79" name="Google Shape;79;p68"/>
          <p:cNvSpPr txBox="1"/>
          <p:nvPr>
            <p:ph idx="1" type="body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80" name="Google Shape;80;p68"/>
          <p:cNvSpPr txBox="1"/>
          <p:nvPr>
            <p:ph idx="2" type="body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81" name="Google Shape;81;p6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Subtitle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9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84" name="Google Shape;84;p69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85" name="Google Shape;85;p69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69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87" name="Google Shape;87;p69"/>
          <p:cNvGrpSpPr/>
          <p:nvPr/>
        </p:nvGrpSpPr>
        <p:grpSpPr>
          <a:xfrm flipH="1" rot="10800000">
            <a:off x="-2" y="2924826"/>
            <a:ext cx="6589087" cy="2027268"/>
            <a:chOff x="-9894852" y="-4493254"/>
            <a:chExt cx="21200408" cy="6522740"/>
          </a:xfrm>
        </p:grpSpPr>
        <p:sp>
          <p:nvSpPr>
            <p:cNvPr id="88" name="Google Shape;88;p6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89" name="Google Shape;89;p69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90" name="Google Shape;90;p69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2" name="Google Shape;92;p6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6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5" name="Google Shape;95;p6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6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8" name="Google Shape;98;p69"/>
          <p:cNvSpPr txBox="1"/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9" name="Google Shape;99;p69"/>
          <p:cNvSpPr txBox="1"/>
          <p:nvPr>
            <p:ph idx="1" type="subTitle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/>
        </p:txBody>
      </p:sp>
      <p:sp>
        <p:nvSpPr>
          <p:cNvPr id="100" name="Google Shape;100;p6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4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7" name="Google Shape;7;p64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"/>
              <a:buChar char="▰"/>
              <a:defRPr b="0" i="0" sz="24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"/>
              <a:buChar char="▻"/>
              <a:defRPr b="0" i="0" sz="24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"/>
              <a:buChar char="▻"/>
              <a:defRPr b="0" i="0" sz="24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"/>
              <a:buChar char="▻"/>
              <a:defRPr b="0" i="0" sz="24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"/>
              <a:buChar char="▻"/>
              <a:defRPr b="0" i="0" sz="24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"/>
              <a:buChar char="▻"/>
              <a:defRPr b="0" i="0" sz="24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"/>
              <a:buChar char="▻"/>
              <a:defRPr b="0" i="0" sz="24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"/>
              <a:buChar char="▻"/>
              <a:defRPr b="0" i="0" sz="24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"/>
              <a:buChar char="▻"/>
              <a:defRPr b="0" i="0" sz="24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8" name="Google Shape;8;p6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3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9.jpg"/><Relationship Id="rId4" Type="http://schemas.openxmlformats.org/officeDocument/2006/relationships/image" Target="../media/image1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5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4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/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Intro To Database</a:t>
            </a:r>
            <a:br>
              <a:rPr lang="en-US"/>
            </a:br>
            <a:r>
              <a:rPr b="0" lang="en-US" sz="2000"/>
              <a:t>(Database Fundamental using MySQL)</a:t>
            </a:r>
            <a:endParaRPr b="0" sz="2000"/>
          </a:p>
        </p:txBody>
      </p:sp>
      <p:sp>
        <p:nvSpPr>
          <p:cNvPr id="106" name="Google Shape;106;p1"/>
          <p:cNvSpPr/>
          <p:nvPr/>
        </p:nvSpPr>
        <p:spPr>
          <a:xfrm>
            <a:off x="5275479" y="4292523"/>
            <a:ext cx="2192121" cy="3366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Mohamed ELshafei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21321" y="3565327"/>
            <a:ext cx="1530306" cy="1530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1"/>
          <p:cNvSpPr txBox="1"/>
          <p:nvPr>
            <p:ph idx="1" type="body"/>
          </p:nvPr>
        </p:nvSpPr>
        <p:spPr>
          <a:xfrm>
            <a:off x="152400" y="1581150"/>
            <a:ext cx="7619999" cy="26811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-US"/>
              <a:t>It needs expertise to use.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▰"/>
            </a:pPr>
            <a:r>
              <a:rPr lang="en-US"/>
              <a:t>DBMS itself is expensive.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▰"/>
            </a:pPr>
            <a:r>
              <a:rPr lang="en-US"/>
              <a:t>DBMS may be incompatible with any other available DBMS.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br>
              <a:rPr lang="en-US"/>
            </a:br>
            <a:endParaRPr/>
          </a:p>
        </p:txBody>
      </p:sp>
      <p:sp>
        <p:nvSpPr>
          <p:cNvPr id="219" name="Google Shape;219;p11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800"/>
              <a:t> Disadvantages of Database</a:t>
            </a:r>
            <a:endParaRPr/>
          </a:p>
        </p:txBody>
      </p:sp>
      <p:grpSp>
        <p:nvGrpSpPr>
          <p:cNvPr id="220" name="Google Shape;220;p11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21" name="Google Shape;221;p11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1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1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1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1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1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1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d6d8a5bf06_0_0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</a:t>
            </a:r>
            <a:r>
              <a:rPr lang="en-US"/>
              <a:t>oftware Development-lifecycle</a:t>
            </a:r>
            <a:endParaRPr/>
          </a:p>
        </p:txBody>
      </p:sp>
      <p:sp>
        <p:nvSpPr>
          <p:cNvPr id="233" name="Google Shape;233;gd6d8a5bf06_0_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4" name="Google Shape;234;gd6d8a5bf06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475" y="1526475"/>
            <a:ext cx="6803727" cy="3142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2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800"/>
              <a:t>Database System</a:t>
            </a:r>
            <a:endParaRPr/>
          </a:p>
        </p:txBody>
      </p:sp>
      <p:grpSp>
        <p:nvGrpSpPr>
          <p:cNvPr id="240" name="Google Shape;240;p12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41" name="Google Shape;241;p12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8" name="Google Shape;248;p12"/>
          <p:cNvSpPr/>
          <p:nvPr/>
        </p:nvSpPr>
        <p:spPr>
          <a:xfrm>
            <a:off x="762000" y="1709738"/>
            <a:ext cx="8245475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9" name="Google Shape;249;p12"/>
          <p:cNvSpPr/>
          <p:nvPr/>
        </p:nvSpPr>
        <p:spPr>
          <a:xfrm>
            <a:off x="177800" y="1681708"/>
            <a:ext cx="8001000" cy="346179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0" name="Google Shape;250;p12"/>
          <p:cNvCxnSpPr/>
          <p:nvPr/>
        </p:nvCxnSpPr>
        <p:spPr>
          <a:xfrm>
            <a:off x="4080124" y="1571754"/>
            <a:ext cx="19265" cy="29814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1" name="Google Shape;251;p12"/>
          <p:cNvSpPr txBox="1"/>
          <p:nvPr/>
        </p:nvSpPr>
        <p:spPr>
          <a:xfrm>
            <a:off x="3221002" y="1244600"/>
            <a:ext cx="1752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Users</a:t>
            </a:r>
            <a:endParaRPr/>
          </a:p>
        </p:txBody>
      </p:sp>
      <p:sp>
        <p:nvSpPr>
          <p:cNvPr id="252" name="Google Shape;252;p12"/>
          <p:cNvSpPr/>
          <p:nvPr/>
        </p:nvSpPr>
        <p:spPr>
          <a:xfrm>
            <a:off x="2730500" y="1940584"/>
            <a:ext cx="2743200" cy="43973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 Programs</a:t>
            </a:r>
            <a:endParaRPr/>
          </a:p>
        </p:txBody>
      </p:sp>
      <p:cxnSp>
        <p:nvCxnSpPr>
          <p:cNvPr id="253" name="Google Shape;253;p12"/>
          <p:cNvCxnSpPr/>
          <p:nvPr/>
        </p:nvCxnSpPr>
        <p:spPr>
          <a:xfrm>
            <a:off x="4097302" y="2418173"/>
            <a:ext cx="13128" cy="28534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4" name="Google Shape;254;p12"/>
          <p:cNvSpPr/>
          <p:nvPr/>
        </p:nvSpPr>
        <p:spPr>
          <a:xfrm>
            <a:off x="1587500" y="2703514"/>
            <a:ext cx="5270500" cy="118948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2"/>
          <p:cNvSpPr/>
          <p:nvPr/>
        </p:nvSpPr>
        <p:spPr>
          <a:xfrm>
            <a:off x="1504648" y="4148137"/>
            <a:ext cx="1968500" cy="908050"/>
          </a:xfrm>
          <a:prstGeom prst="can">
            <a:avLst>
              <a:gd fmla="val 28125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Stored DB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(Metadata)</a:t>
            </a:r>
            <a:endParaRPr/>
          </a:p>
        </p:txBody>
      </p:sp>
      <p:sp>
        <p:nvSpPr>
          <p:cNvPr id="256" name="Google Shape;256;p12"/>
          <p:cNvSpPr/>
          <p:nvPr/>
        </p:nvSpPr>
        <p:spPr>
          <a:xfrm>
            <a:off x="5191776" y="4123012"/>
            <a:ext cx="1600200" cy="976313"/>
          </a:xfrm>
          <a:prstGeom prst="can">
            <a:avLst>
              <a:gd fmla="val 28125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Stored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  <a:endParaRPr/>
          </a:p>
        </p:txBody>
      </p:sp>
      <p:sp>
        <p:nvSpPr>
          <p:cNvPr id="257" name="Google Shape;257;p12"/>
          <p:cNvSpPr txBox="1"/>
          <p:nvPr/>
        </p:nvSpPr>
        <p:spPr>
          <a:xfrm>
            <a:off x="1682483" y="3060254"/>
            <a:ext cx="12954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DBMS Software</a:t>
            </a:r>
            <a:endParaRPr/>
          </a:p>
        </p:txBody>
      </p:sp>
      <p:sp>
        <p:nvSpPr>
          <p:cNvPr id="258" name="Google Shape;258;p12"/>
          <p:cNvSpPr/>
          <p:nvPr/>
        </p:nvSpPr>
        <p:spPr>
          <a:xfrm>
            <a:off x="3246437" y="2803739"/>
            <a:ext cx="3276600" cy="601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to process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Queries</a:t>
            </a:r>
            <a:endParaRPr/>
          </a:p>
        </p:txBody>
      </p:sp>
      <p:sp>
        <p:nvSpPr>
          <p:cNvPr id="259" name="Google Shape;259;p12"/>
          <p:cNvSpPr/>
          <p:nvPr/>
        </p:nvSpPr>
        <p:spPr>
          <a:xfrm>
            <a:off x="2959100" y="3477508"/>
            <a:ext cx="3563937" cy="35066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to access Stored Data</a:t>
            </a:r>
            <a:endParaRPr/>
          </a:p>
        </p:txBody>
      </p:sp>
      <p:cxnSp>
        <p:nvCxnSpPr>
          <p:cNvPr id="260" name="Google Shape;260;p12"/>
          <p:cNvCxnSpPr/>
          <p:nvPr/>
        </p:nvCxnSpPr>
        <p:spPr>
          <a:xfrm flipH="1">
            <a:off x="3383615" y="3898990"/>
            <a:ext cx="304800" cy="3333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61" name="Google Shape;261;p12"/>
          <p:cNvCxnSpPr/>
          <p:nvPr/>
        </p:nvCxnSpPr>
        <p:spPr>
          <a:xfrm>
            <a:off x="4943118" y="3914133"/>
            <a:ext cx="304800" cy="3333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62" name="Google Shape;262;p12"/>
          <p:cNvSpPr txBox="1"/>
          <p:nvPr/>
        </p:nvSpPr>
        <p:spPr>
          <a:xfrm>
            <a:off x="-35031" y="1836343"/>
            <a:ext cx="3048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050"/>
              </a:buClr>
              <a:buSzPts val="2000"/>
              <a:buFont typeface="Noto Sans Symbols"/>
              <a:buNone/>
            </a:pPr>
            <a:r>
              <a:rPr b="0" i="1" lang="en-US" sz="2000" u="none" cap="none" strike="noStrike">
                <a:solidFill>
                  <a:srgbClr val="FF5050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  <a:r>
              <a:rPr b="0" i="1" lang="en-US" sz="2000" u="none" cap="none" strike="noStrike">
                <a:solidFill>
                  <a:srgbClr val="FFFF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2000" u="none" cap="none" strike="noStrike">
                <a:solidFill>
                  <a:srgbClr val="FF5050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3"/>
          <p:cNvSpPr txBox="1"/>
          <p:nvPr>
            <p:ph idx="1" type="body"/>
          </p:nvPr>
        </p:nvSpPr>
        <p:spPr>
          <a:xfrm>
            <a:off x="152400" y="1581150"/>
            <a:ext cx="7619999" cy="26811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❑"/>
            </a:pPr>
            <a:r>
              <a:rPr b="1" lang="en-US"/>
              <a:t>A database system is composed of :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▰"/>
            </a:pPr>
            <a:r>
              <a:rPr lang="en-US"/>
              <a:t>The database.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▰"/>
            </a:pPr>
            <a:r>
              <a:rPr lang="en-US"/>
              <a:t>The Software.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br>
              <a:rPr lang="en-US"/>
            </a:br>
            <a:endParaRPr/>
          </a:p>
        </p:txBody>
      </p:sp>
      <p:sp>
        <p:nvSpPr>
          <p:cNvPr id="268" name="Google Shape;268;p13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800"/>
              <a:t>Database System</a:t>
            </a:r>
            <a:endParaRPr/>
          </a:p>
        </p:txBody>
      </p:sp>
      <p:grpSp>
        <p:nvGrpSpPr>
          <p:cNvPr id="269" name="Google Shape;269;p13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0" name="Google Shape;270;p13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3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3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3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3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3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3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77" name="Google Shape;277;p13"/>
          <p:cNvCxnSpPr/>
          <p:nvPr/>
        </p:nvCxnSpPr>
        <p:spPr>
          <a:xfrm flipH="1" rot="10800000">
            <a:off x="2057400" y="3099167"/>
            <a:ext cx="1066800" cy="5143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8" name="Google Shape;278;p13"/>
          <p:cNvCxnSpPr/>
          <p:nvPr/>
        </p:nvCxnSpPr>
        <p:spPr>
          <a:xfrm>
            <a:off x="2057400" y="3613517"/>
            <a:ext cx="1143000" cy="4762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9" name="Google Shape;279;p13"/>
          <p:cNvSpPr txBox="1"/>
          <p:nvPr/>
        </p:nvSpPr>
        <p:spPr>
          <a:xfrm>
            <a:off x="3282156" y="3927475"/>
            <a:ext cx="1524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DBMS</a:t>
            </a:r>
            <a:endParaRPr/>
          </a:p>
        </p:txBody>
      </p:sp>
      <p:sp>
        <p:nvSpPr>
          <p:cNvPr id="280" name="Google Shape;280;p13"/>
          <p:cNvSpPr txBox="1"/>
          <p:nvPr/>
        </p:nvSpPr>
        <p:spPr>
          <a:xfrm>
            <a:off x="3192463" y="2846755"/>
            <a:ext cx="2590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 Program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ree levels database architecture" id="285" name="Google Shape;28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5200" y="1352550"/>
            <a:ext cx="3377884" cy="4263183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4"/>
          <p:cNvSpPr txBox="1"/>
          <p:nvPr>
            <p:ph idx="1" type="body"/>
          </p:nvPr>
        </p:nvSpPr>
        <p:spPr>
          <a:xfrm>
            <a:off x="152400" y="1581150"/>
            <a:ext cx="7619999" cy="26811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>
                <a:solidFill>
                  <a:srgbClr val="002060"/>
                </a:solidFill>
              </a:rPr>
              <a:t>The three levels of database architecture</a:t>
            </a:r>
            <a:endParaRPr b="1">
              <a:solidFill>
                <a:srgbClr val="00206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>
              <a:solidFill>
                <a:srgbClr val="00206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rgbClr val="002060"/>
                </a:solidFill>
              </a:rPr>
              <a:t>1. Physical Level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rgbClr val="002060"/>
                </a:solidFill>
              </a:rPr>
              <a:t>2. Conceptual Level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rgbClr val="002060"/>
                </a:solidFill>
              </a:rPr>
              <a:t>3. External Level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br>
              <a:rPr lang="en-US">
                <a:solidFill>
                  <a:srgbClr val="002060"/>
                </a:solidFill>
              </a:rPr>
            </a:br>
            <a:endParaRPr>
              <a:solidFill>
                <a:srgbClr val="002060"/>
              </a:solidFill>
            </a:endParaRPr>
          </a:p>
        </p:txBody>
      </p:sp>
      <p:sp>
        <p:nvSpPr>
          <p:cNvPr id="287" name="Google Shape;287;p14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800"/>
              <a:t>Three Level/Schema Architecture </a:t>
            </a:r>
            <a:endParaRPr sz="2800"/>
          </a:p>
        </p:txBody>
      </p:sp>
      <p:grpSp>
        <p:nvGrpSpPr>
          <p:cNvPr id="288" name="Google Shape;288;p14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89" name="Google Shape;289;p14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4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4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4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4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5"/>
          <p:cNvSpPr txBox="1"/>
          <p:nvPr>
            <p:ph idx="1" type="body"/>
          </p:nvPr>
        </p:nvSpPr>
        <p:spPr>
          <a:xfrm>
            <a:off x="152400" y="1428750"/>
            <a:ext cx="7619999" cy="26811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❑"/>
            </a:pPr>
            <a:r>
              <a:rPr lang="en-US"/>
              <a:t>Physical level describes the physical storage structure of data in database.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Char char="❑"/>
            </a:pPr>
            <a:r>
              <a:rPr lang="en-US"/>
              <a:t>It is also known as Internal Level.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Char char="❑"/>
            </a:pPr>
            <a:r>
              <a:rPr lang="en-US"/>
              <a:t>At lowest level, it is stored in the form of bits with the physical addresses on the secondary storage device.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Char char="❑"/>
            </a:pPr>
            <a:r>
              <a:rPr lang="en-US"/>
              <a:t>At highest level, it can be viewed in the form of files.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Char char="❑"/>
            </a:pPr>
            <a:r>
              <a:rPr lang="en-US"/>
              <a:t>The internal schema defines the various stored data types. It uses a physical data model.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br>
              <a:rPr lang="en-US"/>
            </a:br>
            <a:endParaRPr/>
          </a:p>
        </p:txBody>
      </p:sp>
      <p:sp>
        <p:nvSpPr>
          <p:cNvPr id="301" name="Google Shape;301;p15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800"/>
              <a:t>Physical Level</a:t>
            </a:r>
            <a:endParaRPr/>
          </a:p>
        </p:txBody>
      </p:sp>
      <p:grpSp>
        <p:nvGrpSpPr>
          <p:cNvPr id="302" name="Google Shape;302;p15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303" name="Google Shape;303;p15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5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5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5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6"/>
          <p:cNvSpPr txBox="1"/>
          <p:nvPr>
            <p:ph idx="1" type="body"/>
          </p:nvPr>
        </p:nvSpPr>
        <p:spPr>
          <a:xfrm>
            <a:off x="152400" y="1581150"/>
            <a:ext cx="7619999" cy="26811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❑"/>
            </a:pPr>
            <a:r>
              <a:rPr lang="en-US"/>
              <a:t>Conceptual level describes the structure of the whole database for a group of users.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Char char="❑"/>
            </a:pPr>
            <a:r>
              <a:rPr lang="en-US"/>
              <a:t>It is also called as the data model.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Char char="❑"/>
            </a:pPr>
            <a:r>
              <a:rPr lang="en-US"/>
              <a:t>Conceptual schema is a representation of the entire content of the database.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Char char="❑"/>
            </a:pPr>
            <a:r>
              <a:rPr lang="en-US"/>
              <a:t>These schema contains all the information to build relevant external records.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Char char="❑"/>
            </a:pPr>
            <a:r>
              <a:rPr lang="en-US"/>
              <a:t>It hides the internal details of physical storage.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br>
              <a:rPr lang="en-US"/>
            </a:br>
            <a:endParaRPr/>
          </a:p>
        </p:txBody>
      </p:sp>
      <p:sp>
        <p:nvSpPr>
          <p:cNvPr id="315" name="Google Shape;315;p16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800"/>
              <a:t>Conceptual Level</a:t>
            </a:r>
            <a:endParaRPr/>
          </a:p>
        </p:txBody>
      </p:sp>
      <p:grpSp>
        <p:nvGrpSpPr>
          <p:cNvPr id="316" name="Google Shape;316;p16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317" name="Google Shape;317;p16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6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6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6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6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6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6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7"/>
          <p:cNvSpPr txBox="1"/>
          <p:nvPr>
            <p:ph idx="1" type="body"/>
          </p:nvPr>
        </p:nvSpPr>
        <p:spPr>
          <a:xfrm>
            <a:off x="152400" y="1581150"/>
            <a:ext cx="7619999" cy="26811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❑"/>
            </a:pPr>
            <a:r>
              <a:rPr lang="en-US"/>
              <a:t>External level is related to the data which is viewed by individual end users.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Char char="❑"/>
            </a:pPr>
            <a:r>
              <a:rPr lang="en-US"/>
              <a:t>This level includes a no. of user views or external schemas.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Char char="❑"/>
            </a:pPr>
            <a:r>
              <a:rPr lang="en-US"/>
              <a:t>This level is closest to the user.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Char char="❑"/>
            </a:pPr>
            <a:r>
              <a:rPr lang="en-US"/>
              <a:t>External view describes the segment of the database that is required for a particular user group and hides the rest of the database from that user group.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br>
              <a:rPr lang="en-US"/>
            </a:br>
            <a:endParaRPr/>
          </a:p>
        </p:txBody>
      </p:sp>
      <p:sp>
        <p:nvSpPr>
          <p:cNvPr id="329" name="Google Shape;329;p17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800"/>
              <a:t>External Level</a:t>
            </a:r>
            <a:endParaRPr/>
          </a:p>
        </p:txBody>
      </p:sp>
      <p:grpSp>
        <p:nvGrpSpPr>
          <p:cNvPr id="330" name="Google Shape;330;p17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331" name="Google Shape;331;p17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7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7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7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7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7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7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8"/>
          <p:cNvSpPr txBox="1"/>
          <p:nvPr>
            <p:ph idx="1" type="body"/>
          </p:nvPr>
        </p:nvSpPr>
        <p:spPr>
          <a:xfrm>
            <a:off x="152400" y="1581150"/>
            <a:ext cx="7644804" cy="26785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❑"/>
            </a:pPr>
            <a:r>
              <a:rPr lang="en-US"/>
              <a:t>Database Administrator (DBA)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Char char="❑"/>
            </a:pPr>
            <a:r>
              <a:rPr lang="en-US"/>
              <a:t> Architect / Database Designer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Char char="❑"/>
            </a:pPr>
            <a:r>
              <a:rPr lang="en-US"/>
              <a:t>Database Developer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Char char="❑"/>
            </a:pPr>
            <a:r>
              <a:rPr lang="en-US"/>
              <a:t>Application programmers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Char char="❑"/>
            </a:pPr>
            <a:r>
              <a:rPr lang="en-US"/>
              <a:t>End users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br>
              <a:rPr lang="en-US"/>
            </a:br>
            <a:endParaRPr/>
          </a:p>
        </p:txBody>
      </p:sp>
      <p:sp>
        <p:nvSpPr>
          <p:cNvPr id="343" name="Google Shape;343;p18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800"/>
              <a:t>Database Users</a:t>
            </a:r>
            <a:endParaRPr/>
          </a:p>
        </p:txBody>
      </p:sp>
      <p:grpSp>
        <p:nvGrpSpPr>
          <p:cNvPr id="344" name="Google Shape;344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345" name="Google Shape;345;p18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8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8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8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8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8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8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Related image" id="352" name="Google Shape;35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91794" y="1903160"/>
            <a:ext cx="2123406" cy="2039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9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800"/>
              <a:t>Database development life cycle</a:t>
            </a:r>
            <a:endParaRPr/>
          </a:p>
        </p:txBody>
      </p:sp>
      <p:grpSp>
        <p:nvGrpSpPr>
          <p:cNvPr id="358" name="Google Shape;358;p19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359" name="Google Shape;359;p19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9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9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9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9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9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9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Image result for database system life cycle" id="366" name="Google Shape;36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512" y="1762637"/>
            <a:ext cx="8283439" cy="2253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800"/>
              <a:t>Agenda</a:t>
            </a:r>
            <a:endParaRPr sz="2800"/>
          </a:p>
        </p:txBody>
      </p:sp>
      <p:sp>
        <p:nvSpPr>
          <p:cNvPr id="113" name="Google Shape;113;p3"/>
          <p:cNvSpPr txBox="1"/>
          <p:nvPr>
            <p:ph idx="1" type="body"/>
          </p:nvPr>
        </p:nvSpPr>
        <p:spPr>
          <a:xfrm>
            <a:off x="174075" y="1555950"/>
            <a:ext cx="6028500" cy="30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524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US" sz="1800"/>
              <a:t> Data &amp; Information.</a:t>
            </a:r>
            <a:endParaRPr/>
          </a:p>
          <a:p>
            <a:pPr indent="-15240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Char char="▰"/>
            </a:pPr>
            <a:r>
              <a:rPr lang="en-US" sz="1800"/>
              <a:t> File Based System.</a:t>
            </a:r>
            <a:endParaRPr/>
          </a:p>
          <a:p>
            <a:pPr indent="-15240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Char char="▰"/>
            </a:pPr>
            <a:r>
              <a:rPr lang="en-US" sz="1800"/>
              <a:t> What is Database, Database System?</a:t>
            </a:r>
            <a:endParaRPr/>
          </a:p>
          <a:p>
            <a:pPr indent="-15240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Char char="▰"/>
            </a:pPr>
            <a:r>
              <a:rPr lang="en-US" sz="1800"/>
              <a:t> DBMS &amp; its functions.</a:t>
            </a:r>
            <a:endParaRPr/>
          </a:p>
          <a:p>
            <a:pPr indent="-15240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Char char="▰"/>
            </a:pPr>
            <a:r>
              <a:rPr lang="en-US" sz="1800"/>
              <a:t> Database Properties.</a:t>
            </a:r>
            <a:endParaRPr/>
          </a:p>
          <a:p>
            <a:pPr indent="-15240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Char char="▰"/>
            </a:pPr>
            <a:r>
              <a:rPr lang="en-US" sz="1800"/>
              <a:t> Advantages and Disadvantages of Database  Systems.</a:t>
            </a:r>
            <a:endParaRPr/>
          </a:p>
          <a:p>
            <a:pPr indent="-15240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Char char="▰"/>
            </a:pPr>
            <a:r>
              <a:rPr lang="en-US" sz="1800"/>
              <a:t> DB Architecture.</a:t>
            </a:r>
            <a:endParaRPr/>
          </a:p>
          <a:p>
            <a:pPr indent="-15240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Char char="▰"/>
            </a:pPr>
            <a:r>
              <a:rPr lang="en-US" sz="1800"/>
              <a:t>Who Deals with Database.</a:t>
            </a:r>
            <a:endParaRPr/>
          </a:p>
          <a:p>
            <a:pPr indent="-15240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Char char="▰"/>
            </a:pPr>
            <a:r>
              <a:rPr lang="en-US" sz="1800"/>
              <a:t> Data Models.</a:t>
            </a:r>
            <a:endParaRPr/>
          </a:p>
        </p:txBody>
      </p:sp>
      <p:grpSp>
        <p:nvGrpSpPr>
          <p:cNvPr id="114" name="Google Shape;114;p3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115" name="Google Shape;115;p3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Image result for database" id="119" name="Google Shape;11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62600" y="2420608"/>
            <a:ext cx="3770025" cy="1648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2"/>
          <p:cNvSpPr txBox="1"/>
          <p:nvPr>
            <p:ph type="ctrTitle"/>
          </p:nvPr>
        </p:nvSpPr>
        <p:spPr>
          <a:xfrm>
            <a:off x="463524" y="2871148"/>
            <a:ext cx="5175275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Entity Relationship Diagram</a:t>
            </a:r>
            <a:endParaRPr/>
          </a:p>
        </p:txBody>
      </p:sp>
      <p:sp>
        <p:nvSpPr>
          <p:cNvPr id="372" name="Google Shape;372;p32"/>
          <p:cNvSpPr txBox="1"/>
          <p:nvPr/>
        </p:nvSpPr>
        <p:spPr>
          <a:xfrm>
            <a:off x="463524" y="0"/>
            <a:ext cx="4184675" cy="313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5378"/>
              </a:buClr>
              <a:buSzPts val="7000"/>
              <a:buFont typeface="Roboto Condensed"/>
              <a:buNone/>
            </a:pPr>
            <a:r>
              <a:rPr b="1" i="0" lang="en-US" sz="7000" u="none" cap="none" strike="noStrike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ER Model</a:t>
            </a:r>
            <a:endParaRPr b="1" i="0" sz="7000" u="none" cap="none" strike="noStrik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73" name="Google Shape;373;p32"/>
          <p:cNvSpPr txBox="1"/>
          <p:nvPr>
            <p:ph idx="1" type="subTitle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</a:pPr>
            <a:r>
              <a:rPr lang="en-US" sz="3000"/>
              <a:t>Concepts</a:t>
            </a:r>
            <a:endParaRPr/>
          </a:p>
        </p:txBody>
      </p:sp>
      <p:pic>
        <p:nvPicPr>
          <p:cNvPr descr="Related image" id="374" name="Google Shape;374;p32"/>
          <p:cNvPicPr preferRelativeResize="0"/>
          <p:nvPr/>
        </p:nvPicPr>
        <p:blipFill rotWithShape="1">
          <a:blip r:embed="rId3">
            <a:alphaModFix/>
          </a:blip>
          <a:srcRect b="56078" l="50313" r="0" t="0"/>
          <a:stretch/>
        </p:blipFill>
        <p:spPr>
          <a:xfrm>
            <a:off x="6947494" y="2266950"/>
            <a:ext cx="2196506" cy="1557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3"/>
          <p:cNvSpPr txBox="1"/>
          <p:nvPr>
            <p:ph idx="1" type="body"/>
          </p:nvPr>
        </p:nvSpPr>
        <p:spPr>
          <a:xfrm>
            <a:off x="152400" y="1581150"/>
            <a:ext cx="7619999" cy="26811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70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b="1" lang="en-US"/>
              <a:t> ER Model </a:t>
            </a:r>
            <a:r>
              <a:rPr lang="en-US"/>
              <a:t>is a high-level data model, developed by Chen in 1976. This model defines the data elements and relationships for a specified system. It is useful in developing a conceptual design for the database &amp; is very simple and easy to design logical view of data.</a:t>
            </a:r>
            <a:endParaRPr/>
          </a:p>
        </p:txBody>
      </p:sp>
      <p:sp>
        <p:nvSpPr>
          <p:cNvPr id="380" name="Google Shape;380;p33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800"/>
              <a:t>ER Model</a:t>
            </a:r>
            <a:endParaRPr/>
          </a:p>
        </p:txBody>
      </p:sp>
      <p:grpSp>
        <p:nvGrpSpPr>
          <p:cNvPr id="381" name="Google Shape;381;p33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382" name="Google Shape;382;p33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33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33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33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33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33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33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4"/>
          <p:cNvSpPr txBox="1"/>
          <p:nvPr>
            <p:ph idx="1" type="body"/>
          </p:nvPr>
        </p:nvSpPr>
        <p:spPr>
          <a:xfrm>
            <a:off x="152400" y="1581150"/>
            <a:ext cx="7619999" cy="26811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70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-US"/>
              <a:t> ERD stands for Entity Relationship diagram. </a:t>
            </a:r>
            <a:endParaRPr/>
          </a:p>
          <a:p>
            <a:pPr indent="-12700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▰"/>
            </a:pPr>
            <a:r>
              <a:rPr lang="en-US"/>
              <a:t> ER diagram shows the relationship between objects, places, people, events etc. within that system.</a:t>
            </a:r>
            <a:endParaRPr/>
          </a:p>
          <a:p>
            <a:pPr indent="-12700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▰"/>
            </a:pPr>
            <a:r>
              <a:rPr lang="en-US"/>
              <a:t> ER Model is a graphical representation for designing the structure.</a:t>
            </a:r>
            <a:endParaRPr/>
          </a:p>
          <a:p>
            <a:pPr indent="-12700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▰"/>
            </a:pPr>
            <a:r>
              <a:rPr lang="en-US"/>
              <a:t> Without ER diagrams you cannot make a database structure &amp; write production code.</a:t>
            </a:r>
            <a:endParaRPr/>
          </a:p>
          <a:p>
            <a:pPr indent="-12700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▰"/>
            </a:pPr>
            <a:r>
              <a:rPr lang="en-US"/>
              <a:t> It displays the clear picture of the database structure.</a:t>
            </a:r>
            <a:endParaRPr/>
          </a:p>
        </p:txBody>
      </p:sp>
      <p:sp>
        <p:nvSpPr>
          <p:cNvPr id="394" name="Google Shape;394;p34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800"/>
              <a:t>Importance of ER Model</a:t>
            </a:r>
            <a:endParaRPr/>
          </a:p>
        </p:txBody>
      </p:sp>
      <p:grpSp>
        <p:nvGrpSpPr>
          <p:cNvPr id="395" name="Google Shape;395;p34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396" name="Google Shape;396;p34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34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34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34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34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34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34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5"/>
          <p:cNvSpPr txBox="1"/>
          <p:nvPr>
            <p:ph idx="1" type="body"/>
          </p:nvPr>
        </p:nvSpPr>
        <p:spPr>
          <a:xfrm>
            <a:off x="152400" y="1581150"/>
            <a:ext cx="7619999" cy="26811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70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b="1" lang="en-US"/>
              <a:t> Entities</a:t>
            </a:r>
            <a:r>
              <a:rPr lang="en-US"/>
              <a:t> - person, place, object, event, concept (often corresponds to a real time object that is distinguishable from any other object)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2700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▰"/>
            </a:pPr>
            <a:r>
              <a:rPr b="1" lang="en-US"/>
              <a:t>Attributes</a:t>
            </a:r>
            <a:r>
              <a:rPr lang="en-US"/>
              <a:t> - property or characteristic of an entity type (often corresponds to a field in a table)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2700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▰"/>
            </a:pPr>
            <a:r>
              <a:rPr b="1" lang="en-US"/>
              <a:t>Relationships</a:t>
            </a:r>
            <a:r>
              <a:rPr lang="en-US"/>
              <a:t> – link between entities (corresponds to primary key-foreign key equivalencies in related tables)</a:t>
            </a:r>
            <a:endParaRPr/>
          </a:p>
        </p:txBody>
      </p:sp>
      <p:sp>
        <p:nvSpPr>
          <p:cNvPr id="408" name="Google Shape;408;p35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800"/>
              <a:t>Basic constructs of the E-R model</a:t>
            </a:r>
            <a:endParaRPr sz="2800"/>
          </a:p>
        </p:txBody>
      </p:sp>
      <p:grpSp>
        <p:nvGrpSpPr>
          <p:cNvPr id="409" name="Google Shape;409;p35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410" name="Google Shape;410;p35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35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35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35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35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6"/>
          <p:cNvSpPr txBox="1"/>
          <p:nvPr>
            <p:ph idx="1" type="body"/>
          </p:nvPr>
        </p:nvSpPr>
        <p:spPr>
          <a:xfrm>
            <a:off x="346326" y="3897085"/>
            <a:ext cx="7619999" cy="13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700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b="1" lang="en-US"/>
              <a:t> Rectangles</a:t>
            </a:r>
            <a:r>
              <a:rPr lang="en-US"/>
              <a:t>: entity sets</a:t>
            </a:r>
            <a:endParaRPr/>
          </a:p>
          <a:p>
            <a:pPr indent="-12700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▰"/>
            </a:pPr>
            <a:r>
              <a:rPr b="1" lang="en-US"/>
              <a:t> Diamonds</a:t>
            </a:r>
            <a:r>
              <a:rPr lang="en-US"/>
              <a:t>: relationship sets</a:t>
            </a:r>
            <a:endParaRPr/>
          </a:p>
          <a:p>
            <a:pPr indent="-12700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▰"/>
            </a:pPr>
            <a:r>
              <a:rPr b="1" lang="en-US"/>
              <a:t> Ellipses</a:t>
            </a:r>
            <a:r>
              <a:rPr lang="en-US"/>
              <a:t>: attributes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422" name="Google Shape;422;p36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800"/>
              <a:t>ER Diagram: Starting Example</a:t>
            </a:r>
            <a:endParaRPr/>
          </a:p>
        </p:txBody>
      </p:sp>
      <p:grpSp>
        <p:nvGrpSpPr>
          <p:cNvPr id="423" name="Google Shape;423;p36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424" name="Google Shape;424;p36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36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36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36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36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36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36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1" name="Google Shape;431;p36"/>
          <p:cNvGrpSpPr/>
          <p:nvPr/>
        </p:nvGrpSpPr>
        <p:grpSpPr>
          <a:xfrm>
            <a:off x="814275" y="1504950"/>
            <a:ext cx="6781800" cy="2213844"/>
            <a:chOff x="720" y="768"/>
            <a:chExt cx="4272" cy="2400"/>
          </a:xfrm>
        </p:grpSpPr>
        <p:sp>
          <p:nvSpPr>
            <p:cNvPr id="432" name="Google Shape;432;p36"/>
            <p:cNvSpPr/>
            <p:nvPr/>
          </p:nvSpPr>
          <p:spPr>
            <a:xfrm>
              <a:off x="1682" y="1859"/>
              <a:ext cx="731" cy="4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customer</a:t>
              </a:r>
              <a:endParaRPr/>
            </a:p>
          </p:txBody>
        </p:sp>
        <p:sp>
          <p:nvSpPr>
            <p:cNvPr id="433" name="Google Shape;433;p36"/>
            <p:cNvSpPr/>
            <p:nvPr/>
          </p:nvSpPr>
          <p:spPr>
            <a:xfrm>
              <a:off x="2875" y="1677"/>
              <a:ext cx="808" cy="800"/>
            </a:xfrm>
            <a:prstGeom prst="diamond">
              <a:avLst/>
            </a:pr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has</a:t>
              </a:r>
              <a:endParaRPr/>
            </a:p>
          </p:txBody>
        </p:sp>
        <p:cxnSp>
          <p:nvCxnSpPr>
            <p:cNvPr id="434" name="Google Shape;434;p36"/>
            <p:cNvCxnSpPr/>
            <p:nvPr/>
          </p:nvCxnSpPr>
          <p:spPr>
            <a:xfrm>
              <a:off x="2413" y="2077"/>
              <a:ext cx="462" cy="0"/>
            </a:xfrm>
            <a:prstGeom prst="straightConnector1">
              <a:avLst/>
            </a:pr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5" name="Google Shape;435;p36"/>
            <p:cNvCxnSpPr/>
            <p:nvPr/>
          </p:nvCxnSpPr>
          <p:spPr>
            <a:xfrm>
              <a:off x="3683" y="2077"/>
              <a:ext cx="462" cy="0"/>
            </a:xfrm>
            <a:prstGeom prst="straightConnector1">
              <a:avLst/>
            </a:pr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36" name="Google Shape;436;p36"/>
            <p:cNvSpPr/>
            <p:nvPr/>
          </p:nvSpPr>
          <p:spPr>
            <a:xfrm>
              <a:off x="720" y="2295"/>
              <a:ext cx="924" cy="328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cust-street</a:t>
              </a:r>
              <a:endParaRPr/>
            </a:p>
          </p:txBody>
        </p:sp>
        <p:sp>
          <p:nvSpPr>
            <p:cNvPr id="437" name="Google Shape;437;p36"/>
            <p:cNvSpPr/>
            <p:nvPr/>
          </p:nvSpPr>
          <p:spPr>
            <a:xfrm>
              <a:off x="720" y="1495"/>
              <a:ext cx="924" cy="328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cust-id</a:t>
              </a:r>
              <a:endParaRPr/>
            </a:p>
          </p:txBody>
        </p:sp>
        <p:sp>
          <p:nvSpPr>
            <p:cNvPr id="438" name="Google Shape;438;p36"/>
            <p:cNvSpPr/>
            <p:nvPr/>
          </p:nvSpPr>
          <p:spPr>
            <a:xfrm>
              <a:off x="1644" y="950"/>
              <a:ext cx="923" cy="327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cust-name</a:t>
              </a:r>
              <a:endParaRPr/>
            </a:p>
          </p:txBody>
        </p:sp>
        <p:sp>
          <p:nvSpPr>
            <p:cNvPr id="439" name="Google Shape;439;p36"/>
            <p:cNvSpPr/>
            <p:nvPr/>
          </p:nvSpPr>
          <p:spPr>
            <a:xfrm>
              <a:off x="1567" y="2841"/>
              <a:ext cx="923" cy="327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cust-city</a:t>
              </a:r>
              <a:endParaRPr/>
            </a:p>
          </p:txBody>
        </p:sp>
        <p:sp>
          <p:nvSpPr>
            <p:cNvPr id="440" name="Google Shape;440;p36"/>
            <p:cNvSpPr/>
            <p:nvPr/>
          </p:nvSpPr>
          <p:spPr>
            <a:xfrm>
              <a:off x="4145" y="1859"/>
              <a:ext cx="732" cy="4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account</a:t>
              </a:r>
              <a:endParaRPr/>
            </a:p>
          </p:txBody>
        </p:sp>
        <p:cxnSp>
          <p:nvCxnSpPr>
            <p:cNvPr id="441" name="Google Shape;441;p36"/>
            <p:cNvCxnSpPr/>
            <p:nvPr/>
          </p:nvCxnSpPr>
          <p:spPr>
            <a:xfrm>
              <a:off x="2067" y="1277"/>
              <a:ext cx="0" cy="582"/>
            </a:xfrm>
            <a:prstGeom prst="straightConnector1">
              <a:avLst/>
            </a:pr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2" name="Google Shape;442;p36"/>
            <p:cNvCxnSpPr/>
            <p:nvPr/>
          </p:nvCxnSpPr>
          <p:spPr>
            <a:xfrm>
              <a:off x="2029" y="2259"/>
              <a:ext cx="0" cy="582"/>
            </a:xfrm>
            <a:prstGeom prst="straightConnector1">
              <a:avLst/>
            </a:pr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3" name="Google Shape;443;p36"/>
            <p:cNvCxnSpPr/>
            <p:nvPr/>
          </p:nvCxnSpPr>
          <p:spPr>
            <a:xfrm>
              <a:off x="1567" y="1750"/>
              <a:ext cx="115" cy="109"/>
            </a:xfrm>
            <a:prstGeom prst="straightConnector1">
              <a:avLst/>
            </a:pr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4" name="Google Shape;444;p36"/>
            <p:cNvCxnSpPr/>
            <p:nvPr/>
          </p:nvCxnSpPr>
          <p:spPr>
            <a:xfrm flipH="1">
              <a:off x="1567" y="2259"/>
              <a:ext cx="115" cy="109"/>
            </a:xfrm>
            <a:prstGeom prst="straightConnector1">
              <a:avLst/>
            </a:pr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45" name="Google Shape;445;p36"/>
            <p:cNvSpPr/>
            <p:nvPr/>
          </p:nvSpPr>
          <p:spPr>
            <a:xfrm>
              <a:off x="4030" y="2841"/>
              <a:ext cx="924" cy="327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balance</a:t>
              </a:r>
              <a:endParaRPr/>
            </a:p>
          </p:txBody>
        </p:sp>
        <p:cxnSp>
          <p:nvCxnSpPr>
            <p:cNvPr id="446" name="Google Shape;446;p36"/>
            <p:cNvCxnSpPr/>
            <p:nvPr/>
          </p:nvCxnSpPr>
          <p:spPr>
            <a:xfrm>
              <a:off x="4492" y="2259"/>
              <a:ext cx="0" cy="582"/>
            </a:xfrm>
            <a:prstGeom prst="straightConnector1">
              <a:avLst/>
            </a:pr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47" name="Google Shape;447;p36"/>
            <p:cNvSpPr/>
            <p:nvPr/>
          </p:nvSpPr>
          <p:spPr>
            <a:xfrm>
              <a:off x="4068" y="950"/>
              <a:ext cx="924" cy="327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number</a:t>
              </a:r>
              <a:endParaRPr/>
            </a:p>
          </p:txBody>
        </p:sp>
        <p:cxnSp>
          <p:nvCxnSpPr>
            <p:cNvPr id="448" name="Google Shape;448;p36"/>
            <p:cNvCxnSpPr/>
            <p:nvPr/>
          </p:nvCxnSpPr>
          <p:spPr>
            <a:xfrm>
              <a:off x="4492" y="1277"/>
              <a:ext cx="0" cy="582"/>
            </a:xfrm>
            <a:prstGeom prst="straightConnector1">
              <a:avLst/>
            </a:pr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49" name="Google Shape;449;p36"/>
            <p:cNvSpPr/>
            <p:nvPr/>
          </p:nvSpPr>
          <p:spPr>
            <a:xfrm>
              <a:off x="2798" y="768"/>
              <a:ext cx="924" cy="327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access-date</a:t>
              </a:r>
              <a:endParaRPr/>
            </a:p>
          </p:txBody>
        </p:sp>
        <p:cxnSp>
          <p:nvCxnSpPr>
            <p:cNvPr id="450" name="Google Shape;450;p36"/>
            <p:cNvCxnSpPr/>
            <p:nvPr/>
          </p:nvCxnSpPr>
          <p:spPr>
            <a:xfrm rot="10800000">
              <a:off x="3260" y="1095"/>
              <a:ext cx="0" cy="582"/>
            </a:xfrm>
            <a:prstGeom prst="straightConnector1">
              <a:avLst/>
            </a:pr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7"/>
          <p:cNvSpPr txBox="1"/>
          <p:nvPr>
            <p:ph idx="1" type="body"/>
          </p:nvPr>
        </p:nvSpPr>
        <p:spPr>
          <a:xfrm>
            <a:off x="152400" y="1581150"/>
            <a:ext cx="7619999" cy="26811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70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-US"/>
              <a:t> A definable thing—such as a person, object, concept or event—that can have data stored about it. </a:t>
            </a:r>
            <a:endParaRPr/>
          </a:p>
          <a:p>
            <a:pPr indent="-12700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▰"/>
            </a:pPr>
            <a:r>
              <a:rPr lang="en-US"/>
              <a:t> Think of entities as nouns. </a:t>
            </a:r>
            <a:endParaRPr/>
          </a:p>
          <a:p>
            <a:pPr indent="-12700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▰"/>
            </a:pPr>
            <a:r>
              <a:rPr lang="en-US"/>
              <a:t> Examples: a customer, student, car or product. </a:t>
            </a:r>
            <a:endParaRPr/>
          </a:p>
          <a:p>
            <a:pPr indent="-12700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▰"/>
            </a:pPr>
            <a:r>
              <a:rPr lang="en-US"/>
              <a:t> Typically shown as a rectangle.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456" name="Google Shape;456;p37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800"/>
              <a:t>Entity </a:t>
            </a:r>
            <a:endParaRPr/>
          </a:p>
        </p:txBody>
      </p:sp>
      <p:grpSp>
        <p:nvGrpSpPr>
          <p:cNvPr id="457" name="Google Shape;457;p37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458" name="Google Shape;458;p37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37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37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37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37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37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37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65" name="Google Shape;46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4400" y="3519339"/>
            <a:ext cx="1754829" cy="742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8"/>
          <p:cNvSpPr txBox="1"/>
          <p:nvPr>
            <p:ph idx="1" type="body"/>
          </p:nvPr>
        </p:nvSpPr>
        <p:spPr>
          <a:xfrm>
            <a:off x="152400" y="1581150"/>
            <a:ext cx="7619999" cy="26811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70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b="1" lang="en-US"/>
              <a:t> strong entity </a:t>
            </a:r>
            <a:r>
              <a:rPr lang="en-US"/>
              <a:t>can be defined solely by its own attributes.</a:t>
            </a:r>
            <a:endParaRPr/>
          </a:p>
          <a:p>
            <a:pPr indent="-12700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▰"/>
            </a:pPr>
            <a:r>
              <a:rPr b="1" lang="en-US"/>
              <a:t> weak entity </a:t>
            </a:r>
            <a:r>
              <a:rPr lang="en-US"/>
              <a:t>cannot</a:t>
            </a:r>
            <a:r>
              <a:rPr b="1" lang="en-US"/>
              <a:t> </a:t>
            </a:r>
            <a:r>
              <a:rPr lang="en-US"/>
              <a:t>defined solely by its own attributes</a:t>
            </a:r>
            <a:r>
              <a:rPr b="1" lang="en-US"/>
              <a:t>, </a:t>
            </a:r>
            <a:r>
              <a:rPr lang="en-US"/>
              <a:t>An entity set that do not have sufficient attributes to form a primary key.</a:t>
            </a:r>
            <a:endParaRPr/>
          </a:p>
        </p:txBody>
      </p:sp>
      <p:sp>
        <p:nvSpPr>
          <p:cNvPr id="471" name="Google Shape;471;p38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800"/>
              <a:t>Entity categories</a:t>
            </a:r>
            <a:endParaRPr/>
          </a:p>
        </p:txBody>
      </p:sp>
      <p:grpSp>
        <p:nvGrpSpPr>
          <p:cNvPr id="472" name="Google Shape;472;p3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473" name="Google Shape;473;p38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38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38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38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38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38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38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Image result for weak entity example" id="480" name="Google Shape;48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618" y="2905390"/>
            <a:ext cx="6089492" cy="1717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9"/>
          <p:cNvSpPr txBox="1"/>
          <p:nvPr>
            <p:ph idx="1" type="body"/>
          </p:nvPr>
        </p:nvSpPr>
        <p:spPr>
          <a:xfrm>
            <a:off x="485587" y="1581150"/>
            <a:ext cx="7619999" cy="26811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70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-US"/>
              <a:t> Candidate Key</a:t>
            </a:r>
            <a:endParaRPr/>
          </a:p>
          <a:p>
            <a:pPr indent="-12700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▰"/>
            </a:pPr>
            <a:r>
              <a:rPr lang="en-US"/>
              <a:t> Primary Key</a:t>
            </a:r>
            <a:endParaRPr/>
          </a:p>
          <a:p>
            <a:pPr indent="-12700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▰"/>
            </a:pPr>
            <a:r>
              <a:rPr lang="en-US"/>
              <a:t> Foreign Key</a:t>
            </a:r>
            <a:endParaRPr/>
          </a:p>
          <a:p>
            <a:pPr indent="-12700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▰"/>
            </a:pPr>
            <a:r>
              <a:rPr lang="en-US"/>
              <a:t> Composite Key</a:t>
            </a:r>
            <a:endParaRPr/>
          </a:p>
          <a:p>
            <a:pPr indent="-12700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▰"/>
            </a:pPr>
            <a:r>
              <a:rPr lang="en-US"/>
              <a:t> Partial Key</a:t>
            </a:r>
            <a:endParaRPr/>
          </a:p>
          <a:p>
            <a:pPr indent="-12700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▰"/>
            </a:pPr>
            <a:r>
              <a:rPr lang="en-US">
                <a:solidFill>
                  <a:srgbClr val="FF0000"/>
                </a:solidFill>
              </a:rPr>
              <a:t> Alternate key</a:t>
            </a:r>
            <a:endParaRPr/>
          </a:p>
          <a:p>
            <a:pPr indent="-12700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▰"/>
            </a:pPr>
            <a:r>
              <a:rPr lang="en-US">
                <a:solidFill>
                  <a:srgbClr val="FF0000"/>
                </a:solidFill>
              </a:rPr>
              <a:t> Super Key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486" name="Google Shape;486;p39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800"/>
              <a:t>Entity keys</a:t>
            </a:r>
            <a:endParaRPr/>
          </a:p>
        </p:txBody>
      </p:sp>
      <p:grpSp>
        <p:nvGrpSpPr>
          <p:cNvPr id="487" name="Google Shape;487;p39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488" name="Google Shape;488;p39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39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39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39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39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39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39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0"/>
          <p:cNvSpPr txBox="1"/>
          <p:nvPr>
            <p:ph idx="1" type="body"/>
          </p:nvPr>
        </p:nvSpPr>
        <p:spPr>
          <a:xfrm>
            <a:off x="485587" y="1581150"/>
            <a:ext cx="7619999" cy="26811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 Identifier used to uniquely identify one particular instance of an entity. 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100"/>
          </a:p>
          <a:p>
            <a:pPr indent="-12700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▰"/>
            </a:pPr>
            <a:r>
              <a:rPr lang="en-US"/>
              <a:t> Can be one or more attributes. </a:t>
            </a:r>
            <a:endParaRPr/>
          </a:p>
          <a:p>
            <a:pPr indent="-12700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▰"/>
            </a:pPr>
            <a:r>
              <a:rPr lang="en-US"/>
              <a:t> Must be unique .</a:t>
            </a:r>
            <a:endParaRPr/>
          </a:p>
          <a:p>
            <a:pPr indent="-12700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▰"/>
            </a:pPr>
            <a:r>
              <a:rPr lang="en-US"/>
              <a:t> Value should not change over time.</a:t>
            </a:r>
            <a:endParaRPr/>
          </a:p>
          <a:p>
            <a:pPr indent="-12700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▰"/>
            </a:pPr>
            <a:r>
              <a:rPr lang="en-US"/>
              <a:t> Must always have a value 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500" name="Google Shape;500;p40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800"/>
              <a:t>Primary Key</a:t>
            </a:r>
            <a:endParaRPr sz="2800"/>
          </a:p>
        </p:txBody>
      </p:sp>
      <p:grpSp>
        <p:nvGrpSpPr>
          <p:cNvPr id="501" name="Google Shape;501;p40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502" name="Google Shape;502;p40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40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40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40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40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40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40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1"/>
          <p:cNvSpPr txBox="1"/>
          <p:nvPr>
            <p:ph idx="1" type="body"/>
          </p:nvPr>
        </p:nvSpPr>
        <p:spPr>
          <a:xfrm>
            <a:off x="312466" y="1504950"/>
            <a:ext cx="7619999" cy="26811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70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b="1" lang="en-US"/>
              <a:t> Candidate Key 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/>
              <a:t>when multiple possible identifiers exist, each is a candidate key.</a:t>
            </a:r>
            <a:endParaRPr/>
          </a:p>
          <a:p>
            <a:pPr indent="-12700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▰"/>
            </a:pPr>
            <a:r>
              <a:rPr b="1" lang="en-US"/>
              <a:t> Foreign Keys 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/>
              <a:t>Foreign keys reference a related table through the primary key of that related table.</a:t>
            </a:r>
            <a:endParaRPr/>
          </a:p>
          <a:p>
            <a:pPr indent="-12700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▰"/>
            </a:pPr>
            <a:r>
              <a:rPr b="1" lang="en-US"/>
              <a:t> Referential Integrity Constraint: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/>
              <a:t>For every value of a foreign key there is a primary key with that value in the referenced table  e.g. if student name is to be used in a dormitory table then that name must exist in the student table.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514" name="Google Shape;514;p41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800"/>
              <a:t>Entity keys</a:t>
            </a:r>
            <a:endParaRPr/>
          </a:p>
        </p:txBody>
      </p:sp>
      <p:grpSp>
        <p:nvGrpSpPr>
          <p:cNvPr id="515" name="Google Shape;515;p41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516" name="Google Shape;516;p41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41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41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41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41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41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41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 txBox="1"/>
          <p:nvPr>
            <p:ph idx="4294967295" type="ctrTitle"/>
          </p:nvPr>
        </p:nvSpPr>
        <p:spPr>
          <a:xfrm>
            <a:off x="1275150" y="3792300"/>
            <a:ext cx="659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</a:pPr>
            <a:r>
              <a:rPr b="1" i="0" lang="en-US" sz="6000" u="none" cap="none" strike="noStrike">
                <a:solidFill>
                  <a:srgbClr val="FF98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HELLO!</a:t>
            </a:r>
            <a:endParaRPr/>
          </a:p>
        </p:txBody>
      </p:sp>
      <p:pic>
        <p:nvPicPr>
          <p:cNvPr descr="Image result for database" id="125" name="Google Shape;12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584407"/>
            <a:ext cx="4381500" cy="323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2"/>
          <p:cNvSpPr txBox="1"/>
          <p:nvPr>
            <p:ph idx="1" type="body"/>
          </p:nvPr>
        </p:nvSpPr>
        <p:spPr>
          <a:xfrm>
            <a:off x="152400" y="1581150"/>
            <a:ext cx="7619999" cy="26811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70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-US"/>
              <a:t> A property or characteristic of an entity. Often shown as an oval or circle.</a:t>
            </a:r>
            <a:endParaRPr/>
          </a:p>
          <a:p>
            <a:pPr indent="-12700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▰"/>
            </a:pPr>
            <a:r>
              <a:rPr b="1" lang="en-US"/>
              <a:t> Attribute categories: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Char char="❑"/>
            </a:pPr>
            <a:r>
              <a:rPr lang="en-US">
                <a:solidFill>
                  <a:srgbClr val="191919"/>
                </a:solidFill>
              </a:rPr>
              <a:t>Simple (</a:t>
            </a:r>
            <a:r>
              <a:rPr lang="en-US"/>
              <a:t>Scalars</a:t>
            </a:r>
            <a:r>
              <a:rPr lang="en-US">
                <a:solidFill>
                  <a:srgbClr val="191919"/>
                </a:solidFill>
              </a:rPr>
              <a:t>) Attribute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❑"/>
            </a:pPr>
            <a:r>
              <a:rPr lang="en-US">
                <a:solidFill>
                  <a:srgbClr val="191919"/>
                </a:solidFill>
              </a:rPr>
              <a:t>Composite Attribute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❑"/>
            </a:pPr>
            <a:r>
              <a:rPr lang="en-US" sz="1800">
                <a:solidFill>
                  <a:srgbClr val="191919"/>
                </a:solidFill>
              </a:rPr>
              <a:t>Derived Attribute</a:t>
            </a:r>
            <a:endParaRPr sz="1800">
              <a:solidFill>
                <a:srgbClr val="191919"/>
              </a:solidFill>
            </a:endParaRPr>
          </a:p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❑"/>
            </a:pPr>
            <a:r>
              <a:rPr lang="en-US">
                <a:solidFill>
                  <a:srgbClr val="191919"/>
                </a:solidFill>
              </a:rPr>
              <a:t>Multi-valued Attribute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❑"/>
            </a:pPr>
            <a:r>
              <a:rPr lang="en-US">
                <a:solidFill>
                  <a:srgbClr val="191919"/>
                </a:solidFill>
              </a:rPr>
              <a:t>Complex Attribute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528" name="Google Shape;528;p42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800"/>
              <a:t>Attribute</a:t>
            </a:r>
            <a:endParaRPr sz="2800"/>
          </a:p>
        </p:txBody>
      </p:sp>
      <p:grpSp>
        <p:nvGrpSpPr>
          <p:cNvPr id="529" name="Google Shape;529;p42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530" name="Google Shape;530;p42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42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42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42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42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42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42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descr="https://d2slcw3kip6qmk.cloudfront.net/marketing/pages/chart/seo/ERD/discovery/erd-symbols-04.svg" id="537" name="Google Shape;537;p42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3"/>
          <p:cNvSpPr txBox="1"/>
          <p:nvPr>
            <p:ph idx="1" type="body"/>
          </p:nvPr>
        </p:nvSpPr>
        <p:spPr>
          <a:xfrm>
            <a:off x="152400" y="1581150"/>
            <a:ext cx="7619999" cy="26811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70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-US"/>
              <a:t> Means the attribute value is atomic and can’t be further divided, such as a phone number.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543" name="Google Shape;543;p43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800"/>
              <a:t>Simple Attribute</a:t>
            </a:r>
            <a:endParaRPr/>
          </a:p>
        </p:txBody>
      </p:sp>
      <p:grpSp>
        <p:nvGrpSpPr>
          <p:cNvPr id="544" name="Google Shape;544;p43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545" name="Google Shape;545;p43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43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43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43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43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43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43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descr="https://d2slcw3kip6qmk.cloudfront.net/marketing/pages/chart/seo/ERD/discovery/erd-symbols-04.svg" id="552" name="Google Shape;552;p43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3" name="Google Shape;553;p43"/>
          <p:cNvGrpSpPr/>
          <p:nvPr/>
        </p:nvGrpSpPr>
        <p:grpSpPr>
          <a:xfrm>
            <a:off x="685800" y="2339106"/>
            <a:ext cx="6781800" cy="2213844"/>
            <a:chOff x="720" y="768"/>
            <a:chExt cx="4272" cy="2400"/>
          </a:xfrm>
        </p:grpSpPr>
        <p:sp>
          <p:nvSpPr>
            <p:cNvPr id="554" name="Google Shape;554;p43"/>
            <p:cNvSpPr/>
            <p:nvPr/>
          </p:nvSpPr>
          <p:spPr>
            <a:xfrm>
              <a:off x="1682" y="1859"/>
              <a:ext cx="731" cy="4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customer</a:t>
              </a:r>
              <a:endParaRPr/>
            </a:p>
          </p:txBody>
        </p:sp>
        <p:sp>
          <p:nvSpPr>
            <p:cNvPr id="555" name="Google Shape;555;p43"/>
            <p:cNvSpPr/>
            <p:nvPr/>
          </p:nvSpPr>
          <p:spPr>
            <a:xfrm>
              <a:off x="2875" y="1677"/>
              <a:ext cx="808" cy="800"/>
            </a:xfrm>
            <a:prstGeom prst="diamond">
              <a:avLst/>
            </a:pr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has</a:t>
              </a:r>
              <a:endParaRPr/>
            </a:p>
          </p:txBody>
        </p:sp>
        <p:cxnSp>
          <p:nvCxnSpPr>
            <p:cNvPr id="556" name="Google Shape;556;p43"/>
            <p:cNvCxnSpPr/>
            <p:nvPr/>
          </p:nvCxnSpPr>
          <p:spPr>
            <a:xfrm>
              <a:off x="2413" y="2077"/>
              <a:ext cx="462" cy="0"/>
            </a:xfrm>
            <a:prstGeom prst="straightConnector1">
              <a:avLst/>
            </a:pr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7" name="Google Shape;557;p43"/>
            <p:cNvCxnSpPr/>
            <p:nvPr/>
          </p:nvCxnSpPr>
          <p:spPr>
            <a:xfrm>
              <a:off x="3683" y="2077"/>
              <a:ext cx="462" cy="0"/>
            </a:xfrm>
            <a:prstGeom prst="straightConnector1">
              <a:avLst/>
            </a:pr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58" name="Google Shape;558;p43"/>
            <p:cNvSpPr/>
            <p:nvPr/>
          </p:nvSpPr>
          <p:spPr>
            <a:xfrm>
              <a:off x="720" y="2295"/>
              <a:ext cx="924" cy="328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cust-street</a:t>
              </a:r>
              <a:endParaRPr/>
            </a:p>
          </p:txBody>
        </p:sp>
        <p:sp>
          <p:nvSpPr>
            <p:cNvPr id="559" name="Google Shape;559;p43"/>
            <p:cNvSpPr/>
            <p:nvPr/>
          </p:nvSpPr>
          <p:spPr>
            <a:xfrm>
              <a:off x="720" y="1495"/>
              <a:ext cx="924" cy="328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cust-id</a:t>
              </a:r>
              <a:endParaRPr/>
            </a:p>
          </p:txBody>
        </p:sp>
        <p:sp>
          <p:nvSpPr>
            <p:cNvPr id="560" name="Google Shape;560;p43"/>
            <p:cNvSpPr/>
            <p:nvPr/>
          </p:nvSpPr>
          <p:spPr>
            <a:xfrm>
              <a:off x="1644" y="950"/>
              <a:ext cx="923" cy="327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cust-name</a:t>
              </a:r>
              <a:endParaRPr/>
            </a:p>
          </p:txBody>
        </p:sp>
        <p:sp>
          <p:nvSpPr>
            <p:cNvPr id="561" name="Google Shape;561;p43"/>
            <p:cNvSpPr/>
            <p:nvPr/>
          </p:nvSpPr>
          <p:spPr>
            <a:xfrm>
              <a:off x="1567" y="2841"/>
              <a:ext cx="923" cy="327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cust-city</a:t>
              </a:r>
              <a:endParaRPr/>
            </a:p>
          </p:txBody>
        </p:sp>
        <p:sp>
          <p:nvSpPr>
            <p:cNvPr id="562" name="Google Shape;562;p43"/>
            <p:cNvSpPr/>
            <p:nvPr/>
          </p:nvSpPr>
          <p:spPr>
            <a:xfrm>
              <a:off x="4145" y="1859"/>
              <a:ext cx="732" cy="4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account</a:t>
              </a:r>
              <a:endParaRPr/>
            </a:p>
          </p:txBody>
        </p:sp>
        <p:cxnSp>
          <p:nvCxnSpPr>
            <p:cNvPr id="563" name="Google Shape;563;p43"/>
            <p:cNvCxnSpPr/>
            <p:nvPr/>
          </p:nvCxnSpPr>
          <p:spPr>
            <a:xfrm>
              <a:off x="2067" y="1277"/>
              <a:ext cx="0" cy="582"/>
            </a:xfrm>
            <a:prstGeom prst="straightConnector1">
              <a:avLst/>
            </a:pr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4" name="Google Shape;564;p43"/>
            <p:cNvCxnSpPr/>
            <p:nvPr/>
          </p:nvCxnSpPr>
          <p:spPr>
            <a:xfrm>
              <a:off x="2029" y="2259"/>
              <a:ext cx="0" cy="582"/>
            </a:xfrm>
            <a:prstGeom prst="straightConnector1">
              <a:avLst/>
            </a:pr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5" name="Google Shape;565;p43"/>
            <p:cNvCxnSpPr/>
            <p:nvPr/>
          </p:nvCxnSpPr>
          <p:spPr>
            <a:xfrm>
              <a:off x="1567" y="1750"/>
              <a:ext cx="115" cy="109"/>
            </a:xfrm>
            <a:prstGeom prst="straightConnector1">
              <a:avLst/>
            </a:pr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6" name="Google Shape;566;p43"/>
            <p:cNvCxnSpPr/>
            <p:nvPr/>
          </p:nvCxnSpPr>
          <p:spPr>
            <a:xfrm flipH="1">
              <a:off x="1567" y="2259"/>
              <a:ext cx="115" cy="109"/>
            </a:xfrm>
            <a:prstGeom prst="straightConnector1">
              <a:avLst/>
            </a:pr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67" name="Google Shape;567;p43"/>
            <p:cNvSpPr/>
            <p:nvPr/>
          </p:nvSpPr>
          <p:spPr>
            <a:xfrm>
              <a:off x="4030" y="2841"/>
              <a:ext cx="924" cy="327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balance</a:t>
              </a:r>
              <a:endParaRPr/>
            </a:p>
          </p:txBody>
        </p:sp>
        <p:cxnSp>
          <p:nvCxnSpPr>
            <p:cNvPr id="568" name="Google Shape;568;p43"/>
            <p:cNvCxnSpPr/>
            <p:nvPr/>
          </p:nvCxnSpPr>
          <p:spPr>
            <a:xfrm>
              <a:off x="4492" y="2259"/>
              <a:ext cx="0" cy="582"/>
            </a:xfrm>
            <a:prstGeom prst="straightConnector1">
              <a:avLst/>
            </a:pr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69" name="Google Shape;569;p43"/>
            <p:cNvSpPr/>
            <p:nvPr/>
          </p:nvSpPr>
          <p:spPr>
            <a:xfrm>
              <a:off x="4068" y="950"/>
              <a:ext cx="924" cy="327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number</a:t>
              </a:r>
              <a:endParaRPr/>
            </a:p>
          </p:txBody>
        </p:sp>
        <p:cxnSp>
          <p:nvCxnSpPr>
            <p:cNvPr id="570" name="Google Shape;570;p43"/>
            <p:cNvCxnSpPr/>
            <p:nvPr/>
          </p:nvCxnSpPr>
          <p:spPr>
            <a:xfrm>
              <a:off x="4492" y="1277"/>
              <a:ext cx="0" cy="582"/>
            </a:xfrm>
            <a:prstGeom prst="straightConnector1">
              <a:avLst/>
            </a:pr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71" name="Google Shape;571;p43"/>
            <p:cNvSpPr/>
            <p:nvPr/>
          </p:nvSpPr>
          <p:spPr>
            <a:xfrm>
              <a:off x="2798" y="768"/>
              <a:ext cx="924" cy="327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access-date</a:t>
              </a:r>
              <a:endParaRPr/>
            </a:p>
          </p:txBody>
        </p:sp>
        <p:cxnSp>
          <p:nvCxnSpPr>
            <p:cNvPr id="572" name="Google Shape;572;p43"/>
            <p:cNvCxnSpPr/>
            <p:nvPr/>
          </p:nvCxnSpPr>
          <p:spPr>
            <a:xfrm rot="10800000">
              <a:off x="3260" y="1095"/>
              <a:ext cx="0" cy="582"/>
            </a:xfrm>
            <a:prstGeom prst="straightConnector1">
              <a:avLst/>
            </a:pr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44"/>
          <p:cNvSpPr txBox="1"/>
          <p:nvPr>
            <p:ph idx="1" type="body"/>
          </p:nvPr>
        </p:nvSpPr>
        <p:spPr>
          <a:xfrm>
            <a:off x="152400" y="1581150"/>
            <a:ext cx="7619999" cy="26811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70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-US"/>
              <a:t> Sub-attributes spring from an attribute</a:t>
            </a:r>
            <a:endParaRPr/>
          </a:p>
        </p:txBody>
      </p:sp>
      <p:sp>
        <p:nvSpPr>
          <p:cNvPr id="578" name="Google Shape;578;p44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800"/>
              <a:t>Composite Attribute</a:t>
            </a:r>
            <a:endParaRPr/>
          </a:p>
        </p:txBody>
      </p:sp>
      <p:grpSp>
        <p:nvGrpSpPr>
          <p:cNvPr id="579" name="Google Shape;579;p44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580" name="Google Shape;580;p44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44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44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44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44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44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44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descr="https://d2slcw3kip6qmk.cloudfront.net/marketing/pages/chart/seo/ERD/discovery/erd-symbols-04.svg" id="587" name="Google Shape;587;p44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44"/>
          <p:cNvSpPr/>
          <p:nvPr/>
        </p:nvSpPr>
        <p:spPr>
          <a:xfrm>
            <a:off x="5721350" y="3714800"/>
            <a:ext cx="1160463" cy="635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</a:t>
            </a:r>
            <a:endParaRPr/>
          </a:p>
        </p:txBody>
      </p:sp>
      <p:cxnSp>
        <p:nvCxnSpPr>
          <p:cNvPr id="589" name="Google Shape;589;p44"/>
          <p:cNvCxnSpPr/>
          <p:nvPr/>
        </p:nvCxnSpPr>
        <p:spPr>
          <a:xfrm>
            <a:off x="6300788" y="3402062"/>
            <a:ext cx="0" cy="322263"/>
          </a:xfrm>
          <a:prstGeom prst="straightConnector1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0" name="Google Shape;590;p44"/>
          <p:cNvSpPr/>
          <p:nvPr/>
        </p:nvSpPr>
        <p:spPr>
          <a:xfrm>
            <a:off x="3184525" y="3748137"/>
            <a:ext cx="1466850" cy="5207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date-of-birth</a:t>
            </a:r>
            <a:endParaRPr/>
          </a:p>
        </p:txBody>
      </p:sp>
      <p:cxnSp>
        <p:nvCxnSpPr>
          <p:cNvPr id="591" name="Google Shape;591;p44"/>
          <p:cNvCxnSpPr/>
          <p:nvPr/>
        </p:nvCxnSpPr>
        <p:spPr>
          <a:xfrm rot="10800000">
            <a:off x="4651375" y="4040237"/>
            <a:ext cx="1066800" cy="0"/>
          </a:xfrm>
          <a:prstGeom prst="straightConnector1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2" name="Google Shape;592;p44"/>
          <p:cNvSpPr/>
          <p:nvPr/>
        </p:nvSpPr>
        <p:spPr>
          <a:xfrm>
            <a:off x="5805488" y="2881362"/>
            <a:ext cx="990600" cy="5207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/>
          </a:p>
        </p:txBody>
      </p:sp>
      <p:sp>
        <p:nvSpPr>
          <p:cNvPr id="593" name="Google Shape;593;p44"/>
          <p:cNvSpPr/>
          <p:nvPr/>
        </p:nvSpPr>
        <p:spPr>
          <a:xfrm>
            <a:off x="1146175" y="3062985"/>
            <a:ext cx="990600" cy="5207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year</a:t>
            </a:r>
            <a:endParaRPr/>
          </a:p>
        </p:txBody>
      </p:sp>
      <p:cxnSp>
        <p:nvCxnSpPr>
          <p:cNvPr id="594" name="Google Shape;594;p44"/>
          <p:cNvCxnSpPr/>
          <p:nvPr/>
        </p:nvCxnSpPr>
        <p:spPr>
          <a:xfrm flipH="1">
            <a:off x="2365375" y="4032300"/>
            <a:ext cx="822590" cy="509863"/>
          </a:xfrm>
          <a:prstGeom prst="straightConnector1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5" name="Google Shape;595;p44"/>
          <p:cNvCxnSpPr/>
          <p:nvPr/>
        </p:nvCxnSpPr>
        <p:spPr>
          <a:xfrm rot="10800000">
            <a:off x="2060575" y="4040237"/>
            <a:ext cx="1120775" cy="5951"/>
          </a:xfrm>
          <a:prstGeom prst="straightConnector1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6" name="Google Shape;596;p44"/>
          <p:cNvCxnSpPr/>
          <p:nvPr/>
        </p:nvCxnSpPr>
        <p:spPr>
          <a:xfrm>
            <a:off x="2107610" y="3386480"/>
            <a:ext cx="1103640" cy="665113"/>
          </a:xfrm>
          <a:prstGeom prst="straightConnector1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7" name="Google Shape;597;p44"/>
          <p:cNvSpPr/>
          <p:nvPr/>
        </p:nvSpPr>
        <p:spPr>
          <a:xfrm>
            <a:off x="1066800" y="3790950"/>
            <a:ext cx="990600" cy="5207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day</a:t>
            </a:r>
            <a:endParaRPr/>
          </a:p>
        </p:txBody>
      </p:sp>
      <p:sp>
        <p:nvSpPr>
          <p:cNvPr id="598" name="Google Shape;598;p44"/>
          <p:cNvSpPr/>
          <p:nvPr/>
        </p:nvSpPr>
        <p:spPr>
          <a:xfrm>
            <a:off x="6403975" y="2016175"/>
            <a:ext cx="990600" cy="5207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Last</a:t>
            </a:r>
            <a:endParaRPr/>
          </a:p>
        </p:txBody>
      </p:sp>
      <p:sp>
        <p:nvSpPr>
          <p:cNvPr id="599" name="Google Shape;599;p44"/>
          <p:cNvSpPr/>
          <p:nvPr/>
        </p:nvSpPr>
        <p:spPr>
          <a:xfrm>
            <a:off x="4926807" y="2035944"/>
            <a:ext cx="990600" cy="5207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First</a:t>
            </a:r>
            <a:endParaRPr/>
          </a:p>
        </p:txBody>
      </p:sp>
      <p:cxnSp>
        <p:nvCxnSpPr>
          <p:cNvPr id="600" name="Google Shape;600;p44"/>
          <p:cNvCxnSpPr/>
          <p:nvPr/>
        </p:nvCxnSpPr>
        <p:spPr>
          <a:xfrm flipH="1">
            <a:off x="6403975" y="2532112"/>
            <a:ext cx="392113" cy="349250"/>
          </a:xfrm>
          <a:prstGeom prst="straightConnector1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1" name="Google Shape;601;p44"/>
          <p:cNvCxnSpPr/>
          <p:nvPr/>
        </p:nvCxnSpPr>
        <p:spPr>
          <a:xfrm>
            <a:off x="5641975" y="2536875"/>
            <a:ext cx="471488" cy="344487"/>
          </a:xfrm>
          <a:prstGeom prst="straightConnector1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2" name="Google Shape;602;p44"/>
          <p:cNvSpPr/>
          <p:nvPr/>
        </p:nvSpPr>
        <p:spPr>
          <a:xfrm>
            <a:off x="1450975" y="4431400"/>
            <a:ext cx="990600" cy="5207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month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45"/>
          <p:cNvSpPr txBox="1"/>
          <p:nvPr>
            <p:ph idx="1" type="body"/>
          </p:nvPr>
        </p:nvSpPr>
        <p:spPr>
          <a:xfrm>
            <a:off x="152400" y="1581150"/>
            <a:ext cx="7619999" cy="26811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70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-US"/>
              <a:t> Attributed is calculated or otherwise derived from another attribute, such as age from a birthdate.</a:t>
            </a:r>
            <a:endParaRPr/>
          </a:p>
        </p:txBody>
      </p:sp>
      <p:sp>
        <p:nvSpPr>
          <p:cNvPr id="608" name="Google Shape;608;p45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800"/>
              <a:t>Derived Attribute</a:t>
            </a:r>
            <a:endParaRPr/>
          </a:p>
        </p:txBody>
      </p:sp>
      <p:grpSp>
        <p:nvGrpSpPr>
          <p:cNvPr id="609" name="Google Shape;609;p45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610" name="Google Shape;610;p45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45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45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45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45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45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45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descr="https://d2slcw3kip6qmk.cloudfront.net/marketing/pages/chart/seo/ERD/discovery/erd-symbols-04.svg" id="617" name="Google Shape;617;p45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45"/>
          <p:cNvSpPr/>
          <p:nvPr/>
        </p:nvSpPr>
        <p:spPr>
          <a:xfrm>
            <a:off x="4443413" y="3051382"/>
            <a:ext cx="1160463" cy="635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</a:t>
            </a:r>
            <a:endParaRPr/>
          </a:p>
        </p:txBody>
      </p:sp>
      <p:sp>
        <p:nvSpPr>
          <p:cNvPr id="619" name="Google Shape;619;p45"/>
          <p:cNvSpPr/>
          <p:nvPr/>
        </p:nvSpPr>
        <p:spPr>
          <a:xfrm>
            <a:off x="4870451" y="4429963"/>
            <a:ext cx="1466850" cy="5207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 Salary</a:t>
            </a:r>
            <a:endParaRPr/>
          </a:p>
        </p:txBody>
      </p:sp>
      <p:cxnSp>
        <p:nvCxnSpPr>
          <p:cNvPr id="620" name="Google Shape;620;p45"/>
          <p:cNvCxnSpPr/>
          <p:nvPr/>
        </p:nvCxnSpPr>
        <p:spPr>
          <a:xfrm rot="10800000">
            <a:off x="3373438" y="2946607"/>
            <a:ext cx="1066800" cy="430212"/>
          </a:xfrm>
          <a:prstGeom prst="straightConnector1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1" name="Google Shape;621;p45"/>
          <p:cNvCxnSpPr/>
          <p:nvPr/>
        </p:nvCxnSpPr>
        <p:spPr>
          <a:xfrm rot="10800000">
            <a:off x="4497388" y="2583069"/>
            <a:ext cx="247650" cy="488949"/>
          </a:xfrm>
          <a:prstGeom prst="straightConnector1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2" name="Google Shape;622;p45"/>
          <p:cNvSpPr/>
          <p:nvPr/>
        </p:nvSpPr>
        <p:spPr>
          <a:xfrm>
            <a:off x="1944688" y="3697494"/>
            <a:ext cx="1466850" cy="5207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Salary</a:t>
            </a:r>
            <a:endParaRPr/>
          </a:p>
        </p:txBody>
      </p:sp>
      <p:cxnSp>
        <p:nvCxnSpPr>
          <p:cNvPr id="623" name="Google Shape;623;p45"/>
          <p:cNvCxnSpPr/>
          <p:nvPr/>
        </p:nvCxnSpPr>
        <p:spPr>
          <a:xfrm flipH="1">
            <a:off x="3373438" y="3564144"/>
            <a:ext cx="1066800" cy="346075"/>
          </a:xfrm>
          <a:prstGeom prst="straightConnector1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4" name="Google Shape;624;p45"/>
          <p:cNvSpPr/>
          <p:nvPr/>
        </p:nvSpPr>
        <p:spPr>
          <a:xfrm>
            <a:off x="2854739" y="4268276"/>
            <a:ext cx="1466850" cy="5207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Deduction</a:t>
            </a:r>
            <a:endParaRPr/>
          </a:p>
        </p:txBody>
      </p:sp>
      <p:cxnSp>
        <p:nvCxnSpPr>
          <p:cNvPr id="625" name="Google Shape;625;p45"/>
          <p:cNvCxnSpPr/>
          <p:nvPr/>
        </p:nvCxnSpPr>
        <p:spPr>
          <a:xfrm flipH="1">
            <a:off x="3962400" y="3714751"/>
            <a:ext cx="762000" cy="586160"/>
          </a:xfrm>
          <a:prstGeom prst="straightConnector1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6" name="Google Shape;626;p45"/>
          <p:cNvSpPr/>
          <p:nvPr/>
        </p:nvSpPr>
        <p:spPr>
          <a:xfrm>
            <a:off x="3427666" y="2097509"/>
            <a:ext cx="1466850" cy="5207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</a:t>
            </a:r>
            <a:endParaRPr/>
          </a:p>
        </p:txBody>
      </p:sp>
      <p:cxnSp>
        <p:nvCxnSpPr>
          <p:cNvPr id="627" name="Google Shape;627;p45"/>
          <p:cNvCxnSpPr/>
          <p:nvPr/>
        </p:nvCxnSpPr>
        <p:spPr>
          <a:xfrm rot="10800000">
            <a:off x="4994276" y="3664157"/>
            <a:ext cx="425450" cy="765806"/>
          </a:xfrm>
          <a:prstGeom prst="straightConnector1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8" name="Google Shape;628;p45"/>
          <p:cNvSpPr/>
          <p:nvPr/>
        </p:nvSpPr>
        <p:spPr>
          <a:xfrm>
            <a:off x="1905001" y="2705257"/>
            <a:ext cx="1466850" cy="5207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date-of-birth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46"/>
          <p:cNvSpPr txBox="1"/>
          <p:nvPr>
            <p:ph idx="1" type="body"/>
          </p:nvPr>
        </p:nvSpPr>
        <p:spPr>
          <a:xfrm>
            <a:off x="152400" y="1581150"/>
            <a:ext cx="7619999" cy="26811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70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-US"/>
              <a:t> More than one attribute value is denoted, such as multiple phone numbers for a person.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634" name="Google Shape;634;p46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800"/>
              <a:t>Multi-valued</a:t>
            </a:r>
            <a:endParaRPr/>
          </a:p>
        </p:txBody>
      </p:sp>
      <p:grpSp>
        <p:nvGrpSpPr>
          <p:cNvPr id="635" name="Google Shape;635;p46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636" name="Google Shape;636;p46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46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46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46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46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46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46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descr="https://d2slcw3kip6qmk.cloudfront.net/marketing/pages/chart/seo/ERD/discovery/erd-symbols-04.svg" id="643" name="Google Shape;643;p46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46"/>
          <p:cNvSpPr/>
          <p:nvPr/>
        </p:nvSpPr>
        <p:spPr>
          <a:xfrm>
            <a:off x="3727450" y="3190875"/>
            <a:ext cx="1160463" cy="635000"/>
          </a:xfrm>
          <a:prstGeom prst="rect">
            <a:avLst/>
          </a:prstGeom>
          <a:noFill/>
          <a:ln cap="flat" cmpd="sng" w="38100">
            <a:solidFill>
              <a:srgbClr val="2B608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</a:t>
            </a:r>
            <a:endParaRPr/>
          </a:p>
        </p:txBody>
      </p:sp>
      <p:sp>
        <p:nvSpPr>
          <p:cNvPr id="645" name="Google Shape;645;p46"/>
          <p:cNvSpPr/>
          <p:nvPr/>
        </p:nvSpPr>
        <p:spPr>
          <a:xfrm>
            <a:off x="4038600" y="4372600"/>
            <a:ext cx="1465263" cy="519113"/>
          </a:xfrm>
          <a:prstGeom prst="ellipse">
            <a:avLst/>
          </a:prstGeom>
          <a:noFill/>
          <a:ln cap="flat" cmpd="thickThin" w="57150">
            <a:solidFill>
              <a:srgbClr val="2B60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phone no.</a:t>
            </a:r>
            <a:endParaRPr/>
          </a:p>
        </p:txBody>
      </p:sp>
      <p:cxnSp>
        <p:nvCxnSpPr>
          <p:cNvPr id="646" name="Google Shape;646;p46"/>
          <p:cNvCxnSpPr/>
          <p:nvPr/>
        </p:nvCxnSpPr>
        <p:spPr>
          <a:xfrm>
            <a:off x="4719638" y="3821112"/>
            <a:ext cx="4762" cy="536576"/>
          </a:xfrm>
          <a:prstGeom prst="straightConnector1">
            <a:avLst/>
          </a:prstGeom>
          <a:noFill/>
          <a:ln cap="flat" cmpd="sng" w="38100">
            <a:solidFill>
              <a:srgbClr val="2B608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7" name="Google Shape;647;p46"/>
          <p:cNvSpPr/>
          <p:nvPr/>
        </p:nvSpPr>
        <p:spPr>
          <a:xfrm>
            <a:off x="2994818" y="2159094"/>
            <a:ext cx="1465263" cy="519112"/>
          </a:xfrm>
          <a:prstGeom prst="ellipse">
            <a:avLst/>
          </a:prstGeom>
          <a:noFill/>
          <a:ln cap="flat" cmpd="thickThin" w="57150">
            <a:solidFill>
              <a:srgbClr val="2B60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endParaRPr/>
          </a:p>
        </p:txBody>
      </p:sp>
      <p:cxnSp>
        <p:nvCxnSpPr>
          <p:cNvPr id="648" name="Google Shape;648;p46"/>
          <p:cNvCxnSpPr/>
          <p:nvPr/>
        </p:nvCxnSpPr>
        <p:spPr>
          <a:xfrm>
            <a:off x="3868738" y="2659062"/>
            <a:ext cx="14287" cy="531813"/>
          </a:xfrm>
          <a:prstGeom prst="straightConnector1">
            <a:avLst/>
          </a:prstGeom>
          <a:noFill/>
          <a:ln cap="flat" cmpd="sng" w="38100">
            <a:solidFill>
              <a:srgbClr val="2B608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7"/>
          <p:cNvSpPr txBox="1"/>
          <p:nvPr>
            <p:ph idx="1" type="body"/>
          </p:nvPr>
        </p:nvSpPr>
        <p:spPr>
          <a:xfrm>
            <a:off x="152400" y="1581150"/>
            <a:ext cx="7619999" cy="26811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70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-US"/>
              <a:t> multi-valued + Composite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654" name="Google Shape;654;p47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800"/>
              <a:t>Complex Attribute</a:t>
            </a:r>
            <a:endParaRPr/>
          </a:p>
        </p:txBody>
      </p:sp>
      <p:grpSp>
        <p:nvGrpSpPr>
          <p:cNvPr id="655" name="Google Shape;655;p47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656" name="Google Shape;656;p47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47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47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47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47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47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47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descr="https://d2slcw3kip6qmk.cloudfront.net/marketing/pages/chart/seo/ERD/discovery/erd-symbols-04.svg" id="663" name="Google Shape;663;p47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47"/>
          <p:cNvSpPr/>
          <p:nvPr/>
        </p:nvSpPr>
        <p:spPr>
          <a:xfrm>
            <a:off x="4887912" y="4070350"/>
            <a:ext cx="1160463" cy="635000"/>
          </a:xfrm>
          <a:prstGeom prst="rect">
            <a:avLst/>
          </a:prstGeom>
          <a:noFill/>
          <a:ln cap="flat" cmpd="sng" w="38100">
            <a:solidFill>
              <a:srgbClr val="2B608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</a:t>
            </a:r>
            <a:endParaRPr/>
          </a:p>
        </p:txBody>
      </p:sp>
      <p:cxnSp>
        <p:nvCxnSpPr>
          <p:cNvPr id="665" name="Google Shape;665;p47"/>
          <p:cNvCxnSpPr/>
          <p:nvPr/>
        </p:nvCxnSpPr>
        <p:spPr>
          <a:xfrm>
            <a:off x="6048375" y="4416425"/>
            <a:ext cx="733425" cy="0"/>
          </a:xfrm>
          <a:prstGeom prst="straightConnector1">
            <a:avLst/>
          </a:prstGeom>
          <a:noFill/>
          <a:ln cap="flat" cmpd="sng" w="38100">
            <a:solidFill>
              <a:srgbClr val="2B608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6" name="Google Shape;666;p47"/>
          <p:cNvSpPr/>
          <p:nvPr/>
        </p:nvSpPr>
        <p:spPr>
          <a:xfrm>
            <a:off x="3162300" y="3540125"/>
            <a:ext cx="1465262" cy="519112"/>
          </a:xfrm>
          <a:prstGeom prst="ellipse">
            <a:avLst/>
          </a:prstGeom>
          <a:noFill/>
          <a:ln cap="flat" cmpd="thickThin" w="57150">
            <a:solidFill>
              <a:srgbClr val="2B60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endParaRPr/>
          </a:p>
        </p:txBody>
      </p:sp>
      <p:cxnSp>
        <p:nvCxnSpPr>
          <p:cNvPr id="667" name="Google Shape;667;p47"/>
          <p:cNvCxnSpPr/>
          <p:nvPr/>
        </p:nvCxnSpPr>
        <p:spPr>
          <a:xfrm>
            <a:off x="4481512" y="3925887"/>
            <a:ext cx="406400" cy="288925"/>
          </a:xfrm>
          <a:prstGeom prst="straightConnector1">
            <a:avLst/>
          </a:prstGeom>
          <a:noFill/>
          <a:ln cap="flat" cmpd="sng" w="38100">
            <a:solidFill>
              <a:srgbClr val="2B608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8" name="Google Shape;668;p47"/>
          <p:cNvSpPr/>
          <p:nvPr/>
        </p:nvSpPr>
        <p:spPr>
          <a:xfrm>
            <a:off x="2233612" y="2655887"/>
            <a:ext cx="990600" cy="520700"/>
          </a:xfrm>
          <a:prstGeom prst="ellipse">
            <a:avLst/>
          </a:prstGeom>
          <a:noFill/>
          <a:ln cap="flat" cmpd="sng" w="38100">
            <a:solidFill>
              <a:srgbClr val="2B60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Street</a:t>
            </a:r>
            <a:endParaRPr/>
          </a:p>
        </p:txBody>
      </p:sp>
      <p:sp>
        <p:nvSpPr>
          <p:cNvPr id="669" name="Google Shape;669;p47"/>
          <p:cNvSpPr/>
          <p:nvPr/>
        </p:nvSpPr>
        <p:spPr>
          <a:xfrm>
            <a:off x="4627562" y="2676525"/>
            <a:ext cx="990600" cy="520700"/>
          </a:xfrm>
          <a:prstGeom prst="ellipse">
            <a:avLst/>
          </a:prstGeom>
          <a:noFill/>
          <a:ln cap="flat" cmpd="sng" w="38100">
            <a:solidFill>
              <a:srgbClr val="2B60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Country</a:t>
            </a:r>
            <a:endParaRPr/>
          </a:p>
        </p:txBody>
      </p:sp>
      <p:sp>
        <p:nvSpPr>
          <p:cNvPr id="670" name="Google Shape;670;p47"/>
          <p:cNvSpPr/>
          <p:nvPr/>
        </p:nvSpPr>
        <p:spPr>
          <a:xfrm>
            <a:off x="3490912" y="2625725"/>
            <a:ext cx="990600" cy="520700"/>
          </a:xfrm>
          <a:prstGeom prst="ellipse">
            <a:avLst/>
          </a:prstGeom>
          <a:noFill/>
          <a:ln cap="flat" cmpd="sng" w="38100">
            <a:solidFill>
              <a:srgbClr val="2B60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City</a:t>
            </a:r>
            <a:endParaRPr/>
          </a:p>
        </p:txBody>
      </p:sp>
      <p:cxnSp>
        <p:nvCxnSpPr>
          <p:cNvPr id="671" name="Google Shape;671;p47"/>
          <p:cNvCxnSpPr/>
          <p:nvPr/>
        </p:nvCxnSpPr>
        <p:spPr>
          <a:xfrm flipH="1">
            <a:off x="4597400" y="3197225"/>
            <a:ext cx="357187" cy="501650"/>
          </a:xfrm>
          <a:prstGeom prst="straightConnector1">
            <a:avLst/>
          </a:prstGeom>
          <a:noFill/>
          <a:ln cap="flat" cmpd="sng" w="38100">
            <a:solidFill>
              <a:srgbClr val="2B608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2" name="Google Shape;672;p47"/>
          <p:cNvCxnSpPr/>
          <p:nvPr/>
        </p:nvCxnSpPr>
        <p:spPr>
          <a:xfrm>
            <a:off x="4019550" y="3133725"/>
            <a:ext cx="0" cy="406400"/>
          </a:xfrm>
          <a:prstGeom prst="straightConnector1">
            <a:avLst/>
          </a:prstGeom>
          <a:noFill/>
          <a:ln cap="flat" cmpd="sng" w="38100">
            <a:solidFill>
              <a:srgbClr val="2B608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3" name="Google Shape;673;p47"/>
          <p:cNvCxnSpPr/>
          <p:nvPr/>
        </p:nvCxnSpPr>
        <p:spPr>
          <a:xfrm>
            <a:off x="3001962" y="3168650"/>
            <a:ext cx="406400" cy="423862"/>
          </a:xfrm>
          <a:prstGeom prst="straightConnector1">
            <a:avLst/>
          </a:prstGeom>
          <a:noFill/>
          <a:ln cap="flat" cmpd="sng" w="38100">
            <a:solidFill>
              <a:srgbClr val="2B608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48"/>
          <p:cNvSpPr txBox="1"/>
          <p:nvPr>
            <p:ph idx="1" type="body"/>
          </p:nvPr>
        </p:nvSpPr>
        <p:spPr>
          <a:xfrm>
            <a:off x="152400" y="1581150"/>
            <a:ext cx="7619999" cy="26811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70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-US"/>
              <a:t> A Relationship is an association among several entities.</a:t>
            </a:r>
            <a:endParaRPr/>
          </a:p>
          <a:p>
            <a:pPr indent="-12700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▰"/>
            </a:pPr>
            <a:r>
              <a:rPr lang="en-US"/>
              <a:t> A relationship may also have attributes</a:t>
            </a:r>
            <a:endParaRPr/>
          </a:p>
          <a:p>
            <a:pPr indent="-12700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▰"/>
            </a:pPr>
            <a:r>
              <a:rPr lang="en-US"/>
              <a:t> For example, consider the entity sets customer and  loan  and the relationship set borrower. We could associate the attribute date-issued to that relationship to specify the date when the loan was issued.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679" name="Google Shape;679;p48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800"/>
              <a:t>Relationship</a:t>
            </a:r>
            <a:endParaRPr/>
          </a:p>
        </p:txBody>
      </p:sp>
      <p:grpSp>
        <p:nvGrpSpPr>
          <p:cNvPr id="680" name="Google Shape;680;p4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681" name="Google Shape;681;p48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48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48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48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48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48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48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descr="https://d2slcw3kip6qmk.cloudfront.net/marketing/pages/chart/seo/ERD/discovery/erd-symbols-04.svg" id="688" name="Google Shape;688;p48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9" name="Google Shape;689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8086" y="3518082"/>
            <a:ext cx="5508625" cy="1650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49"/>
          <p:cNvSpPr txBox="1"/>
          <p:nvPr>
            <p:ph idx="1" type="body"/>
          </p:nvPr>
        </p:nvSpPr>
        <p:spPr>
          <a:xfrm>
            <a:off x="152400" y="1581150"/>
            <a:ext cx="7619999" cy="26811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b="1" lang="en-US" sz="2800"/>
              <a:t>Relation has three Properties:</a:t>
            </a:r>
            <a:endParaRPr/>
          </a:p>
          <a:p>
            <a:pPr indent="-3302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 sz="2800"/>
          </a:p>
          <a:p>
            <a:pPr indent="-342900" lvl="1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Char char="❑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Degree of Relationships </a:t>
            </a:r>
            <a:endParaRPr/>
          </a:p>
          <a:p>
            <a:pPr indent="-342900" lvl="1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Char char="❑"/>
            </a:pPr>
            <a:r>
              <a:rPr lang="en-US"/>
              <a:t>Cardinality Constraint</a:t>
            </a:r>
            <a:endParaRPr/>
          </a:p>
          <a:p>
            <a:pPr indent="-342900" lvl="1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Char char="❑"/>
            </a:pPr>
            <a:r>
              <a:rPr lang="en-US"/>
              <a:t>Participation Constraint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695" name="Google Shape;695;p49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800"/>
              <a:t>Relation Properties</a:t>
            </a:r>
            <a:endParaRPr/>
          </a:p>
        </p:txBody>
      </p:sp>
      <p:grpSp>
        <p:nvGrpSpPr>
          <p:cNvPr id="696" name="Google Shape;696;p49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697" name="Google Shape;697;p49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49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49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49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49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49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49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descr="https://d2slcw3kip6qmk.cloudfront.net/marketing/pages/chart/seo/ERD/discovery/erd-symbols-04.svg" id="704" name="Google Shape;704;p49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50"/>
          <p:cNvSpPr txBox="1"/>
          <p:nvPr>
            <p:ph idx="1" type="body"/>
          </p:nvPr>
        </p:nvSpPr>
        <p:spPr>
          <a:xfrm>
            <a:off x="152400" y="1581150"/>
            <a:ext cx="7619999" cy="26811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70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b="1" lang="en-US"/>
              <a:t> number of entity types that participate in a relationship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b="1" i="1" lang="en-US"/>
              <a:t>Three cases:</a:t>
            </a:r>
            <a:endParaRPr b="1" i="1"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Char char="❑"/>
            </a:pPr>
            <a:r>
              <a:rPr b="1" lang="en-US"/>
              <a:t>Unary</a:t>
            </a:r>
            <a:r>
              <a:rPr lang="en-US"/>
              <a:t>: between two instances of one entity type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Char char="❑"/>
            </a:pPr>
            <a:r>
              <a:rPr b="1" lang="en-US"/>
              <a:t>Binary</a:t>
            </a:r>
            <a:r>
              <a:rPr lang="en-US"/>
              <a:t>: between the instances of two entity types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Char char="❑"/>
            </a:pPr>
            <a:r>
              <a:rPr b="1" lang="en-US"/>
              <a:t>Ternary</a:t>
            </a:r>
            <a:r>
              <a:rPr lang="en-US"/>
              <a:t>: among the instances of three entity types</a:t>
            </a:r>
            <a:endParaRPr/>
          </a:p>
        </p:txBody>
      </p:sp>
      <p:sp>
        <p:nvSpPr>
          <p:cNvPr id="710" name="Google Shape;710;p50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800"/>
              <a:t>Degree of Relationships</a:t>
            </a:r>
            <a:endParaRPr/>
          </a:p>
        </p:txBody>
      </p:sp>
      <p:grpSp>
        <p:nvGrpSpPr>
          <p:cNvPr id="711" name="Google Shape;711;p50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712" name="Google Shape;712;p50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50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50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50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50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50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50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descr="https://d2slcw3kip6qmk.cloudfront.net/marketing/pages/chart/seo/ERD/discovery/erd-symbols-04.svg" id="719" name="Google Shape;719;p50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 result for unery binary ternary" id="720" name="Google Shape;720;p50"/>
          <p:cNvPicPr preferRelativeResize="0"/>
          <p:nvPr/>
        </p:nvPicPr>
        <p:blipFill rotWithShape="1">
          <a:blip r:embed="rId3">
            <a:alphaModFix/>
          </a:blip>
          <a:srcRect b="28673" l="0" r="0" t="26881"/>
          <a:stretch/>
        </p:blipFill>
        <p:spPr>
          <a:xfrm>
            <a:off x="1752600" y="3714750"/>
            <a:ext cx="5108575" cy="1304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51"/>
          <p:cNvSpPr txBox="1"/>
          <p:nvPr>
            <p:ph idx="1" type="body"/>
          </p:nvPr>
        </p:nvSpPr>
        <p:spPr>
          <a:xfrm>
            <a:off x="152400" y="1581150"/>
            <a:ext cx="7619999" cy="26811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726" name="Google Shape;726;p51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800"/>
              <a:t>Degree of Relationships</a:t>
            </a:r>
            <a:endParaRPr/>
          </a:p>
        </p:txBody>
      </p:sp>
      <p:grpSp>
        <p:nvGrpSpPr>
          <p:cNvPr id="727" name="Google Shape;727;p51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728" name="Google Shape;728;p51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51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51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51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51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51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51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descr="https://d2slcw3kip6qmk.cloudfront.net/marketing/pages/chart/seo/ERD/discovery/erd-symbols-04.svg" id="735" name="Google Shape;735;p5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lated image" id="736" name="Google Shape;736;p51"/>
          <p:cNvPicPr preferRelativeResize="0"/>
          <p:nvPr/>
        </p:nvPicPr>
        <p:blipFill rotWithShape="1">
          <a:blip r:embed="rId3">
            <a:alphaModFix/>
          </a:blip>
          <a:srcRect b="9942" l="1" r="17977" t="10422"/>
          <a:stretch/>
        </p:blipFill>
        <p:spPr>
          <a:xfrm>
            <a:off x="76200" y="1409280"/>
            <a:ext cx="6934200" cy="3385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/>
          <p:nvPr>
            <p:ph idx="1" type="body"/>
          </p:nvPr>
        </p:nvSpPr>
        <p:spPr>
          <a:xfrm>
            <a:off x="152400" y="1581150"/>
            <a:ext cx="7619999" cy="26811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b="1" lang="en-US"/>
              <a:t>Data</a:t>
            </a:r>
            <a:r>
              <a:rPr lang="en-US"/>
              <a:t> is the raw input (numbers, characters, images…) which when processed or arranged makes meaningful output (</a:t>
            </a:r>
            <a:r>
              <a:rPr b="1" lang="en-US"/>
              <a:t>Information</a:t>
            </a:r>
            <a:r>
              <a:rPr lang="en-US"/>
              <a:t>).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▰"/>
            </a:pPr>
            <a:r>
              <a:rPr b="1" lang="en-US"/>
              <a:t>Data</a:t>
            </a:r>
            <a:r>
              <a:rPr lang="en-US"/>
              <a:t> is the lowest level of knowledge and </a:t>
            </a:r>
            <a:r>
              <a:rPr b="1" lang="en-US"/>
              <a:t>information</a:t>
            </a:r>
            <a:r>
              <a:rPr lang="en-US"/>
              <a:t> is the second level.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▰"/>
            </a:pPr>
            <a:r>
              <a:rPr b="1" lang="en-US"/>
              <a:t>Data</a:t>
            </a:r>
            <a:r>
              <a:rPr lang="en-US"/>
              <a:t> by itself alone is not significant. </a:t>
            </a:r>
            <a:r>
              <a:rPr b="1" lang="en-US"/>
              <a:t>Information</a:t>
            </a:r>
            <a:r>
              <a:rPr lang="en-US"/>
              <a:t> is significant by itself.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▰"/>
            </a:pPr>
            <a:r>
              <a:rPr lang="en-US"/>
              <a:t>Observations and recordings are done to obtain </a:t>
            </a:r>
            <a:r>
              <a:rPr b="1" lang="en-US"/>
              <a:t>data</a:t>
            </a:r>
            <a:r>
              <a:rPr lang="en-US"/>
              <a:t>, while analysis and processing are done to obtain </a:t>
            </a:r>
            <a:r>
              <a:rPr b="1" lang="en-US"/>
              <a:t>information</a:t>
            </a:r>
            <a:r>
              <a:rPr lang="en-US"/>
              <a:t>. </a:t>
            </a:r>
            <a:br>
              <a:rPr lang="en-US"/>
            </a:br>
            <a:endParaRPr/>
          </a:p>
        </p:txBody>
      </p:sp>
      <p:sp>
        <p:nvSpPr>
          <p:cNvPr id="131" name="Google Shape;131;p5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800"/>
              <a:t>Data &amp; Information</a:t>
            </a:r>
            <a:endParaRPr/>
          </a:p>
        </p:txBody>
      </p:sp>
      <p:grpSp>
        <p:nvGrpSpPr>
          <p:cNvPr id="132" name="Google Shape;132;p5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133" name="Google Shape;133;p5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52"/>
          <p:cNvSpPr txBox="1"/>
          <p:nvPr>
            <p:ph idx="1" type="body"/>
          </p:nvPr>
        </p:nvSpPr>
        <p:spPr>
          <a:xfrm>
            <a:off x="152400" y="1581150"/>
            <a:ext cx="7619999" cy="26811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1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❑"/>
            </a:pPr>
            <a:r>
              <a:rPr b="1" lang="en-US"/>
              <a:t>Recursive Relationships - </a:t>
            </a:r>
            <a:r>
              <a:rPr lang="en-US"/>
              <a:t>A relationship in which the same entity participates more than once.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742" name="Google Shape;742;p52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800"/>
              <a:t>Recursive Relationship (Unary)</a:t>
            </a:r>
            <a:endParaRPr/>
          </a:p>
        </p:txBody>
      </p:sp>
      <p:grpSp>
        <p:nvGrpSpPr>
          <p:cNvPr id="743" name="Google Shape;743;p52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744" name="Google Shape;744;p52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52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52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52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52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52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52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descr="https://d2slcw3kip6qmk.cloudfront.net/marketing/pages/chart/seo/ERD/discovery/erd-symbols-04.svg" id="751" name="Google Shape;751;p52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 result for unary relation" id="752" name="Google Shape;752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8600" y="2560050"/>
            <a:ext cx="2667000" cy="2076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lated image" id="753" name="Google Shape;753;p52"/>
          <p:cNvPicPr preferRelativeResize="0"/>
          <p:nvPr/>
        </p:nvPicPr>
        <p:blipFill rotWithShape="1">
          <a:blip r:embed="rId4">
            <a:alphaModFix/>
          </a:blip>
          <a:srcRect b="17483" l="0" r="0" t="0"/>
          <a:stretch/>
        </p:blipFill>
        <p:spPr>
          <a:xfrm>
            <a:off x="621488" y="2902669"/>
            <a:ext cx="2495550" cy="1516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53"/>
          <p:cNvSpPr txBox="1"/>
          <p:nvPr>
            <p:ph idx="1" type="body"/>
          </p:nvPr>
        </p:nvSpPr>
        <p:spPr>
          <a:xfrm>
            <a:off x="152400" y="1581150"/>
            <a:ext cx="7619999" cy="26811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70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A binary relationship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set is of degree 2.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759" name="Google Shape;759;p53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800"/>
              <a:t>Binary Relationship</a:t>
            </a:r>
            <a:endParaRPr/>
          </a:p>
        </p:txBody>
      </p:sp>
      <p:grpSp>
        <p:nvGrpSpPr>
          <p:cNvPr id="760" name="Google Shape;760;p53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761" name="Google Shape;761;p53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53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53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53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53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53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53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descr="https://d2slcw3kip6qmk.cloudfront.net/marketing/pages/chart/seo/ERD/discovery/erd-symbols-04.svg" id="768" name="Google Shape;768;p53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9" name="Google Shape;769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7820" y="2452158"/>
            <a:ext cx="6909780" cy="1619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lated image" id="774" name="Google Shape;774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2499853"/>
            <a:ext cx="5711825" cy="2184810"/>
          </a:xfrm>
          <a:prstGeom prst="rect">
            <a:avLst/>
          </a:prstGeom>
          <a:noFill/>
          <a:ln>
            <a:noFill/>
          </a:ln>
        </p:spPr>
      </p:pic>
      <p:sp>
        <p:nvSpPr>
          <p:cNvPr id="775" name="Google Shape;775;p54"/>
          <p:cNvSpPr txBox="1"/>
          <p:nvPr>
            <p:ph idx="1" type="body"/>
          </p:nvPr>
        </p:nvSpPr>
        <p:spPr>
          <a:xfrm>
            <a:off x="152400" y="1581150"/>
            <a:ext cx="7619999" cy="26811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Ternary relationship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set is of degree 3.</a:t>
            </a:r>
            <a:endParaRPr/>
          </a:p>
        </p:txBody>
      </p:sp>
      <p:sp>
        <p:nvSpPr>
          <p:cNvPr id="776" name="Google Shape;776;p54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800"/>
              <a:t>Ternary Relationship</a:t>
            </a:r>
            <a:endParaRPr/>
          </a:p>
        </p:txBody>
      </p:sp>
      <p:grpSp>
        <p:nvGrpSpPr>
          <p:cNvPr id="777" name="Google Shape;777;p54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778" name="Google Shape;778;p54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54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54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54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54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54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54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descr="https://d2slcw3kip6qmk.cloudfront.net/marketing/pages/chart/seo/ERD/discovery/erd-symbols-04.svg" id="785" name="Google Shape;785;p54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 result for ternary relationship erd" id="786" name="Google Shape;786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05400" y="2190750"/>
            <a:ext cx="3505200" cy="1330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55"/>
          <p:cNvSpPr txBox="1"/>
          <p:nvPr>
            <p:ph idx="1" type="body"/>
          </p:nvPr>
        </p:nvSpPr>
        <p:spPr>
          <a:xfrm>
            <a:off x="152400" y="1581150"/>
            <a:ext cx="7619999" cy="26811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How many instances of one entity will or must be connected to a single instance from the other entities.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2700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▰"/>
            </a:pPr>
            <a:r>
              <a:rPr lang="en-US"/>
              <a:t> One-One Relationship </a:t>
            </a:r>
            <a:endParaRPr/>
          </a:p>
          <a:p>
            <a:pPr indent="-12700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▰"/>
            </a:pPr>
            <a:r>
              <a:rPr lang="en-US"/>
              <a:t> One-Many Relationship </a:t>
            </a:r>
            <a:endParaRPr/>
          </a:p>
          <a:p>
            <a:pPr indent="-12700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▰"/>
            </a:pPr>
            <a:r>
              <a:rPr lang="en-US"/>
              <a:t> Many- Many Relationship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792" name="Google Shape;792;p55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800"/>
              <a:t>Cardinality</a:t>
            </a:r>
            <a:endParaRPr/>
          </a:p>
        </p:txBody>
      </p:sp>
      <p:grpSp>
        <p:nvGrpSpPr>
          <p:cNvPr id="793" name="Google Shape;793;p55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794" name="Google Shape;794;p55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55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55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55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55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55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55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descr="https://d2slcw3kip6qmk.cloudfront.net/marketing/pages/chart/seo/ERD/discovery/erd-symbols-04.svg" id="801" name="Google Shape;801;p55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56"/>
          <p:cNvSpPr txBox="1"/>
          <p:nvPr>
            <p:ph idx="1" type="body"/>
          </p:nvPr>
        </p:nvSpPr>
        <p:spPr>
          <a:xfrm>
            <a:off x="319324" y="2024212"/>
            <a:ext cx="7619999" cy="26811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70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-US"/>
              <a:t> One-to-One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2700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▰"/>
            </a:pPr>
            <a:r>
              <a:rPr lang="en-US"/>
              <a:t> One-to-Many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27000" lvl="0" marL="0" rtl="0" algn="l">
              <a:lnSpc>
                <a:spcPct val="1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▰"/>
            </a:pPr>
            <a:r>
              <a:rPr lang="en-US"/>
              <a:t> Many-to-Many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807" name="Google Shape;807;p56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800"/>
              <a:t>Mapping Cardinalities</a:t>
            </a:r>
            <a:endParaRPr/>
          </a:p>
        </p:txBody>
      </p:sp>
      <p:grpSp>
        <p:nvGrpSpPr>
          <p:cNvPr id="808" name="Google Shape;808;p56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809" name="Google Shape;809;p56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56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56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56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56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56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56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descr="https://d2slcw3kip6qmk.cloudfront.net/marketing/pages/chart/seo/ERD/discovery/erd-symbols-04.svg" id="816" name="Google Shape;816;p56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p56"/>
          <p:cNvSpPr/>
          <p:nvPr/>
        </p:nvSpPr>
        <p:spPr>
          <a:xfrm>
            <a:off x="2667000" y="2076450"/>
            <a:ext cx="1093787" cy="419100"/>
          </a:xfrm>
          <a:prstGeom prst="rect">
            <a:avLst/>
          </a:prstGeom>
          <a:noFill/>
          <a:ln cap="flat" cmpd="sng" w="38100">
            <a:solidFill>
              <a:srgbClr val="2B608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Employee</a:t>
            </a:r>
            <a:endParaRPr/>
          </a:p>
        </p:txBody>
      </p:sp>
      <p:sp>
        <p:nvSpPr>
          <p:cNvPr id="818" name="Google Shape;818;p56"/>
          <p:cNvSpPr/>
          <p:nvPr/>
        </p:nvSpPr>
        <p:spPr>
          <a:xfrm>
            <a:off x="4306887" y="1885950"/>
            <a:ext cx="955675" cy="838200"/>
          </a:xfrm>
          <a:prstGeom prst="diamond">
            <a:avLst/>
          </a:prstGeom>
          <a:noFill/>
          <a:ln cap="flat" cmpd="sng" w="38100">
            <a:solidFill>
              <a:srgbClr val="2B608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own</a:t>
            </a:r>
            <a:endParaRPr/>
          </a:p>
        </p:txBody>
      </p:sp>
      <p:cxnSp>
        <p:nvCxnSpPr>
          <p:cNvPr id="819" name="Google Shape;819;p56"/>
          <p:cNvCxnSpPr/>
          <p:nvPr/>
        </p:nvCxnSpPr>
        <p:spPr>
          <a:xfrm>
            <a:off x="3797300" y="4668838"/>
            <a:ext cx="546100" cy="0"/>
          </a:xfrm>
          <a:prstGeom prst="straightConnector1">
            <a:avLst/>
          </a:prstGeom>
          <a:noFill/>
          <a:ln cap="flat" cmpd="sng" w="38100">
            <a:solidFill>
              <a:srgbClr val="2B608B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820" name="Google Shape;820;p56"/>
          <p:cNvCxnSpPr/>
          <p:nvPr/>
        </p:nvCxnSpPr>
        <p:spPr>
          <a:xfrm>
            <a:off x="5319712" y="4638675"/>
            <a:ext cx="546100" cy="0"/>
          </a:xfrm>
          <a:prstGeom prst="straightConnector1">
            <a:avLst/>
          </a:prstGeom>
          <a:noFill/>
          <a:ln cap="flat" cmpd="sng" w="38100">
            <a:solidFill>
              <a:srgbClr val="2B608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1" name="Google Shape;821;p56"/>
          <p:cNvSpPr/>
          <p:nvPr/>
        </p:nvSpPr>
        <p:spPr>
          <a:xfrm>
            <a:off x="5808662" y="2076450"/>
            <a:ext cx="1022350" cy="419100"/>
          </a:xfrm>
          <a:prstGeom prst="rect">
            <a:avLst/>
          </a:prstGeom>
          <a:noFill/>
          <a:ln cap="flat" cmpd="sng" w="38100">
            <a:solidFill>
              <a:srgbClr val="2B608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</a:t>
            </a:r>
            <a:endParaRPr/>
          </a:p>
        </p:txBody>
      </p:sp>
      <p:sp>
        <p:nvSpPr>
          <p:cNvPr id="822" name="Google Shape;822;p56"/>
          <p:cNvSpPr/>
          <p:nvPr/>
        </p:nvSpPr>
        <p:spPr>
          <a:xfrm>
            <a:off x="2667000" y="3268663"/>
            <a:ext cx="1130300" cy="419100"/>
          </a:xfrm>
          <a:prstGeom prst="rect">
            <a:avLst/>
          </a:prstGeom>
          <a:noFill/>
          <a:ln cap="flat" cmpd="sng" w="38100">
            <a:solidFill>
              <a:srgbClr val="2B608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Department</a:t>
            </a:r>
            <a:endParaRPr/>
          </a:p>
        </p:txBody>
      </p:sp>
      <p:sp>
        <p:nvSpPr>
          <p:cNvPr id="823" name="Google Shape;823;p56"/>
          <p:cNvSpPr/>
          <p:nvPr/>
        </p:nvSpPr>
        <p:spPr>
          <a:xfrm>
            <a:off x="4343400" y="3078163"/>
            <a:ext cx="955675" cy="838200"/>
          </a:xfrm>
          <a:prstGeom prst="diamond">
            <a:avLst/>
          </a:prstGeom>
          <a:noFill/>
          <a:ln cap="flat" cmpd="sng" w="38100">
            <a:solidFill>
              <a:srgbClr val="2B608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</a:t>
            </a:r>
            <a:endParaRPr/>
          </a:p>
        </p:txBody>
      </p:sp>
      <p:cxnSp>
        <p:nvCxnSpPr>
          <p:cNvPr id="824" name="Google Shape;824;p56"/>
          <p:cNvCxnSpPr/>
          <p:nvPr/>
        </p:nvCxnSpPr>
        <p:spPr>
          <a:xfrm>
            <a:off x="3797300" y="3497263"/>
            <a:ext cx="546100" cy="0"/>
          </a:xfrm>
          <a:prstGeom prst="straightConnector1">
            <a:avLst/>
          </a:prstGeom>
          <a:noFill/>
          <a:ln cap="flat" cmpd="sng" w="38100">
            <a:solidFill>
              <a:srgbClr val="2B608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5" name="Google Shape;825;p56"/>
          <p:cNvCxnSpPr/>
          <p:nvPr/>
        </p:nvCxnSpPr>
        <p:spPr>
          <a:xfrm>
            <a:off x="5299075" y="3497263"/>
            <a:ext cx="546100" cy="0"/>
          </a:xfrm>
          <a:prstGeom prst="straightConnector1">
            <a:avLst/>
          </a:prstGeom>
          <a:noFill/>
          <a:ln cap="flat" cmpd="sng" w="38100">
            <a:solidFill>
              <a:srgbClr val="2B608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6" name="Google Shape;826;p56"/>
          <p:cNvSpPr/>
          <p:nvPr/>
        </p:nvSpPr>
        <p:spPr>
          <a:xfrm>
            <a:off x="5845175" y="3268663"/>
            <a:ext cx="985837" cy="419100"/>
          </a:xfrm>
          <a:prstGeom prst="rect">
            <a:avLst/>
          </a:prstGeom>
          <a:noFill/>
          <a:ln cap="flat" cmpd="sng" w="38100">
            <a:solidFill>
              <a:srgbClr val="2B608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Employee</a:t>
            </a:r>
            <a:endParaRPr/>
          </a:p>
        </p:txBody>
      </p:sp>
      <p:sp>
        <p:nvSpPr>
          <p:cNvPr id="827" name="Google Shape;827;p56"/>
          <p:cNvSpPr/>
          <p:nvPr/>
        </p:nvSpPr>
        <p:spPr>
          <a:xfrm>
            <a:off x="2667000" y="4410075"/>
            <a:ext cx="1130300" cy="419100"/>
          </a:xfrm>
          <a:prstGeom prst="rect">
            <a:avLst/>
          </a:prstGeom>
          <a:noFill/>
          <a:ln cap="flat" cmpd="sng" w="38100">
            <a:solidFill>
              <a:srgbClr val="2B608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Course</a:t>
            </a:r>
            <a:endParaRPr/>
          </a:p>
        </p:txBody>
      </p:sp>
      <p:sp>
        <p:nvSpPr>
          <p:cNvPr id="828" name="Google Shape;828;p56"/>
          <p:cNvSpPr/>
          <p:nvPr/>
        </p:nvSpPr>
        <p:spPr>
          <a:xfrm>
            <a:off x="4343400" y="4219575"/>
            <a:ext cx="955675" cy="838200"/>
          </a:xfrm>
          <a:prstGeom prst="diamond">
            <a:avLst/>
          </a:prstGeom>
          <a:noFill/>
          <a:ln cap="flat" cmpd="sng" w="38100">
            <a:solidFill>
              <a:srgbClr val="2B608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take</a:t>
            </a:r>
            <a:endParaRPr/>
          </a:p>
        </p:txBody>
      </p:sp>
      <p:cxnSp>
        <p:nvCxnSpPr>
          <p:cNvPr id="829" name="Google Shape;829;p56"/>
          <p:cNvCxnSpPr/>
          <p:nvPr/>
        </p:nvCxnSpPr>
        <p:spPr>
          <a:xfrm>
            <a:off x="3760787" y="2305050"/>
            <a:ext cx="546100" cy="0"/>
          </a:xfrm>
          <a:prstGeom prst="straightConnector1">
            <a:avLst/>
          </a:prstGeom>
          <a:noFill/>
          <a:ln cap="flat" cmpd="sng" w="38100">
            <a:solidFill>
              <a:srgbClr val="2B608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0" name="Google Shape;830;p56"/>
          <p:cNvCxnSpPr/>
          <p:nvPr/>
        </p:nvCxnSpPr>
        <p:spPr>
          <a:xfrm>
            <a:off x="5284787" y="2305050"/>
            <a:ext cx="546100" cy="0"/>
          </a:xfrm>
          <a:prstGeom prst="straightConnector1">
            <a:avLst/>
          </a:prstGeom>
          <a:noFill/>
          <a:ln cap="flat" cmpd="sng" w="38100">
            <a:solidFill>
              <a:srgbClr val="2B608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1" name="Google Shape;831;p56"/>
          <p:cNvSpPr/>
          <p:nvPr/>
        </p:nvSpPr>
        <p:spPr>
          <a:xfrm>
            <a:off x="5845175" y="4410075"/>
            <a:ext cx="985837" cy="419100"/>
          </a:xfrm>
          <a:prstGeom prst="rect">
            <a:avLst/>
          </a:prstGeom>
          <a:noFill/>
          <a:ln cap="flat" cmpd="sng" w="38100">
            <a:solidFill>
              <a:srgbClr val="2B608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</a:t>
            </a:r>
            <a:endParaRPr/>
          </a:p>
        </p:txBody>
      </p:sp>
      <p:sp>
        <p:nvSpPr>
          <p:cNvPr id="832" name="Google Shape;832;p56"/>
          <p:cNvSpPr txBox="1"/>
          <p:nvPr/>
        </p:nvSpPr>
        <p:spPr>
          <a:xfrm>
            <a:off x="3811587" y="1935163"/>
            <a:ext cx="22225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833" name="Google Shape;833;p56"/>
          <p:cNvSpPr txBox="1"/>
          <p:nvPr/>
        </p:nvSpPr>
        <p:spPr>
          <a:xfrm>
            <a:off x="5481637" y="3038475"/>
            <a:ext cx="22225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sp>
        <p:nvSpPr>
          <p:cNvPr id="834" name="Google Shape;834;p56"/>
          <p:cNvSpPr txBox="1"/>
          <p:nvPr/>
        </p:nvSpPr>
        <p:spPr>
          <a:xfrm>
            <a:off x="5535612" y="1928813"/>
            <a:ext cx="22225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835" name="Google Shape;835;p56"/>
          <p:cNvSpPr txBox="1"/>
          <p:nvPr/>
        </p:nvSpPr>
        <p:spPr>
          <a:xfrm>
            <a:off x="3848100" y="3128963"/>
            <a:ext cx="22225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836" name="Google Shape;836;p56"/>
          <p:cNvSpPr txBox="1"/>
          <p:nvPr/>
        </p:nvSpPr>
        <p:spPr>
          <a:xfrm>
            <a:off x="3848100" y="4219575"/>
            <a:ext cx="22225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sp>
        <p:nvSpPr>
          <p:cNvPr id="837" name="Google Shape;837;p56"/>
          <p:cNvSpPr txBox="1"/>
          <p:nvPr/>
        </p:nvSpPr>
        <p:spPr>
          <a:xfrm>
            <a:off x="5572125" y="4257675"/>
            <a:ext cx="22225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57"/>
          <p:cNvSpPr txBox="1"/>
          <p:nvPr>
            <p:ph idx="1" type="body"/>
          </p:nvPr>
        </p:nvSpPr>
        <p:spPr>
          <a:xfrm>
            <a:off x="152400" y="1581150"/>
            <a:ext cx="7619999" cy="26811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70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-US"/>
              <a:t> An employee MUST work for a department </a:t>
            </a:r>
            <a:br>
              <a:rPr lang="en-US"/>
            </a:br>
            <a:r>
              <a:rPr lang="en-US"/>
              <a:t>An employee entity can exist only if it participates in a WORKS_FOR relationship instance </a:t>
            </a:r>
            <a:br>
              <a:rPr lang="en-US"/>
            </a:br>
            <a:r>
              <a:rPr lang="en-US"/>
              <a:t>So this participation is </a:t>
            </a:r>
            <a:r>
              <a:rPr b="1" lang="en-US"/>
              <a:t>TOTAL</a:t>
            </a:r>
            <a:r>
              <a:rPr lang="en-US"/>
              <a:t> </a:t>
            </a:r>
            <a:endParaRPr/>
          </a:p>
          <a:p>
            <a:pPr indent="-12700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▰"/>
            </a:pPr>
            <a:r>
              <a:rPr lang="en-US"/>
              <a:t> Only some employees manage departments </a:t>
            </a:r>
            <a:br>
              <a:rPr lang="en-US"/>
            </a:br>
            <a:r>
              <a:rPr lang="en-US"/>
              <a:t>The participation is </a:t>
            </a:r>
            <a:r>
              <a:rPr b="1" lang="en-US"/>
              <a:t>PARTIAL </a:t>
            </a:r>
            <a:endParaRPr/>
          </a:p>
        </p:txBody>
      </p:sp>
      <p:sp>
        <p:nvSpPr>
          <p:cNvPr id="843" name="Google Shape;843;p57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800"/>
              <a:t>PARTICIPATION CONSTRAINT</a:t>
            </a:r>
            <a:endParaRPr sz="2800"/>
          </a:p>
        </p:txBody>
      </p:sp>
      <p:grpSp>
        <p:nvGrpSpPr>
          <p:cNvPr id="844" name="Google Shape;844;p57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845" name="Google Shape;845;p57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57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57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57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57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57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57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descr="https://d2slcw3kip6qmk.cloudfront.net/marketing/pages/chart/seo/ERD/discovery/erd-symbols-04.svg" id="852" name="Google Shape;852;p57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58"/>
          <p:cNvSpPr txBox="1"/>
          <p:nvPr>
            <p:ph idx="1" type="body"/>
          </p:nvPr>
        </p:nvSpPr>
        <p:spPr>
          <a:xfrm>
            <a:off x="777688" y="3538236"/>
            <a:ext cx="7619999" cy="26811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700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Char char="-"/>
            </a:pPr>
            <a:r>
              <a:rPr lang="en-US"/>
              <a:t>An Employee </a:t>
            </a:r>
            <a:r>
              <a:rPr lang="en-US">
                <a:solidFill>
                  <a:srgbClr val="FF0000"/>
                </a:solidFill>
              </a:rPr>
              <a:t>may</a:t>
            </a:r>
            <a:r>
              <a:rPr lang="en-US"/>
              <a:t> have a car.</a:t>
            </a:r>
            <a:endParaRPr/>
          </a:p>
          <a:p>
            <a:pPr indent="-12700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Roboto Condensed"/>
              <a:buChar char="-"/>
            </a:pPr>
            <a:r>
              <a:rPr lang="en-US"/>
              <a:t>A Car </a:t>
            </a:r>
            <a:r>
              <a:rPr lang="en-US">
                <a:solidFill>
                  <a:srgbClr val="FF0000"/>
                </a:solidFill>
              </a:rPr>
              <a:t>must</a:t>
            </a:r>
            <a:r>
              <a:rPr lang="en-US"/>
              <a:t> be assigned to particular employee</a:t>
            </a:r>
            <a:endParaRPr/>
          </a:p>
        </p:txBody>
      </p:sp>
      <p:sp>
        <p:nvSpPr>
          <p:cNvPr id="858" name="Google Shape;858;p58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800"/>
              <a:t>PARTICIPATION CONSTRAINT</a:t>
            </a:r>
            <a:endParaRPr sz="2800"/>
          </a:p>
        </p:txBody>
      </p:sp>
      <p:grpSp>
        <p:nvGrpSpPr>
          <p:cNvPr id="859" name="Google Shape;859;p5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860" name="Google Shape;860;p58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58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58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58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58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58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58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descr="https://d2slcw3kip6qmk.cloudfront.net/marketing/pages/chart/seo/ERD/discovery/erd-symbols-04.svg" id="867" name="Google Shape;867;p58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8" name="Google Shape;868;p58"/>
          <p:cNvGrpSpPr/>
          <p:nvPr/>
        </p:nvGrpSpPr>
        <p:grpSpPr>
          <a:xfrm>
            <a:off x="510988" y="2221454"/>
            <a:ext cx="8023412" cy="1066800"/>
            <a:chOff x="457200" y="2286000"/>
            <a:chExt cx="8534400" cy="1066800"/>
          </a:xfrm>
        </p:grpSpPr>
        <p:sp>
          <p:nvSpPr>
            <p:cNvPr id="869" name="Google Shape;869;p58"/>
            <p:cNvSpPr/>
            <p:nvPr/>
          </p:nvSpPr>
          <p:spPr>
            <a:xfrm>
              <a:off x="457200" y="2438400"/>
              <a:ext cx="2362200" cy="762000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Employee</a:t>
              </a:r>
              <a:endParaRPr/>
            </a:p>
          </p:txBody>
        </p:sp>
        <p:grpSp>
          <p:nvGrpSpPr>
            <p:cNvPr id="870" name="Google Shape;870;p58"/>
            <p:cNvGrpSpPr/>
            <p:nvPr/>
          </p:nvGrpSpPr>
          <p:grpSpPr>
            <a:xfrm>
              <a:off x="2819400" y="2286000"/>
              <a:ext cx="6172200" cy="1066800"/>
              <a:chOff x="2819400" y="2286000"/>
              <a:chExt cx="6172200" cy="1066800"/>
            </a:xfrm>
          </p:grpSpPr>
          <p:cxnSp>
            <p:nvCxnSpPr>
              <p:cNvPr id="871" name="Google Shape;871;p58"/>
              <p:cNvCxnSpPr/>
              <p:nvPr/>
            </p:nvCxnSpPr>
            <p:spPr>
              <a:xfrm>
                <a:off x="2819400" y="2438400"/>
                <a:ext cx="0" cy="762000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72" name="Google Shape;872;p58"/>
              <p:cNvSpPr/>
              <p:nvPr/>
            </p:nvSpPr>
            <p:spPr>
              <a:xfrm>
                <a:off x="3429000" y="2286000"/>
                <a:ext cx="2209800" cy="1066800"/>
              </a:xfrm>
              <a:prstGeom prst="flowChartDecision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Has</a:t>
                </a:r>
                <a:endParaRPr/>
              </a:p>
            </p:txBody>
          </p:sp>
          <p:sp>
            <p:nvSpPr>
              <p:cNvPr id="873" name="Google Shape;873;p58"/>
              <p:cNvSpPr/>
              <p:nvPr/>
            </p:nvSpPr>
            <p:spPr>
              <a:xfrm>
                <a:off x="6553200" y="2438400"/>
                <a:ext cx="2438400" cy="762000"/>
              </a:xfrm>
              <a:prstGeom prst="rect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Car</a:t>
                </a:r>
                <a:endParaRPr/>
              </a:p>
            </p:txBody>
          </p:sp>
          <p:cxnSp>
            <p:nvCxnSpPr>
              <p:cNvPr id="874" name="Google Shape;874;p58"/>
              <p:cNvCxnSpPr>
                <a:endCxn id="872" idx="1"/>
              </p:cNvCxnSpPr>
              <p:nvPr/>
            </p:nvCxnSpPr>
            <p:spPr>
              <a:xfrm>
                <a:off x="2819400" y="2817900"/>
                <a:ext cx="609600" cy="1500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5" name="Google Shape;875;p58"/>
              <p:cNvCxnSpPr/>
              <p:nvPr/>
            </p:nvCxnSpPr>
            <p:spPr>
              <a:xfrm>
                <a:off x="5562600" y="2741612"/>
                <a:ext cx="990600" cy="3144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6" name="Google Shape;876;p58"/>
              <p:cNvCxnSpPr/>
              <p:nvPr/>
            </p:nvCxnSpPr>
            <p:spPr>
              <a:xfrm>
                <a:off x="5562600" y="2819400"/>
                <a:ext cx="990600" cy="3144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59"/>
          <p:cNvSpPr txBox="1"/>
          <p:nvPr>
            <p:ph idx="1" type="body"/>
          </p:nvPr>
        </p:nvSpPr>
        <p:spPr>
          <a:xfrm>
            <a:off x="783471" y="3161550"/>
            <a:ext cx="7619999" cy="26811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- A department </a:t>
            </a:r>
            <a:r>
              <a:rPr lang="en-US">
                <a:solidFill>
                  <a:srgbClr val="FF0000"/>
                </a:solidFill>
              </a:rPr>
              <a:t>may</a:t>
            </a:r>
            <a:r>
              <a:rPr lang="en-US"/>
              <a:t> hire many employees </a:t>
            </a:r>
            <a:r>
              <a:rPr lang="en-US">
                <a:solidFill>
                  <a:schemeClr val="accent1"/>
                </a:solidFill>
              </a:rPr>
              <a:t>( Zero or more)</a:t>
            </a:r>
            <a:endParaRPr/>
          </a:p>
          <a:p>
            <a:pPr indent="-12700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Roboto Condensed"/>
              <a:buChar char="-"/>
            </a:pPr>
            <a:r>
              <a:rPr lang="en-US"/>
              <a:t> An employee </a:t>
            </a:r>
            <a:r>
              <a:rPr lang="en-US">
                <a:solidFill>
                  <a:srgbClr val="FF0000"/>
                </a:solidFill>
              </a:rPr>
              <a:t>must</a:t>
            </a:r>
            <a:r>
              <a:rPr lang="en-US"/>
              <a:t> be employed by a department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/>
              <a:t>(Department membership is </a:t>
            </a:r>
            <a:r>
              <a:rPr lang="en-US">
                <a:solidFill>
                  <a:srgbClr val="FF0000"/>
                </a:solidFill>
              </a:rPr>
              <a:t>Optional</a:t>
            </a:r>
            <a:r>
              <a:rPr lang="en-US"/>
              <a:t>, Employee membership is </a:t>
            </a:r>
            <a:r>
              <a:rPr lang="en-US">
                <a:solidFill>
                  <a:srgbClr val="FF0000"/>
                </a:solidFill>
              </a:rPr>
              <a:t>Mandatory</a:t>
            </a:r>
            <a:r>
              <a:rPr lang="en-US"/>
              <a:t>)</a:t>
            </a:r>
            <a:endParaRPr/>
          </a:p>
        </p:txBody>
      </p:sp>
      <p:sp>
        <p:nvSpPr>
          <p:cNvPr id="882" name="Google Shape;882;p59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800"/>
              <a:t>PARTICIPATION CONSTRAINT</a:t>
            </a:r>
            <a:endParaRPr sz="2800"/>
          </a:p>
        </p:txBody>
      </p:sp>
      <p:grpSp>
        <p:nvGrpSpPr>
          <p:cNvPr id="883" name="Google Shape;883;p59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884" name="Google Shape;884;p59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59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59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59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59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59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59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descr="https://d2slcw3kip6qmk.cloudfront.net/marketing/pages/chart/seo/ERD/discovery/erd-symbols-04.svg" id="891" name="Google Shape;891;p59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92" name="Google Shape;892;p59"/>
          <p:cNvGrpSpPr/>
          <p:nvPr/>
        </p:nvGrpSpPr>
        <p:grpSpPr>
          <a:xfrm>
            <a:off x="307975" y="1956878"/>
            <a:ext cx="8534400" cy="1066800"/>
            <a:chOff x="457200" y="2286000"/>
            <a:chExt cx="8534400" cy="1066800"/>
          </a:xfrm>
        </p:grpSpPr>
        <p:sp>
          <p:nvSpPr>
            <p:cNvPr id="893" name="Google Shape;893;p59"/>
            <p:cNvSpPr/>
            <p:nvPr/>
          </p:nvSpPr>
          <p:spPr>
            <a:xfrm>
              <a:off x="457200" y="2438400"/>
              <a:ext cx="2362200" cy="762000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Department</a:t>
              </a:r>
              <a:endParaRPr/>
            </a:p>
          </p:txBody>
        </p:sp>
        <p:grpSp>
          <p:nvGrpSpPr>
            <p:cNvPr id="894" name="Google Shape;894;p59"/>
            <p:cNvGrpSpPr/>
            <p:nvPr/>
          </p:nvGrpSpPr>
          <p:grpSpPr>
            <a:xfrm>
              <a:off x="2819400" y="2286000"/>
              <a:ext cx="6172200" cy="1066800"/>
              <a:chOff x="2819400" y="2286000"/>
              <a:chExt cx="6172200" cy="1066800"/>
            </a:xfrm>
          </p:grpSpPr>
          <p:cxnSp>
            <p:nvCxnSpPr>
              <p:cNvPr id="895" name="Google Shape;895;p59"/>
              <p:cNvCxnSpPr/>
              <p:nvPr/>
            </p:nvCxnSpPr>
            <p:spPr>
              <a:xfrm>
                <a:off x="2819400" y="2438400"/>
                <a:ext cx="0" cy="762000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96" name="Google Shape;896;p59"/>
              <p:cNvSpPr/>
              <p:nvPr/>
            </p:nvSpPr>
            <p:spPr>
              <a:xfrm>
                <a:off x="3429000" y="2286000"/>
                <a:ext cx="2209800" cy="1066800"/>
              </a:xfrm>
              <a:prstGeom prst="flowChartDecision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Hire</a:t>
                </a:r>
                <a:endParaRPr/>
              </a:p>
            </p:txBody>
          </p:sp>
          <p:sp>
            <p:nvSpPr>
              <p:cNvPr id="897" name="Google Shape;897;p59"/>
              <p:cNvSpPr/>
              <p:nvPr/>
            </p:nvSpPr>
            <p:spPr>
              <a:xfrm>
                <a:off x="6553200" y="2438400"/>
                <a:ext cx="2438400" cy="762000"/>
              </a:xfrm>
              <a:prstGeom prst="rect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Employee</a:t>
                </a:r>
                <a:endParaRPr/>
              </a:p>
            </p:txBody>
          </p:sp>
          <p:cxnSp>
            <p:nvCxnSpPr>
              <p:cNvPr id="898" name="Google Shape;898;p59"/>
              <p:cNvCxnSpPr>
                <a:endCxn id="896" idx="1"/>
              </p:cNvCxnSpPr>
              <p:nvPr/>
            </p:nvCxnSpPr>
            <p:spPr>
              <a:xfrm>
                <a:off x="2819400" y="2817900"/>
                <a:ext cx="609600" cy="1500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9" name="Google Shape;899;p59"/>
              <p:cNvCxnSpPr/>
              <p:nvPr/>
            </p:nvCxnSpPr>
            <p:spPr>
              <a:xfrm>
                <a:off x="5562600" y="2741612"/>
                <a:ext cx="990600" cy="3144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0" name="Google Shape;900;p59"/>
              <p:cNvCxnSpPr/>
              <p:nvPr/>
            </p:nvCxnSpPr>
            <p:spPr>
              <a:xfrm>
                <a:off x="5562600" y="2819400"/>
                <a:ext cx="990600" cy="3144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60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800"/>
              <a:t>Summary of notation for ERD</a:t>
            </a:r>
            <a:endParaRPr sz="2800"/>
          </a:p>
        </p:txBody>
      </p:sp>
      <p:grpSp>
        <p:nvGrpSpPr>
          <p:cNvPr id="906" name="Google Shape;906;p60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907" name="Google Shape;907;p60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60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60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60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60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60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60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descr="https://d2slcw3kip6qmk.cloudfront.net/marketing/pages/chart/seo/ERD/discovery/erd-symbols-04.svg" id="914" name="Google Shape;914;p60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p60"/>
          <p:cNvSpPr txBox="1"/>
          <p:nvPr>
            <p:ph idx="1" type="body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descr="fig03_14" id="916" name="Google Shape;916;p60"/>
          <p:cNvPicPr preferRelativeResize="0"/>
          <p:nvPr/>
        </p:nvPicPr>
        <p:blipFill rotWithShape="1">
          <a:blip r:embed="rId3">
            <a:alphaModFix/>
          </a:blip>
          <a:srcRect b="0" l="17064" r="0" t="0"/>
          <a:stretch/>
        </p:blipFill>
        <p:spPr>
          <a:xfrm>
            <a:off x="685800" y="1376250"/>
            <a:ext cx="5086350" cy="376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61"/>
          <p:cNvSpPr txBox="1"/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600"/>
              <a:t>Case Study</a:t>
            </a:r>
            <a:endParaRPr sz="3600"/>
          </a:p>
        </p:txBody>
      </p:sp>
      <p:sp>
        <p:nvSpPr>
          <p:cNvPr id="922" name="Google Shape;922;p61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t/>
            </a:r>
            <a:endParaRPr b="1" i="0" sz="12000" u="none" cap="none" strike="noStrik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23" name="Google Shape;923;p61"/>
          <p:cNvSpPr txBox="1"/>
          <p:nvPr>
            <p:ph idx="1" type="subTitle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</a:pPr>
            <a:r>
              <a:rPr lang="en-US"/>
              <a:t>Company </a:t>
            </a:r>
            <a:endParaRPr/>
          </a:p>
        </p:txBody>
      </p:sp>
      <p:pic>
        <p:nvPicPr>
          <p:cNvPr descr="Image result for case study icon" id="924" name="Google Shape;924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-62101"/>
            <a:ext cx="2971801" cy="2971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 txBox="1"/>
          <p:nvPr>
            <p:ph idx="1" type="body"/>
          </p:nvPr>
        </p:nvSpPr>
        <p:spPr>
          <a:xfrm>
            <a:off x="152400" y="1428750"/>
            <a:ext cx="7619999" cy="26811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200">
                <a:solidFill>
                  <a:srgbClr val="FF0000"/>
                </a:solidFill>
              </a:rPr>
              <a:t>Early attempt to computerize the manual filling system , </a:t>
            </a:r>
            <a:r>
              <a:rPr lang="en-US" sz="2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each Program defines and manages its own data.</a:t>
            </a:r>
            <a:endParaRPr sz="2200">
              <a:solidFill>
                <a:srgbClr val="FF0000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▰"/>
            </a:pPr>
            <a:r>
              <a:rPr lang="en-US"/>
              <a:t>Separation &amp; Isolation Of data (each user has a copy)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▰"/>
            </a:pPr>
            <a:r>
              <a:rPr lang="en-US"/>
              <a:t>Data Redundancy  (Duplication of data)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▰"/>
            </a:pPr>
            <a:r>
              <a:rPr lang="en-US"/>
              <a:t>No Database integrity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▰"/>
            </a:pPr>
            <a:r>
              <a:rPr lang="en-US"/>
              <a:t>All programs maintain metadata for each file they use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▰"/>
            </a:pPr>
            <a:r>
              <a:rPr lang="en-US"/>
              <a:t>Incompatible File Formats</a:t>
            </a:r>
            <a:endParaRPr>
              <a:solidFill>
                <a:srgbClr val="FF0000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▰"/>
            </a:pPr>
            <a:r>
              <a:rPr lang="en-US"/>
              <a:t>Non-standard way to query </a:t>
            </a:r>
            <a:endParaRPr/>
          </a:p>
        </p:txBody>
      </p:sp>
      <p:sp>
        <p:nvSpPr>
          <p:cNvPr id="145" name="Google Shape;145;p6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800"/>
              <a:t>File Based System</a:t>
            </a:r>
            <a:endParaRPr sz="2800"/>
          </a:p>
        </p:txBody>
      </p:sp>
      <p:grpSp>
        <p:nvGrpSpPr>
          <p:cNvPr id="146" name="Google Shape;146;p6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147" name="Google Shape;147;p6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Related image" id="154" name="Google Shape;15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86600" y="2636468"/>
            <a:ext cx="1752599" cy="175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62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800"/>
              <a:t>Result </a:t>
            </a:r>
            <a:endParaRPr sz="2800"/>
          </a:p>
        </p:txBody>
      </p:sp>
      <p:grpSp>
        <p:nvGrpSpPr>
          <p:cNvPr id="930" name="Google Shape;930;p62"/>
          <p:cNvGrpSpPr/>
          <p:nvPr/>
        </p:nvGrpSpPr>
        <p:grpSpPr>
          <a:xfrm>
            <a:off x="312466" y="587261"/>
            <a:ext cx="309022" cy="376837"/>
            <a:chOff x="596350" y="929175"/>
            <a:chExt cx="407950" cy="497475"/>
          </a:xfrm>
        </p:grpSpPr>
        <p:sp>
          <p:nvSpPr>
            <p:cNvPr id="931" name="Google Shape;931;p62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62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62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62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62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62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62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descr="https://d2slcw3kip6qmk.cloudfront.net/marketing/pages/chart/seo/ERD/discovery/erd-symbols-04.svg" id="938" name="Google Shape;938;p62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Google Shape;939;p62"/>
          <p:cNvSpPr txBox="1"/>
          <p:nvPr>
            <p:ph idx="1" type="body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940" name="Google Shape;940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53767" y="160325"/>
            <a:ext cx="8833417" cy="464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63"/>
          <p:cNvSpPr txBox="1"/>
          <p:nvPr>
            <p:ph idx="4294967295" type="ctrTitle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</a:pPr>
            <a:r>
              <a:rPr b="1" i="0" lang="en-US" sz="6000" u="none" cap="none" strike="noStrike">
                <a:solidFill>
                  <a:srgbClr val="FF98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THANKS!</a:t>
            </a:r>
            <a:endParaRPr/>
          </a:p>
        </p:txBody>
      </p:sp>
      <p:sp>
        <p:nvSpPr>
          <p:cNvPr id="946" name="Google Shape;946;p63"/>
          <p:cNvSpPr txBox="1"/>
          <p:nvPr>
            <p:ph idx="4294967295" type="subTitle"/>
          </p:nvPr>
        </p:nvSpPr>
        <p:spPr>
          <a:xfrm>
            <a:off x="1275150" y="2876550"/>
            <a:ext cx="6593700" cy="13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"/>
              <a:buNone/>
            </a:pPr>
            <a:r>
              <a:rPr b="1" i="0" lang="en-US" sz="20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Any questions?</a:t>
            </a:r>
            <a:endParaRPr b="1" i="0" sz="2000" u="none" cap="none" strike="noStrike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947" name="Google Shape;947;p63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948" name="Google Shape;948;p63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9050">
              <a:solidFill>
                <a:srgbClr val="3F5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63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9050">
              <a:solidFill>
                <a:srgbClr val="3F5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lated image" id="159" name="Google Shape;15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1875" y="2597269"/>
            <a:ext cx="1852125" cy="185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7"/>
          <p:cNvSpPr txBox="1"/>
          <p:nvPr>
            <p:ph idx="1" type="body"/>
          </p:nvPr>
        </p:nvSpPr>
        <p:spPr>
          <a:xfrm>
            <a:off x="152400" y="1581150"/>
            <a:ext cx="7619999" cy="26811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b="1" lang="en-US"/>
              <a:t>A database is an organized collection of related data.”</a:t>
            </a:r>
            <a:endParaRPr b="1"/>
          </a:p>
          <a:p>
            <a:pPr indent="-215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▰"/>
            </a:pPr>
            <a:r>
              <a:rPr lang="en-US"/>
              <a:t>The data is typically organized to model relevant aspects of reality in a way that supports processes requiring this information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br>
              <a:rPr lang="en-US"/>
            </a:br>
            <a:endParaRPr/>
          </a:p>
        </p:txBody>
      </p:sp>
      <p:sp>
        <p:nvSpPr>
          <p:cNvPr id="161" name="Google Shape;161;p7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800"/>
              <a:t>What is a database?</a:t>
            </a:r>
            <a:endParaRPr/>
          </a:p>
        </p:txBody>
      </p:sp>
      <p:grpSp>
        <p:nvGrpSpPr>
          <p:cNvPr id="162" name="Google Shape;162;p7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163" name="Google Shape;163;p7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7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7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"/>
          <p:cNvSpPr txBox="1"/>
          <p:nvPr>
            <p:ph idx="1" type="body"/>
          </p:nvPr>
        </p:nvSpPr>
        <p:spPr>
          <a:xfrm>
            <a:off x="152400" y="1581150"/>
            <a:ext cx="7619999" cy="26811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b="1" lang="en-US"/>
              <a:t>It is the intermediate layer between the database and the programs that access the data.</a:t>
            </a:r>
            <a:endParaRPr b="1"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▰"/>
            </a:pPr>
            <a:r>
              <a:rPr b="1" lang="en-US"/>
              <a:t>It is collection of programs that enables users to create and maintain a database.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br>
              <a:rPr lang="en-US"/>
            </a:br>
            <a:endParaRPr/>
          </a:p>
        </p:txBody>
      </p:sp>
      <p:sp>
        <p:nvSpPr>
          <p:cNvPr id="175" name="Google Shape;175;p8"/>
          <p:cNvSpPr txBox="1"/>
          <p:nvPr>
            <p:ph type="title"/>
          </p:nvPr>
        </p:nvSpPr>
        <p:spPr>
          <a:xfrm>
            <a:off x="609600" y="392575"/>
            <a:ext cx="5815126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800"/>
              <a:t> Database Management System(DBMS)</a:t>
            </a:r>
            <a:endParaRPr/>
          </a:p>
        </p:txBody>
      </p:sp>
      <p:grpSp>
        <p:nvGrpSpPr>
          <p:cNvPr id="176" name="Google Shape;176;p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177" name="Google Shape;177;p8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8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8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8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8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8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Image result for database" id="184" name="Google Shape;18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2600" y="3083300"/>
            <a:ext cx="5105400" cy="1366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"/>
          <p:cNvSpPr txBox="1"/>
          <p:nvPr>
            <p:ph idx="1" type="body"/>
          </p:nvPr>
        </p:nvSpPr>
        <p:spPr>
          <a:xfrm>
            <a:off x="228600" y="1528528"/>
            <a:ext cx="7619999" cy="26811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b="1" lang="en-US" sz="1800"/>
              <a:t>Constructing Database.</a:t>
            </a:r>
            <a:endParaRPr b="1" sz="1800"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▰"/>
            </a:pPr>
            <a:r>
              <a:rPr b="1" lang="en-US" sz="1800"/>
              <a:t> Manipulating Database.</a:t>
            </a:r>
            <a:endParaRPr b="1" sz="1800"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▰"/>
            </a:pPr>
            <a:r>
              <a:rPr b="1" lang="en-US" sz="1800"/>
              <a:t>Data Security </a:t>
            </a:r>
            <a:endParaRPr b="1" sz="1800"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▰"/>
            </a:pPr>
            <a:r>
              <a:rPr b="1" lang="en-US" sz="1800"/>
              <a:t>Data Integrity.</a:t>
            </a:r>
            <a:endParaRPr b="1" sz="1800"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▰"/>
            </a:pPr>
            <a:r>
              <a:rPr b="1" lang="en-US" sz="1800"/>
              <a:t> Concurrency.</a:t>
            </a:r>
            <a:endParaRPr b="1" sz="1800"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▰"/>
            </a:pPr>
            <a:r>
              <a:rPr b="1" lang="en-US" sz="1800"/>
              <a:t> Backup &amp; Recovery.</a:t>
            </a:r>
            <a:endParaRPr b="1" sz="1800"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▰"/>
            </a:pPr>
            <a:r>
              <a:rPr b="1" lang="en-US" sz="1800"/>
              <a:t> Data Dictionary (Meta Data).</a:t>
            </a:r>
            <a:endParaRPr b="1" sz="1800"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▰"/>
            </a:pPr>
            <a:r>
              <a:rPr b="1" lang="en-US" sz="1800"/>
              <a:t> Performance</a:t>
            </a:r>
            <a:r>
              <a:rPr b="1" lang="en-US"/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br>
              <a:rPr lang="en-US"/>
            </a:br>
            <a:endParaRPr/>
          </a:p>
        </p:txBody>
      </p:sp>
      <p:sp>
        <p:nvSpPr>
          <p:cNvPr id="190" name="Google Shape;190;p9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800"/>
              <a:t>DBMS Functions</a:t>
            </a:r>
            <a:endParaRPr/>
          </a:p>
        </p:txBody>
      </p:sp>
      <p:grpSp>
        <p:nvGrpSpPr>
          <p:cNvPr id="191" name="Google Shape;191;p9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192" name="Google Shape;192;p9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9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9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9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9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9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Image result" id="199" name="Google Shape;19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5900" y="1800133"/>
            <a:ext cx="285750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"/>
          <p:cNvSpPr txBox="1"/>
          <p:nvPr>
            <p:ph idx="1" type="body"/>
          </p:nvPr>
        </p:nvSpPr>
        <p:spPr>
          <a:xfrm>
            <a:off x="152400" y="1581150"/>
            <a:ext cx="7619999" cy="26811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-US"/>
              <a:t>Redundancy can be reduced.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▰"/>
            </a:pPr>
            <a:r>
              <a:rPr lang="en-US"/>
              <a:t>Inconsistency can be avoided.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▰"/>
            </a:pPr>
            <a:r>
              <a:rPr lang="en-US"/>
              <a:t>Data can be shared.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▰"/>
            </a:pPr>
            <a:r>
              <a:rPr lang="en-US"/>
              <a:t>Security restrictions can be applied.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▰"/>
            </a:pPr>
            <a:r>
              <a:rPr lang="en-US"/>
              <a:t>Enforcing Integrity Constraints.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▰"/>
            </a:pPr>
            <a:r>
              <a:rPr lang="en-US"/>
              <a:t>Providing Backup and Recovery</a:t>
            </a:r>
            <a:br>
              <a:rPr lang="en-US"/>
            </a:br>
            <a:endParaRPr/>
          </a:p>
        </p:txBody>
      </p:sp>
      <p:sp>
        <p:nvSpPr>
          <p:cNvPr id="205" name="Google Shape;205;p10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800"/>
              <a:t>Advantages of Database</a:t>
            </a:r>
            <a:endParaRPr/>
          </a:p>
        </p:txBody>
      </p:sp>
      <p:grpSp>
        <p:nvGrpSpPr>
          <p:cNvPr id="206" name="Google Shape;206;p10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07" name="Google Shape;207;p10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0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0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0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0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0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0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MELshafei</dc:creator>
</cp:coreProperties>
</file>