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91" r:id="rId2"/>
    <p:sldId id="29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8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3" r:id="rId30"/>
    <p:sldId id="284" r:id="rId31"/>
    <p:sldId id="285" r:id="rId32"/>
    <p:sldId id="286" r:id="rId33"/>
    <p:sldId id="287" r:id="rId34"/>
    <p:sldId id="296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294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3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50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5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2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88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0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1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4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3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2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8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47A86-983E-46BE-9627-18DE02222E3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6B22-3CE4-400A-B7F9-A0FC9044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43CC28-0A5D-180E-F181-0ED6AAAF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1900" dirty="0">
                <a:latin typeface="Comic Sans MS" panose="030F0702030302020204" pitchFamily="66" charset="0"/>
              </a:rPr>
              <a:t>CSE488:Ontologies and Semantic Web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65D0-D39B-91A6-0080-4A7D1372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Submitted To:</a:t>
            </a:r>
          </a:p>
          <a:p>
            <a:pPr marL="0" indent="0">
              <a:buNone/>
            </a:pPr>
            <a:r>
              <a:rPr lang="en-US" sz="1800" b="1" dirty="0">
                <a:latin typeface="Comic Sans MS" panose="030F0702030302020204" pitchFamily="66" charset="0"/>
              </a:rPr>
              <a:t>Dr. </a:t>
            </a:r>
            <a:r>
              <a:rPr lang="en-US" sz="1800" b="1" dirty="0" err="1">
                <a:latin typeface="Comic Sans MS" panose="030F0702030302020204" pitchFamily="66" charset="0"/>
              </a:rPr>
              <a:t>Ensaf</a:t>
            </a:r>
            <a:r>
              <a:rPr lang="en-US" sz="1800" b="1" dirty="0">
                <a:latin typeface="Comic Sans MS" panose="030F0702030302020204" pitchFamily="66" charset="0"/>
              </a:rPr>
              <a:t> Hussein Mohamed</a:t>
            </a:r>
          </a:p>
          <a:p>
            <a:pPr marL="0" indent="0">
              <a:buNone/>
            </a:pPr>
            <a:r>
              <a:rPr lang="en-US" sz="1800" b="1" dirty="0">
                <a:latin typeface="Comic Sans MS" panose="030F0702030302020204" pitchFamily="66" charset="0"/>
              </a:rPr>
              <a:t>TA. </a:t>
            </a:r>
            <a:r>
              <a:rPr lang="en-US" sz="1800" b="1" dirty="0" err="1">
                <a:latin typeface="Comic Sans MS" panose="030F0702030302020204" pitchFamily="66" charset="0"/>
              </a:rPr>
              <a:t>Eman</a:t>
            </a:r>
            <a:r>
              <a:rPr lang="en-US" sz="1800" b="1" dirty="0">
                <a:latin typeface="Comic Sans MS" panose="030F0702030302020204" pitchFamily="66" charset="0"/>
              </a:rPr>
              <a:t> Khaled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Submitted By: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Ahmed Tarek </a:t>
            </a:r>
            <a:r>
              <a:rPr lang="en-US" sz="1800" dirty="0" err="1">
                <a:latin typeface="Comic Sans MS" panose="030F0702030302020204" pitchFamily="66" charset="0"/>
              </a:rPr>
              <a:t>Abdellatif</a:t>
            </a:r>
            <a:r>
              <a:rPr lang="en-US" sz="1800" dirty="0">
                <a:latin typeface="Comic Sans MS" panose="030F0702030302020204" pitchFamily="66" charset="0"/>
              </a:rPr>
              <a:t>   20p8417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Mazen Tayseer Ahmed	  20p7460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Mariam Sameh Mohamed  20p1599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Adham Amr </a:t>
            </a:r>
            <a:r>
              <a:rPr lang="en-US" sz="1800" dirty="0" err="1">
                <a:latin typeface="Comic Sans MS" panose="030F0702030302020204" pitchFamily="66" charset="0"/>
              </a:rPr>
              <a:t>Abdelaty</a:t>
            </a:r>
            <a:r>
              <a:rPr lang="en-US" sz="1800" dirty="0">
                <a:latin typeface="Comic Sans MS" panose="030F0702030302020204" pitchFamily="66" charset="0"/>
              </a:rPr>
              <a:t> 	  20p5249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3789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F0F2-8D61-2D72-6819-890E36F9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Individuals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0BD7B-EC5D-89B4-F802-2A7CA3196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057"/>
            <a:ext cx="10515600" cy="47135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For Genre Class: </a:t>
            </a:r>
            <a:r>
              <a:rPr lang="en-US" dirty="0">
                <a:latin typeface="Comic Sans MS" panose="030F0702030302020204" pitchFamily="66" charset="0"/>
              </a:rPr>
              <a:t>Thriller, Crime, Action, Comedy, Drama.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For Movie Class:</a:t>
            </a:r>
          </a:p>
          <a:p>
            <a:pPr marL="742950" marR="652780" lvl="1" indent="-285750" rtl="0">
              <a:lnSpc>
                <a:spcPct val="106000"/>
              </a:lnSpc>
              <a:spcBef>
                <a:spcPts val="11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Pulp</a:t>
            </a:r>
            <a:r>
              <a:rPr lang="en-US" sz="1800" spc="-30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Fiction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spc="-3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Genre:</a:t>
            </a:r>
            <a:r>
              <a:rPr lang="en-US" sz="1800" spc="-2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Crime</a:t>
            </a:r>
            <a:r>
              <a:rPr lang="en-US" sz="1800" spc="-4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Thriller,</a:t>
            </a:r>
            <a:r>
              <a:rPr lang="en-US" sz="1800" spc="-2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1994,</a:t>
            </a:r>
            <a:r>
              <a:rPr lang="en-US" sz="1800" spc="-3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USA,</a:t>
            </a:r>
            <a:r>
              <a:rPr lang="en-US" sz="1800" spc="-4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English.</a:t>
            </a:r>
          </a:p>
          <a:p>
            <a:pPr marL="742950" marR="843915" lvl="1" indent="-285750">
              <a:lnSpc>
                <a:spcPct val="107000"/>
              </a:lnSpc>
              <a:spcBef>
                <a:spcPts val="1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Kill</a:t>
            </a:r>
            <a:r>
              <a:rPr lang="en-US" sz="1800" spc="-20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Bill</a:t>
            </a:r>
            <a:r>
              <a:rPr lang="en-US" sz="1800" spc="-1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(volume</a:t>
            </a:r>
            <a:r>
              <a:rPr lang="en-US" sz="1800" spc="-20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1)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spc="-20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Genre:</a:t>
            </a:r>
            <a:r>
              <a:rPr lang="en-US" sz="1800" spc="-1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Action</a:t>
            </a:r>
            <a:r>
              <a:rPr lang="en-US" sz="1800" spc="-1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Crime</a:t>
            </a:r>
            <a:r>
              <a:rPr lang="en-US" sz="1800" spc="-2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Thriller,</a:t>
            </a:r>
            <a:r>
              <a:rPr lang="en-US" sz="1800" spc="-2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2003,</a:t>
            </a:r>
            <a:r>
              <a:rPr lang="en-US" sz="1800" spc="-2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USA,</a:t>
            </a:r>
            <a:r>
              <a:rPr lang="en-US" sz="1800" spc="-2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English.</a:t>
            </a:r>
          </a:p>
          <a:p>
            <a:pPr marL="742950" marR="0" lvl="1" indent="-285750">
              <a:lnSpc>
                <a:spcPct val="107000"/>
              </a:lnSpc>
              <a:spcBef>
                <a:spcPts val="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Inception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spc="-3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Genre</a:t>
            </a:r>
            <a:r>
              <a:rPr lang="en-US" sz="1800" spc="-2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800" spc="-3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Action</a:t>
            </a:r>
            <a:r>
              <a:rPr lang="en-US" sz="1800" spc="-2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Drama,</a:t>
            </a:r>
            <a:r>
              <a:rPr lang="en-US" sz="1800" spc="-2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2010,</a:t>
            </a:r>
            <a:r>
              <a:rPr lang="en-US" sz="1800" spc="-3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USA,</a:t>
            </a:r>
            <a:r>
              <a:rPr lang="en-US" sz="1800" spc="-2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English.</a:t>
            </a:r>
          </a:p>
          <a:p>
            <a:pPr marL="742950" marR="0" lvl="1" indent="-285750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Joker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spc="-3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Genre</a:t>
            </a:r>
            <a:r>
              <a:rPr lang="en-US" sz="1800" spc="-3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800" spc="-3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Crime</a:t>
            </a:r>
            <a:r>
              <a:rPr lang="en-US" sz="1800" spc="-2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Drama,</a:t>
            </a:r>
            <a:r>
              <a:rPr lang="en-US" sz="1800" spc="-1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2019,</a:t>
            </a:r>
            <a:r>
              <a:rPr lang="en-US" sz="1800" spc="-3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USA,</a:t>
            </a:r>
            <a:r>
              <a:rPr lang="en-US" sz="1800" spc="-3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English.</a:t>
            </a:r>
          </a:p>
          <a:p>
            <a:pPr marL="742950" marR="0" lvl="1" indent="-285750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Baby Driver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 Genre=Drama Comedy Action,2017,UK,English.</a:t>
            </a:r>
          </a:p>
          <a:p>
            <a:pPr marL="742950" marR="0" lvl="1" indent="-285750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 err="1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Jojo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Rabbit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 Genre= Drama Comedy,2019,USA,English.</a:t>
            </a:r>
          </a:p>
          <a:p>
            <a:pPr marL="742950" marR="0" lvl="1" indent="-285750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 err="1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Masgoon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 err="1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Tranzait</a:t>
            </a:r>
            <a:r>
              <a:rPr lang="en-US" sz="1800" spc="-5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,Genre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=Action,2008,Egypt,Arabic.</a:t>
            </a:r>
          </a:p>
          <a:p>
            <a:pPr marL="742950" marR="0" lvl="1" indent="-285750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Shaun of the Dead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 Genre=Comedy Thriller,2004,USA,English.</a:t>
            </a:r>
          </a:p>
          <a:p>
            <a:pPr marL="742950" marR="0" lvl="1" indent="-285750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There will be Blood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 Genre= Drama Thriller,2007,USA,English.</a:t>
            </a:r>
          </a:p>
          <a:p>
            <a:pPr marL="742950" marR="0" lvl="1" indent="-285750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 err="1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Thor:Rangnarok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Genre=Action Drama,2017,USA,English.</a:t>
            </a:r>
          </a:p>
          <a:p>
            <a:pPr marL="742950" marR="0" lvl="1" indent="-285750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El </a:t>
            </a:r>
            <a:r>
              <a:rPr lang="en-US" sz="1800" spc="-5" dirty="0" err="1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Rahina</a:t>
            </a:r>
            <a:r>
              <a:rPr lang="en-US" sz="1800" spc="-5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 Genre=Comedy Action,2006,Egypt,Arabic.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9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F0F2-8D61-2D72-6819-890E36F9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Individuals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0BD7B-EC5D-89B4-F802-2A7CA3196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1"/>
            <a:ext cx="10515600" cy="470739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For Person Class:</a:t>
            </a:r>
          </a:p>
          <a:p>
            <a:pPr marL="742950" marR="817880" lvl="1" indent="-285750" rtl="0">
              <a:lnSpc>
                <a:spcPct val="106000"/>
              </a:lnSpc>
              <a:spcBef>
                <a:spcPts val="11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Quentin</a:t>
            </a:r>
            <a:r>
              <a:rPr lang="en-US" sz="1800" spc="-3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Tarantino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American,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53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years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old,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Pulp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Fiction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Kill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Bill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(volume1). </a:t>
            </a:r>
            <a:r>
              <a:rPr lang="pl-PL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</a:t>
            </a:r>
            <a:r>
              <a:rPr lang="pl-PL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pl-PL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played</a:t>
            </a:r>
            <a:r>
              <a:rPr lang="pl-PL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role in</a:t>
            </a:r>
            <a:r>
              <a:rPr lang="pl-PL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l-PL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 movie.</a:t>
            </a:r>
            <a:endParaRPr lang="en-US" sz="1800" spc="-5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2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</a:t>
            </a:r>
            <a:r>
              <a:rPr lang="en-US" sz="1800" spc="-3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Travolta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American,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years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actor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Pulp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Fiction.</a:t>
            </a:r>
          </a:p>
          <a:p>
            <a:pPr marL="742950" marR="856615" lvl="1" indent="-285750">
              <a:lnSpc>
                <a:spcPct val="107000"/>
              </a:lnSpc>
              <a:spcBef>
                <a:spcPts val="11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Uma</a:t>
            </a:r>
            <a:r>
              <a:rPr lang="en-US" sz="1800" spc="-1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Thurman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American,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43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years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old,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actress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Pulp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Fiction.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She also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participated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writer in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Kill Bill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(volume1).</a:t>
            </a:r>
          </a:p>
          <a:p>
            <a:pPr marL="742950" marR="0" lvl="1" indent="-285750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Christopher</a:t>
            </a:r>
            <a:r>
              <a:rPr lang="en-US" sz="1800" spc="-2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Nolan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British-American,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52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years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Inception.</a:t>
            </a:r>
          </a:p>
          <a:p>
            <a:pPr marL="742950" marR="0" lvl="1" indent="-285750">
              <a:lnSpc>
                <a:spcPct val="107000"/>
              </a:lnSpc>
              <a:spcBef>
                <a:spcPts val="11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Leonardo</a:t>
            </a:r>
            <a:r>
              <a:rPr lang="en-US" sz="1800" spc="-2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DiCaprio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American,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47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years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old,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actor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Inception.</a:t>
            </a:r>
          </a:p>
          <a:p>
            <a:pPr marL="742950" marR="0" lvl="1" indent="-285750">
              <a:lnSpc>
                <a:spcPct val="107000"/>
              </a:lnSpc>
              <a:spcBef>
                <a:spcPts val="11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Edgar Wright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,British,48 years </a:t>
            </a:r>
            <a:r>
              <a:rPr lang="en-US" sz="1800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old,Director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writer of baby driver and </a:t>
            </a:r>
            <a:r>
              <a:rPr lang="en-US" sz="1800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shaun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the dead and also he played a role in </a:t>
            </a:r>
            <a:r>
              <a:rPr lang="en-US" sz="1800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shaun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the dead.</a:t>
            </a:r>
          </a:p>
          <a:p>
            <a:pPr marL="742950" marR="0" lvl="1" indent="-285750">
              <a:lnSpc>
                <a:spcPct val="107000"/>
              </a:lnSpc>
              <a:spcBef>
                <a:spcPts val="11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Taika Waititi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 New Zealand director, 47 years old, known for his work on "Thor: </a:t>
            </a:r>
            <a:r>
              <a:rPr lang="en-US" sz="1800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Ragnarok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and "</a:t>
            </a:r>
            <a:r>
              <a:rPr lang="en-US" sz="1800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Jojo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Rabbit". Waititi not only directs but also frequently appears in his own films, showcasing his versatility as both a filmmaker and actor.</a:t>
            </a:r>
          </a:p>
          <a:p>
            <a:pPr marL="742950" marR="0" lvl="1" indent="-285750">
              <a:lnSpc>
                <a:spcPct val="107000"/>
              </a:lnSpc>
              <a:spcBef>
                <a:spcPts val="11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Paul Thomas Anderson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 American filmmaker, aged 51, known for writing and directing "There Will Be Blood" He often includes himself in small acting roles within his films.</a:t>
            </a:r>
          </a:p>
          <a:p>
            <a:pPr marL="742950" marR="0" lvl="1" indent="-285750">
              <a:lnSpc>
                <a:spcPct val="107000"/>
              </a:lnSpc>
              <a:spcBef>
                <a:spcPts val="11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Sandra </a:t>
            </a:r>
            <a:r>
              <a:rPr lang="en-US" sz="1800" spc="-5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Nashaat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Female Egyptian Director,54 years old, director of </a:t>
            </a:r>
            <a:r>
              <a:rPr lang="en-US" sz="1800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elRahina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1800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Masgoon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Tranzait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Bef>
                <a:spcPts val="11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lphaLcParenR"/>
              <a:tabLst>
                <a:tab pos="864235" algn="l"/>
              </a:tabLst>
            </a:pPr>
            <a:r>
              <a:rPr lang="en-US" sz="1800" spc="-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Todd Philips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American , 51 years old, director and writer of the Joker Movie.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F0F2-8D61-2D72-6819-890E36F9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Individuals (Screenshots)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4A1AEF-4D67-EFBD-BC35-68DE09719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943" y="1761638"/>
            <a:ext cx="5975442" cy="463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3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F0F2-8D61-2D72-6819-890E36F9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Ontology Graph (Movie Instances)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551330-5B9D-88E9-E5AF-68DAF606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470108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-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Example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Pulp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Fiction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Movie</a:t>
            </a:r>
          </a:p>
          <a:p>
            <a:endParaRPr lang="en-US" sz="220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87AC40-5B4B-77E0-0FD0-21C042277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917" y="2124299"/>
            <a:ext cx="8031069" cy="44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0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F0F2-8D61-2D72-6819-890E36F9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Ontology Graph (Person Instances)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980A6-96C2-F7E0-DFE3-97CE826E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90" y="1690688"/>
            <a:ext cx="8694820" cy="487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2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8C557A-83D1-B526-44BC-440597FA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Ontology Graph (Genre Instances)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F19F03A-1E8F-FB89-4986-73F45A97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16" y="2343149"/>
            <a:ext cx="8836330" cy="395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89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EE7B-E2DB-BDCA-7F6A-0D6D39DB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Querying The Ontology</a:t>
            </a:r>
          </a:p>
        </p:txBody>
      </p:sp>
    </p:spTree>
    <p:extLst>
      <p:ext uri="{BB962C8B-B14F-4D97-AF65-F5344CB8AC3E}">
        <p14:creationId xmlns:p14="http://schemas.microsoft.com/office/powerpoint/2010/main" val="72136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7FD1-668E-8EC0-4CFD-1B62A67D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4768814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List The Query 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759553B-96C0-1E27-0C3C-681DFC2B4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46288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0"/>
            <a:ext cx="108204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1. List the instances of the class Actor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9203AE-7893-3519-733C-4B88B0410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772" y="1336514"/>
            <a:ext cx="7708456" cy="500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64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10"/>
            <a:ext cx="10820400" cy="149633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2. List the instances of the class writer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9FC0B5-026B-7526-2015-943232AFD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72" y="1472973"/>
            <a:ext cx="9155112" cy="490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0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83FB-F583-F1CA-2AEE-C8627296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4006814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Project Milestone 1</a:t>
            </a:r>
          </a:p>
        </p:txBody>
      </p:sp>
      <p:pic>
        <p:nvPicPr>
          <p:cNvPr id="3" name="Picture 2" descr="What is the Social Semantic Web, and Why Do We Need It? | Technology Voice">
            <a:extLst>
              <a:ext uri="{FF2B5EF4-FFF2-40B4-BE49-F238E27FC236}">
                <a16:creationId xmlns:a16="http://schemas.microsoft.com/office/drawing/2014/main" id="{997ACF50-FA92-C125-22BC-34CC6ADA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8212" y="1915886"/>
            <a:ext cx="5699676" cy="299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2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8039"/>
            <a:ext cx="11000875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3. List the instances of the class director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393737-6826-BFA1-2342-9E14C63BC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787" y="1719943"/>
            <a:ext cx="6978270" cy="477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56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397781"/>
            <a:ext cx="108204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4. List the name of all Thriller movies. For each one, display its director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87E742-9CD8-54A4-71D0-F74ED04B1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57" y="1469982"/>
            <a:ext cx="5878286" cy="51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68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4619"/>
            <a:ext cx="10936705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5. List the name of all Crime Thriller movies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7C99E6-433E-F0F4-8326-6A6E4E8A4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257" y="1472973"/>
            <a:ext cx="5756486" cy="49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5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119" y="398300"/>
            <a:ext cx="10503569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6. list the male actors in the movie in specific film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9C0F3-809C-1989-BF49-188FD09C8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094" y="1472973"/>
            <a:ext cx="5869620" cy="50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79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642"/>
            <a:ext cx="108204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7. How many movies have both "Action" and "Thriller" as genres?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6FA27E-A0DB-E482-443B-CD6CA73CF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39762"/>
            <a:ext cx="5617029" cy="48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46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667"/>
            <a:ext cx="108204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8. List all the movies written by a specific writer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DE0BCC-8EA8-A96C-61AA-7F3C7C721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057" y="1571774"/>
            <a:ext cx="5573486" cy="4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60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7525"/>
            <a:ext cx="11070771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9. Find movies with a certain language.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40A27B-39B2-CC7C-C874-E13E6EC1D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191" y="1349829"/>
            <a:ext cx="6044952" cy="51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78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28" y="473982"/>
            <a:ext cx="108204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10. List the name of Actors older than 51 years.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FC8568-62BE-F755-F40B-93257E1EE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057" y="1600200"/>
            <a:ext cx="5839943" cy="50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04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881D-ACDF-699B-985D-FB40C904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5029200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Propose a Query </a:t>
            </a:r>
          </a:p>
        </p:txBody>
      </p:sp>
      <p:pic>
        <p:nvPicPr>
          <p:cNvPr id="4" name="Content Placeholder 3" descr="Database">
            <a:extLst>
              <a:ext uri="{FF2B5EF4-FFF2-40B4-BE49-F238E27FC236}">
                <a16:creationId xmlns:a16="http://schemas.microsoft.com/office/drawing/2014/main" id="{40E9CDD8-051D-4B7B-D22F-55D0BD85E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56833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31" y="511178"/>
            <a:ext cx="10567737" cy="132556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1. Propose a query that contains at least 2 Optional Graph Patterns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3598D7-5045-C287-DBBE-9D1541F40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057" y="1957138"/>
            <a:ext cx="10265229" cy="328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5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650F-7701-07A4-89A7-0E84D19A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Modeling the Ontology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D80E428-3776-F2E7-B39A-CCCA528D8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181" y="790801"/>
            <a:ext cx="6711197" cy="48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71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83" y="484867"/>
            <a:ext cx="10567737" cy="132556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2. Propose a query that contains at least 2 alternatives and conjunctions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0B328D-677A-2A1C-D4AA-271DB3F12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89" y="1687286"/>
            <a:ext cx="9720598" cy="439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55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31" y="481466"/>
            <a:ext cx="10567737" cy="132556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3. Propose a query that contains a CONSTRUCT query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D2BEBD-B7D8-CACF-54EC-9A7E0089D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976" y="1807029"/>
            <a:ext cx="7719138" cy="43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57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31" y="550182"/>
            <a:ext cx="10567737" cy="132556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4. Propose a query that contains an ASK query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B4FD7B-FCB2-982C-F510-9E289BDAE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16493"/>
            <a:ext cx="6640286" cy="45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59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31" y="484867"/>
            <a:ext cx="10567737" cy="132556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5. Propose a query that contains a DESCRIBE query form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AD6C28-54B6-3062-BFCE-49FE900E5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570" y="1638178"/>
            <a:ext cx="6858001" cy="465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10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EE7B-E2DB-BDCA-7F6A-0D6D39DB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80" y="2047436"/>
            <a:ext cx="7516439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Manipulating the ontology using Jena Outputs</a:t>
            </a:r>
          </a:p>
        </p:txBody>
      </p:sp>
    </p:spTree>
    <p:extLst>
      <p:ext uri="{BB962C8B-B14F-4D97-AF65-F5344CB8AC3E}">
        <p14:creationId xmlns:p14="http://schemas.microsoft.com/office/powerpoint/2010/main" val="3086846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295" y="315853"/>
            <a:ext cx="10820400" cy="13255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1. Create a java program (Jena1.java) that loads the ontology and displays all the Persons (without using queries, without inference).</a:t>
            </a:r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D99C5F9-8BBA-9980-BD79-5F7C7F321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" t="63589" r="63667" b="-146"/>
          <a:stretch/>
        </p:blipFill>
        <p:spPr>
          <a:xfrm>
            <a:off x="3043387" y="1641416"/>
            <a:ext cx="6105226" cy="41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88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4018"/>
            <a:ext cx="10820400" cy="13255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2. Create a java program (Jena2.java) that loads the ontology and displays all the Persons (using a query, without inference). Create the used query in text file under the data folder.</a:t>
            </a:r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DCF5643-2807-5FE7-0E8E-AEC0435EF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573" r="62882"/>
          <a:stretch/>
        </p:blipFill>
        <p:spPr>
          <a:xfrm>
            <a:off x="3204593" y="2067272"/>
            <a:ext cx="5782814" cy="408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71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9810"/>
            <a:ext cx="10820400" cy="13255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3. Create a java program (Jena3.java) that loads the ontology and displays all the Actors (without using queries, using inference).</a:t>
            </a:r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C1486C2-B777-5653-8DDA-FE4AE90E4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035" r="62918"/>
          <a:stretch/>
        </p:blipFill>
        <p:spPr>
          <a:xfrm>
            <a:off x="2593950" y="1937657"/>
            <a:ext cx="7004100" cy="38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25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19" y="315851"/>
            <a:ext cx="10820400" cy="13255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4. Create a java program (Jena4.java) that:</a:t>
            </a:r>
            <a:b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a. Reads a name of a movie 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b. If it doesn’t exist displays an error message 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c. Else, display its year, country, genres and actors</a:t>
            </a:r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757DFA7-A295-4E17-8E11-8CF937510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407" r="56345"/>
          <a:stretch/>
        </p:blipFill>
        <p:spPr>
          <a:xfrm>
            <a:off x="1012430" y="3428996"/>
            <a:ext cx="4778772" cy="1461015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6A2C56F-7C05-14C6-B1AA-6884E624C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973" r="56452"/>
          <a:stretch/>
        </p:blipFill>
        <p:spPr>
          <a:xfrm>
            <a:off x="6096000" y="2549960"/>
            <a:ext cx="5192486" cy="3219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E99A24-C0E9-61D4-7756-CFC50259FC2C}"/>
              </a:ext>
            </a:extLst>
          </p:cNvPr>
          <p:cNvSpPr txBox="1"/>
          <p:nvPr/>
        </p:nvSpPr>
        <p:spPr>
          <a:xfrm>
            <a:off x="2433694" y="4890011"/>
            <a:ext cx="193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Movie not found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AFA69-6312-C6D4-F146-D8D0678CCD26}"/>
              </a:ext>
            </a:extLst>
          </p:cNvPr>
          <p:cNvSpPr txBox="1"/>
          <p:nvPr/>
        </p:nvSpPr>
        <p:spPr>
          <a:xfrm>
            <a:off x="7928205" y="5769049"/>
            <a:ext cx="152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Movie found</a:t>
            </a:r>
          </a:p>
        </p:txBody>
      </p:sp>
    </p:spTree>
    <p:extLst>
      <p:ext uri="{BB962C8B-B14F-4D97-AF65-F5344CB8AC3E}">
        <p14:creationId xmlns:p14="http://schemas.microsoft.com/office/powerpoint/2010/main" val="102638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137" y="404018"/>
            <a:ext cx="10820400" cy="13255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5. Create a java program (Jena5.java) that displays all persons that are actors and directors. Do this using a rule that defines a new class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ActorDirector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. The rule file must be saved in the data folder.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825905B-C038-AB72-72A8-843599127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0" t="73260" r="55835" b="307"/>
          <a:stretch/>
        </p:blipFill>
        <p:spPr>
          <a:xfrm>
            <a:off x="2727124" y="2396107"/>
            <a:ext cx="6737751" cy="27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5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C812-B1E9-C184-8C88-53B40062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Classes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161604-C8F8-877A-2EF6-32AB5A503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45" y="1970586"/>
            <a:ext cx="10461097" cy="32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24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CDA-CDC6-D6E4-7DAD-E31FC7A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5" y="77446"/>
            <a:ext cx="10069286" cy="13255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6. Specify 3 different rules and implement them in a java program (Jena6.java)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6AEF7F-78B9-AE05-3BBD-57F5C1ECC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929" y="1403009"/>
            <a:ext cx="8463997" cy="54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30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EE7B-E2DB-BDCA-7F6A-0D6D39DB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80" y="2047436"/>
            <a:ext cx="7516439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Java Application snapshots</a:t>
            </a:r>
          </a:p>
        </p:txBody>
      </p:sp>
    </p:spTree>
    <p:extLst>
      <p:ext uri="{BB962C8B-B14F-4D97-AF65-F5344CB8AC3E}">
        <p14:creationId xmlns:p14="http://schemas.microsoft.com/office/powerpoint/2010/main" val="2692288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A38-FFE3-AD79-384C-769EC015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214" y="393928"/>
            <a:ext cx="1072398" cy="825271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GUI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059F87-5464-5206-E567-792365DE0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0" y="1219199"/>
            <a:ext cx="10266946" cy="53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22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7FD1-668E-8EC0-4CFD-1B62A67D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599" y="3072819"/>
            <a:ext cx="5852802" cy="7123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Test Case Samples</a:t>
            </a:r>
          </a:p>
        </p:txBody>
      </p:sp>
    </p:spTree>
    <p:extLst>
      <p:ext uri="{BB962C8B-B14F-4D97-AF65-F5344CB8AC3E}">
        <p14:creationId xmlns:p14="http://schemas.microsoft.com/office/powerpoint/2010/main" val="3756015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655FB7F-F021-4428-CD6D-4ED0D2B87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18" y="1135154"/>
            <a:ext cx="8741763" cy="458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91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55FB7F-F021-4428-CD6D-4ED0D2B87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6580" y="1135154"/>
            <a:ext cx="8718839" cy="458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98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55FB7F-F021-4428-CD6D-4ED0D2B87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5118" y="1135259"/>
            <a:ext cx="8741763" cy="458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461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83FB-F583-F1CA-2AEE-C8627296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Thank You!</a:t>
            </a:r>
          </a:p>
        </p:txBody>
      </p:sp>
      <p:pic>
        <p:nvPicPr>
          <p:cNvPr id="52" name="Graphic 51" descr="Right Double Quote">
            <a:extLst>
              <a:ext uri="{FF2B5EF4-FFF2-40B4-BE49-F238E27FC236}">
                <a16:creationId xmlns:a16="http://schemas.microsoft.com/office/drawing/2014/main" id="{E815662B-2CCD-E5FE-D587-2F092E43E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990" y="320231"/>
            <a:ext cx="2836567" cy="28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7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CC2B-7C60-09DA-7FE9-C5C7D67B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Data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64903-9447-9B04-C7B7-B45C7215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7286"/>
            <a:ext cx="9905999" cy="410391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Age ,Name ,Gender ,Nationality (for person)</a:t>
            </a:r>
          </a:p>
          <a:p>
            <a:r>
              <a:rPr 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Country ,Language ,Title ,Year ,Genre (for Movie)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7E9E8-DED3-C8D9-6D07-9447B461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21" y="2882900"/>
            <a:ext cx="9155557" cy="329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2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F67D-3205-34F8-46E5-ACD7B0AE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Object Properties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61CF11-CEDC-06C4-4650-66566DF11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79349"/>
            <a:ext cx="10255930" cy="32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2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CFC8-C445-3C89-EC76-34BA145C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0AE7-EFFE-C2C6-7700-50641E1DF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Class Movie, Genre, and Person are disjoint classes.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Class Actor, Movie, and Genre are disjoint classes.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Class Director, Movie, and Genre are disjoint classes.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Class Writer, Movie, and Genre are disjoint classes.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 movie must have at least one actor (min 1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HasActor</a:t>
            </a: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 movie must have at least one director (min 1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HasDirector</a:t>
            </a: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 movie must have at least one writer (min 1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HasWriter</a:t>
            </a: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An actor must have acted in at least one movie (min 1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isActorOf</a:t>
            </a: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 director must have directed at least one movie (min 1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isDirectorOf</a:t>
            </a: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 writer must have written for at least one movie (min 1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isWriterOf</a:t>
            </a: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 movie must have at least one genre (min 1 genre).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 genre must have at least one movie (min 1 movie)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year some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xsd:integer</a:t>
            </a: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[&gt;0&lt;= 2024]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(gender value "female") or (gender value "male")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age some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xsd:integer</a:t>
            </a:r>
            <a:r>
              <a:rPr lang="en-US" sz="1800" dirty="0">
                <a:solidFill>
                  <a:schemeClr val="tx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[&gt; 0]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7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569D-E0A9-3733-C785-C79231E9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Constraints (Screenshots)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C203EF-1B2A-6F4B-791F-7E81083A9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4" b="182"/>
          <a:stretch/>
        </p:blipFill>
        <p:spPr>
          <a:xfrm>
            <a:off x="838201" y="1690688"/>
            <a:ext cx="2548170" cy="11033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64503F-634A-7236-B8AD-529C75803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26467" b="2115"/>
          <a:stretch/>
        </p:blipFill>
        <p:spPr>
          <a:xfrm>
            <a:off x="838200" y="3215242"/>
            <a:ext cx="2548170" cy="9413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34F355-7A41-CCF7-E271-967826A6B4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43767" b="-3269"/>
          <a:stretch/>
        </p:blipFill>
        <p:spPr>
          <a:xfrm>
            <a:off x="838200" y="4605812"/>
            <a:ext cx="2548170" cy="11033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5A5E99-334F-E659-DB41-6DA2F167AA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443" b="-8160"/>
          <a:stretch/>
        </p:blipFill>
        <p:spPr>
          <a:xfrm>
            <a:off x="4410984" y="1690687"/>
            <a:ext cx="2842659" cy="11033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FC5CA0-A24D-3B97-A726-F8CECB6F13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620" b="-5330"/>
          <a:stretch/>
        </p:blipFill>
        <p:spPr>
          <a:xfrm>
            <a:off x="4415192" y="3429000"/>
            <a:ext cx="2838451" cy="6350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769256-FFCC-CD2F-EE7D-EB12E06C56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2488" b="-14969"/>
          <a:stretch/>
        </p:blipFill>
        <p:spPr>
          <a:xfrm>
            <a:off x="4415192" y="4883622"/>
            <a:ext cx="2838451" cy="8255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CF55C9-77B1-10AB-4ED7-AC1C38B4646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4710"/>
          <a:stretch/>
        </p:blipFill>
        <p:spPr>
          <a:xfrm>
            <a:off x="8456345" y="2582900"/>
            <a:ext cx="3021915" cy="9978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D2DA642-62CE-5399-DCBF-DDC95ED3EDD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2987"/>
          <a:stretch/>
        </p:blipFill>
        <p:spPr>
          <a:xfrm>
            <a:off x="8456345" y="4470871"/>
            <a:ext cx="3021915" cy="82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1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EE7B-E2DB-BDCA-7F6A-0D6D39DB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Populating The Ontology</a:t>
            </a:r>
          </a:p>
        </p:txBody>
      </p:sp>
    </p:spTree>
    <p:extLst>
      <p:ext uri="{BB962C8B-B14F-4D97-AF65-F5344CB8AC3E}">
        <p14:creationId xmlns:p14="http://schemas.microsoft.com/office/powerpoint/2010/main" val="2530225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1141</Words>
  <Application>Microsoft Office PowerPoint</Application>
  <PresentationFormat>Widescreen</PresentationFormat>
  <Paragraphs>99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Comic Sans MS</vt:lpstr>
      <vt:lpstr>Tw Cen MT</vt:lpstr>
      <vt:lpstr>Circuit</vt:lpstr>
      <vt:lpstr>CSE488:Ontologies and Semantic Web</vt:lpstr>
      <vt:lpstr>Project Milestone 1</vt:lpstr>
      <vt:lpstr>Modeling the Ontology</vt:lpstr>
      <vt:lpstr>Classes</vt:lpstr>
      <vt:lpstr>Data Properties</vt:lpstr>
      <vt:lpstr>Object Properties</vt:lpstr>
      <vt:lpstr>Constraints</vt:lpstr>
      <vt:lpstr>Constraints (Screenshots)</vt:lpstr>
      <vt:lpstr>Populating The Ontology</vt:lpstr>
      <vt:lpstr>Individuals </vt:lpstr>
      <vt:lpstr>Individuals (cont’d)</vt:lpstr>
      <vt:lpstr>Individuals (Screenshots)</vt:lpstr>
      <vt:lpstr>Ontology Graph (Movie Instances)</vt:lpstr>
      <vt:lpstr>Ontology Graph (Person Instances)</vt:lpstr>
      <vt:lpstr>Ontology Graph (Genre Instances)</vt:lpstr>
      <vt:lpstr>Querying The Ontology</vt:lpstr>
      <vt:lpstr>List The Query </vt:lpstr>
      <vt:lpstr>1. List the instances of the class Actor</vt:lpstr>
      <vt:lpstr>2. List the instances of the class writer</vt:lpstr>
      <vt:lpstr>3. List the instances of the class director</vt:lpstr>
      <vt:lpstr>4. List the name of all Thriller movies. For each one, display its director</vt:lpstr>
      <vt:lpstr>5. List the name of all Crime Thriller movies</vt:lpstr>
      <vt:lpstr>6. list the male actors in the movie in specific film</vt:lpstr>
      <vt:lpstr>7. How many movies have both "Action" and "Thriller" as genres?</vt:lpstr>
      <vt:lpstr>8. List all the movies written by a specific writer</vt:lpstr>
      <vt:lpstr>9. Find movies with a certain language.</vt:lpstr>
      <vt:lpstr>10. List the name of Actors older than 51 years.</vt:lpstr>
      <vt:lpstr>Propose a Query </vt:lpstr>
      <vt:lpstr>1. Propose a query that contains at least 2 Optional Graph Patterns</vt:lpstr>
      <vt:lpstr>2. Propose a query that contains at least 2 alternatives and conjunctions</vt:lpstr>
      <vt:lpstr>3. Propose a query that contains a CONSTRUCT query form</vt:lpstr>
      <vt:lpstr>4. Propose a query that contains an ASK query form</vt:lpstr>
      <vt:lpstr>5. Propose a query that contains a DESCRIBE query form</vt:lpstr>
      <vt:lpstr>Manipulating the ontology using Jena Outputs</vt:lpstr>
      <vt:lpstr>1. Create a java program (Jena1.java) that loads the ontology and displays all the Persons (without using queries, without inference).</vt:lpstr>
      <vt:lpstr>2. Create a java program (Jena2.java) that loads the ontology and displays all the Persons (using a query, without inference). Create the used query in text file under the data folder.</vt:lpstr>
      <vt:lpstr>3. Create a java program (Jena3.java) that loads the ontology and displays all the Actors (without using queries, using inference).</vt:lpstr>
      <vt:lpstr>4. Create a java program (Jena4.java) that: a. Reads a name of a movie  b. If it doesn’t exist displays an error message  c. Else, display its year, country, genres and actors</vt:lpstr>
      <vt:lpstr>5. Create a java program (Jena5.java) that displays all persons that are actors and directors. Do this using a rule that defines a new class ActorDirector. The rule file must be saved in the data folder.</vt:lpstr>
      <vt:lpstr>6. Specify 3 different rules and implement them in a java program (Jena6.java)</vt:lpstr>
      <vt:lpstr>Java Application snapshots</vt:lpstr>
      <vt:lpstr>GUI</vt:lpstr>
      <vt:lpstr>Test Case Samples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Adham Amr</dc:creator>
  <cp:lastModifiedBy>Adham Amr</cp:lastModifiedBy>
  <cp:revision>20</cp:revision>
  <dcterms:created xsi:type="dcterms:W3CDTF">2024-05-05T16:29:39Z</dcterms:created>
  <dcterms:modified xsi:type="dcterms:W3CDTF">2024-05-13T03:48:35Z</dcterms:modified>
</cp:coreProperties>
</file>