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9A6"/>
    <a:srgbClr val="0FAB7D"/>
    <a:srgbClr val="336EA8"/>
    <a:srgbClr val="94B9D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10/22/2024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8063BE9-4A15-473A-BEFA-C24E819D92B5}"/>
              </a:ext>
            </a:extLst>
          </p:cNvPr>
          <p:cNvSpPr txBox="1">
            <a:spLocks/>
          </p:cNvSpPr>
          <p:nvPr/>
        </p:nvSpPr>
        <p:spPr>
          <a:xfrm>
            <a:off x="1078592" y="1295885"/>
            <a:ext cx="170791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Data Analysis Specialist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3CE88-55D3-4D0D-902B-45F90AEDB8A2}"/>
              </a:ext>
            </a:extLst>
          </p:cNvPr>
          <p:cNvSpPr/>
          <p:nvPr/>
        </p:nvSpPr>
        <p:spPr>
          <a:xfrm>
            <a:off x="970196" y="2459504"/>
            <a:ext cx="1006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Project Title: Real Estate Sales Data Analysis</a:t>
            </a:r>
            <a:br>
              <a:rPr lang="ar-EG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ar-EG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Presenter's Name: Adham Osama, Ahmed Adel, Ahmed Anwar, Shawkat Gamal</a:t>
            </a:r>
            <a:br>
              <a:rPr lang="ar-EG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ar-EG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Date: </a:t>
            </a:r>
            <a:r>
              <a:rPr lang="ar-EG" sz="24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10/21/2024</a:t>
            </a:r>
            <a:endParaRPr lang="en-US" sz="2400" b="1" kern="0" spc="-10" dirty="0">
              <a:solidFill>
                <a:srgbClr val="1869A6"/>
              </a:solidFill>
              <a:latin typeface="Trebuchet MS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56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694383" y="1243723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SQL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566F3-5F22-4153-A4F3-9E0ED34D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4" y="2377063"/>
            <a:ext cx="3781425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10DB8-6A62-4AC3-9BDB-1C83B195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58" y="1496356"/>
            <a:ext cx="6372225" cy="3762375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222313F1-4D48-4D8B-A45B-4FB92B86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8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694383" y="1243723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Python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6EC06-3AA7-43B9-8301-C439CD79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6" y="1861416"/>
            <a:ext cx="11303887" cy="4371425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232B03-665A-4E59-A9BA-DB7C4F4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2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694383" y="1243723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Python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232B03-665A-4E59-A9BA-DB7C4F4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2FBB3-A379-4BEB-AAC0-EEC965C7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854013"/>
            <a:ext cx="6534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9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694383" y="1243723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Python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232B03-665A-4E59-A9BA-DB7C4F4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816F2-B7AF-4C1B-97C7-4F6A53AF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74" y="2004234"/>
            <a:ext cx="5440213" cy="3545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BCE50-EE29-47EC-ACBA-67A3E0FF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7" y="2004235"/>
            <a:ext cx="5539072" cy="36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0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7108630" y="432416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Tableau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232B03-665A-4E59-A9BA-DB7C4F4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FF113-1B5B-4342-B423-9264B90C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99" y="1496356"/>
            <a:ext cx="5093018" cy="4410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75F63-5C01-47B7-8EDD-7425CE7F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" y="1392266"/>
            <a:ext cx="4927743" cy="4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9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1218818" y="1239240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Tableau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232B03-665A-4E59-A9BA-DB7C4F4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EC859-8BC2-42AF-8663-5845D616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252687"/>
            <a:ext cx="5972064" cy="47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16</a:t>
            </a:fld>
            <a:endParaRPr lang="en-US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15DBA520-EB65-47D7-B88F-34989DCD1970}"/>
              </a:ext>
            </a:extLst>
          </p:cNvPr>
          <p:cNvSpPr txBox="1">
            <a:spLocks/>
          </p:cNvSpPr>
          <p:nvPr/>
        </p:nvSpPr>
        <p:spPr>
          <a:xfrm>
            <a:off x="838200" y="1360264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Project Team + Roles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CD6E2-8535-4C39-8C1D-6A3416217C4B}"/>
              </a:ext>
            </a:extLst>
          </p:cNvPr>
          <p:cNvSpPr/>
          <p:nvPr/>
        </p:nvSpPr>
        <p:spPr>
          <a:xfrm>
            <a:off x="838200" y="2042495"/>
            <a:ext cx="10063348" cy="2534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Team Members:</a:t>
            </a:r>
            <a:b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Adham Osama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Lead Data Analyst,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</a:rPr>
              <a:t>Data Cleaning and Transformation (Python)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Ahmed Adel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Data Structuring and Aggregation (SQL).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Ahmed Anwar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SQL and Python Analysis.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Shawkat Gamal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: Visualization and Reporting (Tableau).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Project Pipeline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Data collection → Cleaning → Analysis →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30487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17</a:t>
            </a:fld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933AAFC-C7E2-4AF4-9679-99DEAA70EF0A}"/>
              </a:ext>
            </a:extLst>
          </p:cNvPr>
          <p:cNvSpPr txBox="1">
            <a:spLocks/>
          </p:cNvSpPr>
          <p:nvPr/>
        </p:nvSpPr>
        <p:spPr>
          <a:xfrm>
            <a:off x="2908262" y="2534173"/>
            <a:ext cx="94145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-229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Thank</a:t>
            </a:r>
            <a:r>
              <a:rPr kumimoji="0" lang="en-US" sz="9600" b="1" i="0" u="none" strike="noStrike" kern="0" cap="none" spc="-835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9600" b="1" i="0" u="none" strike="noStrike" kern="0" cap="none" spc="-150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You!</a:t>
            </a:r>
            <a:endParaRPr kumimoji="0" lang="en-US" sz="96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293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9BABC6C-8445-43C2-BD23-55B495F2EAAE}"/>
              </a:ext>
            </a:extLst>
          </p:cNvPr>
          <p:cNvSpPr txBox="1">
            <a:spLocks/>
          </p:cNvSpPr>
          <p:nvPr/>
        </p:nvSpPr>
        <p:spPr>
          <a:xfrm>
            <a:off x="838200" y="1073709"/>
            <a:ext cx="72980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Project Idea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44FED-DDF5-44B0-91AD-5ED65EB2BA33}"/>
              </a:ext>
            </a:extLst>
          </p:cNvPr>
          <p:cNvSpPr/>
          <p:nvPr/>
        </p:nvSpPr>
        <p:spPr>
          <a:xfrm>
            <a:off x="735169" y="2435888"/>
            <a:ext cx="10063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  <a:t>1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- </a:t>
            </a: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Problem: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Analyzing real estate sales performance over four years (2020–2024) to understand trends, targets, and commissions for each sales rep.</a:t>
            </a: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2- </a:t>
            </a: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Solution: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We processed the company's sales data using SQL, Python, and Excel to calculate key metrics like sales performance, commission, and target achievements.</a:t>
            </a: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3- </a:t>
            </a: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Unique Value Proposition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Comprehensive analysis of four years' worth of real estate data, offering insights on sales performance by region, city, and individual rep, visualized in a dynamic Tableau dashboard.</a:t>
            </a:r>
          </a:p>
        </p:txBody>
      </p:sp>
    </p:spTree>
    <p:extLst>
      <p:ext uri="{BB962C8B-B14F-4D97-AF65-F5344CB8AC3E}">
        <p14:creationId xmlns:p14="http://schemas.microsoft.com/office/powerpoint/2010/main" val="38096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047F66FD-9EFE-44ED-B577-939198E48DF5}"/>
              </a:ext>
            </a:extLst>
          </p:cNvPr>
          <p:cNvSpPr txBox="1">
            <a:spLocks/>
          </p:cNvSpPr>
          <p:nvPr/>
        </p:nvSpPr>
        <p:spPr>
          <a:xfrm>
            <a:off x="595771" y="1395681"/>
            <a:ext cx="72980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Project Wireframe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3698F-3419-470F-8E66-7044E6CF6D1D}"/>
              </a:ext>
            </a:extLst>
          </p:cNvPr>
          <p:cNvSpPr/>
          <p:nvPr/>
        </p:nvSpPr>
        <p:spPr>
          <a:xfrm>
            <a:off x="595771" y="2525619"/>
            <a:ext cx="10063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  <a:t>1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- </a:t>
            </a: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Visuals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Charts and dashboards showing sales by region, rep performance, commission breakdowns, and target achievements.</a:t>
            </a: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2- </a:t>
            </a: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User Journey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: Data collection, cleaning, and analysis using SQL and Python, with final visualization in Tableau for easy monitoring of sales trends.</a:t>
            </a: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3- </a:t>
            </a: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Focus: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Usability and a clear user experience, allowing decision-makers to track real estate sales performance at a glance.</a:t>
            </a:r>
          </a:p>
        </p:txBody>
      </p:sp>
    </p:spTree>
    <p:extLst>
      <p:ext uri="{BB962C8B-B14F-4D97-AF65-F5344CB8AC3E}">
        <p14:creationId xmlns:p14="http://schemas.microsoft.com/office/powerpoint/2010/main" val="140521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F41A112-1C1E-4CC1-AF76-AC8096D50491}"/>
              </a:ext>
            </a:extLst>
          </p:cNvPr>
          <p:cNvSpPr txBox="1">
            <a:spLocks/>
          </p:cNvSpPr>
          <p:nvPr/>
        </p:nvSpPr>
        <p:spPr>
          <a:xfrm>
            <a:off x="648360" y="1275046"/>
            <a:ext cx="7298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End Users + Features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AA912-F1AA-4E38-B004-738B13A2ECDE}"/>
              </a:ext>
            </a:extLst>
          </p:cNvPr>
          <p:cNvSpPr/>
          <p:nvPr/>
        </p:nvSpPr>
        <p:spPr>
          <a:xfrm>
            <a:off x="595771" y="2203647"/>
            <a:ext cx="10063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End Users: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Real estate companies, sales managers, and analysts.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Key Features:</a:t>
            </a:r>
            <a:b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1-</a:t>
            </a:r>
            <a: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  <a:t>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Breakdown of sales by region and individual rep.</a:t>
            </a: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2- Commission calculations per sale.</a:t>
            </a: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3- Target achievement tracking and performance analysis.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ar-EG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User Problem Solving: 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Helps businesses assess sales reps' performance, track commissions, and set future targets based on past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09432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E724AD8A-A2A0-49E9-B9EB-8766C700F6EA}"/>
              </a:ext>
            </a:extLst>
          </p:cNvPr>
          <p:cNvSpPr txBox="1">
            <a:spLocks/>
          </p:cNvSpPr>
          <p:nvPr/>
        </p:nvSpPr>
        <p:spPr>
          <a:xfrm>
            <a:off x="685924" y="1032222"/>
            <a:ext cx="729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Data Structure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B7D90-1252-4BB2-9191-F1B6B921BB10}"/>
              </a:ext>
            </a:extLst>
          </p:cNvPr>
          <p:cNvSpPr/>
          <p:nvPr/>
        </p:nvSpPr>
        <p:spPr>
          <a:xfrm>
            <a:off x="685924" y="1537489"/>
            <a:ext cx="10063348" cy="482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Database Architecture: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CSV files used for data storage and processed through SQL and Python . 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17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Key Entities: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Companies, regions, sales reps, unit types, sales amounts, commissions, and sale dates.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20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Data Flow: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endParaRPr lang="en-US" sz="1700" b="1" kern="0" spc="-10" dirty="0">
              <a:solidFill>
                <a:srgbClr val="1869A6"/>
              </a:solidFill>
              <a:latin typeface="Trebuchet MS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17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Steps Taken: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Data imported, cleaned, missing values handled, types converted, commissions calculated, and targets set .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17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Summary:</a:t>
            </a:r>
            <a:b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17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Final summaries and visualizations created in Tableau.</a:t>
            </a:r>
          </a:p>
        </p:txBody>
      </p:sp>
    </p:spTree>
    <p:extLst>
      <p:ext uri="{BB962C8B-B14F-4D97-AF65-F5344CB8AC3E}">
        <p14:creationId xmlns:p14="http://schemas.microsoft.com/office/powerpoint/2010/main" val="32735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6004340-FCA2-4C72-A937-BA07F6F15430}"/>
              </a:ext>
            </a:extLst>
          </p:cNvPr>
          <p:cNvSpPr txBox="1">
            <a:spLocks/>
          </p:cNvSpPr>
          <p:nvPr/>
        </p:nvSpPr>
        <p:spPr>
          <a:xfrm>
            <a:off x="838200" y="1306475"/>
            <a:ext cx="133799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-10" normalizeH="0" baseline="0" noProof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Programming Languages + Frameworks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3B101-E2FC-4E73-A92E-C3D3D89783D6}"/>
              </a:ext>
            </a:extLst>
          </p:cNvPr>
          <p:cNvSpPr/>
          <p:nvPr/>
        </p:nvSpPr>
        <p:spPr>
          <a:xfrm>
            <a:off x="838200" y="2690336"/>
            <a:ext cx="10063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1- Languages: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SQL, Python, Excel.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endParaRPr lang="en-US" b="1" kern="0" spc="-10" dirty="0">
              <a:solidFill>
                <a:srgbClr val="1869A6"/>
              </a:solidFill>
              <a:latin typeface="Trebuchet MS"/>
              <a:ea typeface="+mj-ea"/>
            </a:endParaRPr>
          </a:p>
          <a:p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2- Frameworks/Tools: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Tableau for data visualization.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3-Supporting Technologies: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CSV files for data input, Python for analysis, SQL for aggregation.</a:t>
            </a:r>
          </a:p>
        </p:txBody>
      </p:sp>
    </p:spTree>
    <p:extLst>
      <p:ext uri="{BB962C8B-B14F-4D97-AF65-F5344CB8AC3E}">
        <p14:creationId xmlns:p14="http://schemas.microsoft.com/office/powerpoint/2010/main" val="226489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DEE91B1-D83C-4423-A988-9D26FE7DEDDF}"/>
              </a:ext>
            </a:extLst>
          </p:cNvPr>
          <p:cNvSpPr txBox="1">
            <a:spLocks/>
          </p:cNvSpPr>
          <p:nvPr/>
        </p:nvSpPr>
        <p:spPr>
          <a:xfrm>
            <a:off x="1064326" y="1330979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Live Application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5F7F5-5F8D-4383-9009-275EAFF29460}"/>
              </a:ext>
            </a:extLst>
          </p:cNvPr>
          <p:cNvSpPr/>
          <p:nvPr/>
        </p:nvSpPr>
        <p:spPr>
          <a:xfrm>
            <a:off x="1064326" y="2901801"/>
            <a:ext cx="10063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Current State:</a:t>
            </a:r>
            <a:r>
              <a:rPr lang="en-US" sz="20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 Tableau dashboard displaying real-time sales performance, target achievements, and growth forecasts, with charts for each state and rep .</a:t>
            </a:r>
            <a:br>
              <a:rPr lang="en-US" sz="20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br>
              <a:rPr lang="en-US" sz="2000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sz="2000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Key Visuals:</a:t>
            </a:r>
            <a:r>
              <a:rPr lang="en-US" sz="2000" b="1" kern="0" spc="-10" dirty="0">
                <a:solidFill>
                  <a:srgbClr val="1869A6"/>
                </a:solidFill>
                <a:latin typeface="Trebuchet MS"/>
                <a:ea typeface="+mj-ea"/>
              </a:rPr>
              <a:t> Sales by state, sales by rep, commissions, and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13501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595771" y="13468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>
                <a:ln>
                  <a:noFill/>
                </a:ln>
                <a:solidFill>
                  <a:srgbClr val="338F9D"/>
                </a:solidFill>
                <a:effectLst/>
                <a:uLnTx/>
                <a:uFillTx/>
                <a:latin typeface="Trebuchet MS"/>
                <a:ea typeface="+mj-ea"/>
              </a:rPr>
              <a:t>Deliverables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30534-A46D-4988-9D6A-ABED906685C5}"/>
              </a:ext>
            </a:extLst>
          </p:cNvPr>
          <p:cNvSpPr/>
          <p:nvPr/>
        </p:nvSpPr>
        <p:spPr>
          <a:xfrm>
            <a:off x="595771" y="2525619"/>
            <a:ext cx="10063348" cy="211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Reports: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1- Sales summaries by region and rep.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2- Performance charts and commission breakdowns.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3- Detailed reports on sales targets and achievements.</a:t>
            </a:r>
            <a:b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</a:br>
            <a:r>
              <a:rPr lang="en-US" b="1" u="sng" kern="0" spc="-10" dirty="0">
                <a:solidFill>
                  <a:srgbClr val="1869A6"/>
                </a:solidFill>
                <a:latin typeface="Trebuchet MS"/>
                <a:ea typeface="+mj-ea"/>
              </a:rPr>
              <a:t>Other Products:</a:t>
            </a:r>
            <a:r>
              <a:rPr lang="en-US" b="1" kern="0" spc="-10" dirty="0">
                <a:solidFill>
                  <a:srgbClr val="1869A6"/>
                </a:solidFill>
                <a:latin typeface="Trebuchet MS"/>
                <a:ea typeface="+mj-ea"/>
              </a:rPr>
              <a:t> Source code for SQL and Python scripts, Tableau dashboard link.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071CB59-EF18-4C08-814C-1E022F2C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3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2D7303B1-C3F7-40CF-8440-623FD8C31FD8}"/>
              </a:ext>
            </a:extLst>
          </p:cNvPr>
          <p:cNvSpPr txBox="1">
            <a:spLocks/>
          </p:cNvSpPr>
          <p:nvPr/>
        </p:nvSpPr>
        <p:spPr>
          <a:xfrm>
            <a:off x="1725324" y="432417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kern="0" spc="-10" dirty="0"/>
              <a:t>Project Documentation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732C599-6603-4A69-82C3-A4DFDA9A5B81}"/>
              </a:ext>
            </a:extLst>
          </p:cNvPr>
          <p:cNvSpPr txBox="1">
            <a:spLocks/>
          </p:cNvSpPr>
          <p:nvPr/>
        </p:nvSpPr>
        <p:spPr>
          <a:xfrm>
            <a:off x="694383" y="1243723"/>
            <a:ext cx="133799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338F9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 lvl="0">
              <a:spcBef>
                <a:spcPts val="100"/>
              </a:spcBef>
              <a:defRPr/>
            </a:pPr>
            <a:r>
              <a:rPr lang="en-US" sz="3200" u="sng" kern="0" spc="-10" dirty="0"/>
              <a:t>SQL</a:t>
            </a:r>
            <a:endParaRPr kumimoji="0" lang="en-US" sz="3200" b="1" i="0" u="sng" strike="noStrike" kern="0" cap="none" spc="0" normalizeH="0" baseline="0" noProof="0" dirty="0">
              <a:ln>
                <a:noFill/>
              </a:ln>
              <a:solidFill>
                <a:srgbClr val="338F9D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DE8816-1ACF-4017-B0EC-695D8C17E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8" y="4732127"/>
            <a:ext cx="5828491" cy="882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0A9175-1F2D-4D74-B094-0F2D597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8" y="2125873"/>
            <a:ext cx="4085865" cy="1811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9D9B46-AAC2-4D79-8FF5-F7D3B7757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42" y="937684"/>
            <a:ext cx="5410200" cy="5153025"/>
          </a:xfrm>
          <a:prstGeom prst="rect">
            <a:avLst/>
          </a:prstGeom>
        </p:spPr>
      </p:pic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FDD439BE-4C54-44C2-A49A-3382F858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8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7698</TotalTime>
  <Words>622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Adham Osama Mohamed Abd El Hamid</cp:lastModifiedBy>
  <cp:revision>42</cp:revision>
  <dcterms:created xsi:type="dcterms:W3CDTF">2024-03-14T10:03:54Z</dcterms:created>
  <dcterms:modified xsi:type="dcterms:W3CDTF">2024-10-22T16:52:56Z</dcterms:modified>
</cp:coreProperties>
</file>