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  <p:embeddedFont>
      <p:font typeface="Baloo Da 2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36F4BD-0CDE-44AE-AD29-FF87A2A5B475}">
  <a:tblStyle styleId="{9336F4BD-0CDE-44AE-AD29-FF87A2A5B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BalooDa2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looDa2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dhara.labannya@g.bracu.ac.b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6343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328225" y="2008300"/>
            <a:ext cx="6501600" cy="278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Team </a:t>
            </a:r>
            <a:r>
              <a:rPr i="1" lang="en" sz="14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27</a:t>
            </a:r>
            <a:br>
              <a:rPr i="1" lang="en" sz="14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</a:br>
            <a:r>
              <a:rPr i="1" lang="en" sz="14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Individual Task 1</a:t>
            </a:r>
            <a:endParaRPr i="1" sz="1400">
              <a:solidFill>
                <a:schemeClr val="accent4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4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Name: </a:t>
            </a:r>
            <a:r>
              <a:rPr lang="en" sz="18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Adhara Labannya </a:t>
            </a:r>
            <a:br>
              <a:rPr lang="en" sz="18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</a:br>
            <a:r>
              <a:rPr lang="en" sz="18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20101181</a:t>
            </a:r>
            <a:endParaRPr sz="1800">
              <a:solidFill>
                <a:schemeClr val="accent4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adhara.labannya@g.bracu.ac.bd</a:t>
            </a:r>
            <a:endParaRPr sz="1800">
              <a:solidFill>
                <a:schemeClr val="accent4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Thank you to the ST and RA: Mehnaz Ara Fazal &amp; Adib Muhammad Amit</a:t>
            </a:r>
            <a:r>
              <a:rPr lang="en" sz="17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 </a:t>
            </a:r>
            <a:endParaRPr sz="17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979225" y="482625"/>
            <a:ext cx="7029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363434"/>
                </a:solidFill>
                <a:latin typeface="Baloo Da 2"/>
                <a:ea typeface="Baloo Da 2"/>
                <a:cs typeface="Baloo Da 2"/>
                <a:sym typeface="Baloo Da 2"/>
              </a:rPr>
              <a:t>A Systematic Literature Review on Phishing Email Detection Using Natural Language Processing Techniques </a:t>
            </a:r>
            <a:endParaRPr b="1" sz="1900">
              <a:solidFill>
                <a:srgbClr val="363434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919475" y="4800350"/>
            <a:ext cx="116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56040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Baloo Da 2"/>
                <a:ea typeface="Baloo Da 2"/>
                <a:cs typeface="Baloo Da 2"/>
                <a:sym typeface="Baloo Da 2"/>
              </a:rPr>
              <a:t>Table of Contents</a:t>
            </a:r>
            <a:endParaRPr b="1" sz="19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{9336F4BD-0CDE-44AE-AD29-FF87A2A5B475}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Topic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Slide Number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What is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Phishing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 of NLP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Motivation and Contribution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Methodology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Limitation and Synthesis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Future Work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30125" y="576200"/>
            <a:ext cx="7539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2"/>
                </a:solidFill>
                <a:latin typeface="Baloo Da 2"/>
                <a:ea typeface="Baloo Da 2"/>
                <a:cs typeface="Baloo Da 2"/>
                <a:sym typeface="Baloo Da 2"/>
              </a:rPr>
              <a:t>The Phishing Plague</a:t>
            </a:r>
            <a:endParaRPr b="1" sz="21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Da 2"/>
                <a:ea typeface="Baloo Da 2"/>
                <a:cs typeface="Baloo Da 2"/>
                <a:sym typeface="Baloo Da 2"/>
              </a:rPr>
              <a:t>Phishing emails deceive users, stealing data, spreading malware, and disrupting operations. It is a growing threat to individuals and organizations, causing financial losses, reputational damage, and privacy breaches.</a:t>
            </a:r>
            <a:endParaRPr sz="1600"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loo Da 2"/>
                <a:ea typeface="Baloo Da 2"/>
                <a:cs typeface="Baloo Da 2"/>
                <a:sym typeface="Baloo Da 2"/>
              </a:rPr>
              <a:t>Effective detection techniques are required to protect users and secure online environments. This paper has focused on analysing </a:t>
            </a:r>
            <a:r>
              <a:rPr lang="en" sz="1600">
                <a:latin typeface="Baloo Da 2"/>
                <a:ea typeface="Baloo Da 2"/>
                <a:cs typeface="Baloo Da 2"/>
                <a:sym typeface="Baloo Da 2"/>
              </a:rPr>
              <a:t>lexical</a:t>
            </a:r>
            <a:r>
              <a:rPr lang="en" sz="1600">
                <a:latin typeface="Baloo Da 2"/>
                <a:ea typeface="Baloo Da 2"/>
                <a:cs typeface="Baloo Da 2"/>
                <a:sym typeface="Baloo Da 2"/>
              </a:rPr>
              <a:t> methods.</a:t>
            </a:r>
            <a:endParaRPr sz="1600"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617500" y="4710600"/>
            <a:ext cx="48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1</a:t>
            </a:r>
            <a:endParaRPr sz="1600">
              <a:solidFill>
                <a:schemeClr val="accent4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Baloo Da 2"/>
                <a:ea typeface="Baloo Da 2"/>
                <a:cs typeface="Baloo Da 2"/>
                <a:sym typeface="Baloo Da 2"/>
              </a:rPr>
              <a:t>Harnessing Natural Language Processing</a:t>
            </a:r>
            <a:endParaRPr b="1" sz="2700"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To Unmask Deception</a:t>
            </a:r>
            <a:endParaRPr b="1" i="1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131314"/>
              </a:highlight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rgbClr val="999999"/>
                </a:solidFill>
                <a:highlight>
                  <a:srgbClr val="131314"/>
                </a:highlight>
                <a:latin typeface="Baloo Da 2"/>
                <a:ea typeface="Baloo Da 2"/>
                <a:cs typeface="Baloo Da 2"/>
                <a:sym typeface="Baloo Da 2"/>
              </a:rPr>
              <a:t>Analyzing emails with Natural Language Processing (NLP) techniques to identify phishing attempts.</a:t>
            </a:r>
            <a:endParaRPr sz="1400">
              <a:solidFill>
                <a:srgbClr val="999999"/>
              </a:solidFill>
              <a:highlight>
                <a:srgbClr val="131314"/>
              </a:highlight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highlight>
                <a:srgbClr val="131314"/>
              </a:highlight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rgbClr val="999999"/>
                </a:solidFill>
                <a:highlight>
                  <a:srgbClr val="131314"/>
                </a:highlight>
                <a:latin typeface="Baloo Da 2"/>
                <a:ea typeface="Baloo Da 2"/>
                <a:cs typeface="Baloo Da 2"/>
                <a:sym typeface="Baloo Da 2"/>
              </a:rPr>
              <a:t>Uncovering hidden patterns, understanding semantics, detecting subtle linguistic cues.</a:t>
            </a:r>
            <a:endParaRPr sz="1400">
              <a:solidFill>
                <a:srgbClr val="999999"/>
              </a:solidFill>
              <a:highlight>
                <a:srgbClr val="131314"/>
              </a:highlight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highlight>
                <a:srgbClr val="131314"/>
              </a:highlight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rgbClr val="999999"/>
                </a:solidFill>
                <a:highlight>
                  <a:srgbClr val="131314"/>
                </a:highlight>
                <a:latin typeface="Baloo Da 2"/>
                <a:ea typeface="Baloo Da 2"/>
                <a:cs typeface="Baloo Da 2"/>
                <a:sym typeface="Baloo Da 2"/>
              </a:rPr>
              <a:t>Moving beyond keyword matching to more</a:t>
            </a:r>
            <a:r>
              <a:rPr lang="en" sz="1400">
                <a:solidFill>
                  <a:srgbClr val="999999"/>
                </a:solidFill>
                <a:highlight>
                  <a:srgbClr val="131314"/>
                </a:highlight>
                <a:latin typeface="Baloo Da 2"/>
                <a:ea typeface="Baloo Da 2"/>
                <a:cs typeface="Baloo Da 2"/>
                <a:sym typeface="Baloo Da 2"/>
              </a:rPr>
              <a:t> </a:t>
            </a:r>
            <a:r>
              <a:rPr lang="en" sz="1400">
                <a:solidFill>
                  <a:srgbClr val="999999"/>
                </a:solidFill>
                <a:highlight>
                  <a:srgbClr val="131314"/>
                </a:highlight>
                <a:latin typeface="Baloo Da 2"/>
                <a:ea typeface="Baloo Da 2"/>
                <a:cs typeface="Baloo Da 2"/>
                <a:sym typeface="Baloo Da 2"/>
              </a:rPr>
              <a:t>sophisticated language analysis.</a:t>
            </a:r>
            <a:endParaRPr sz="1400">
              <a:solidFill>
                <a:srgbClr val="999999"/>
              </a:solidFill>
              <a:highlight>
                <a:srgbClr val="131314"/>
              </a:highlight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1" name="Google Shape;81;p16"/>
          <p:cNvSpPr txBox="1"/>
          <p:nvPr/>
        </p:nvSpPr>
        <p:spPr>
          <a:xfrm>
            <a:off x="8607525" y="4730550"/>
            <a:ext cx="478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2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2700" y="851575"/>
            <a:ext cx="7676100" cy="3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2"/>
                </a:solidFill>
                <a:latin typeface="Baloo Da 2"/>
                <a:ea typeface="Baloo Da 2"/>
                <a:cs typeface="Baloo Da 2"/>
                <a:sym typeface="Baloo Da 2"/>
              </a:rPr>
              <a:t>Motivation and Contribution:</a:t>
            </a:r>
            <a:endParaRPr b="1" sz="19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Phishing attacks are a growing threat.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Traditional methods require improvement in efficacy and accuracy.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NLP offers promising potential for better phishing detection.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loo Da 2"/>
              <a:buChar char="●"/>
            </a:pPr>
            <a:r>
              <a:rPr lang="en" sz="1400">
                <a:latin typeface="Baloo Da 2"/>
                <a:ea typeface="Baloo Da 2"/>
                <a:cs typeface="Baloo Da 2"/>
                <a:sym typeface="Baloo Da 2"/>
              </a:rPr>
              <a:t>Systematic literature review of 100 studies on NLP-based phishing email detection (2006-2022).</a:t>
            </a:r>
            <a:endParaRPr sz="1400"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loo Da 2"/>
              <a:buChar char="●"/>
            </a:pPr>
            <a:r>
              <a:rPr lang="en" sz="1400">
                <a:latin typeface="Baloo Da 2"/>
                <a:ea typeface="Baloo Da 2"/>
                <a:cs typeface="Baloo Da 2"/>
                <a:sym typeface="Baloo Da 2"/>
              </a:rPr>
              <a:t>Identifies trends, techniques, datasets, evaluation metrics, and tools</a:t>
            </a:r>
            <a:r>
              <a:rPr lang="en" sz="1400">
                <a:latin typeface="Baloo Da 2"/>
                <a:ea typeface="Baloo Da 2"/>
                <a:cs typeface="Baloo Da 2"/>
                <a:sym typeface="Baloo Da 2"/>
              </a:rPr>
              <a:t>.</a:t>
            </a:r>
            <a:endParaRPr sz="1400"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loo Da 2"/>
              <a:buChar char="●"/>
            </a:pPr>
            <a:r>
              <a:rPr lang="en" sz="1400">
                <a:latin typeface="Baloo Da 2"/>
                <a:ea typeface="Baloo Da 2"/>
                <a:cs typeface="Baloo Da 2"/>
                <a:sym typeface="Baloo Da 2"/>
              </a:rPr>
              <a:t>Compiles data on key datasets, machine learning algorithms, and NLP techniques.</a:t>
            </a:r>
            <a:endParaRPr sz="1400"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7"/>
          <p:cNvSpPr txBox="1"/>
          <p:nvPr/>
        </p:nvSpPr>
        <p:spPr>
          <a:xfrm>
            <a:off x="8687300" y="4700625"/>
            <a:ext cx="456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12700" y="245475"/>
            <a:ext cx="8118600" cy="34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Baloo Da 2"/>
                <a:ea typeface="Baloo Da 2"/>
                <a:cs typeface="Baloo Da 2"/>
                <a:sym typeface="Baloo Da 2"/>
              </a:rPr>
              <a:t>Methodology:</a:t>
            </a:r>
            <a:endParaRPr b="1" sz="19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Supervised methods remain dominant, with new deep learning advances (LSTM, CNN) but unsupervised and semi-supervised models need further research.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Baloo Da 2"/>
              <a:buChar char="●"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Systematic literature review addressing 11 research questions.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Baloo Da 2"/>
              <a:buChar char="●"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Analyses studies on NLP techniques, algorithms, datasets, evaluation criteria, and tools. Machine </a:t>
            </a: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Learning</a:t>
            </a: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 algorithms include: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Baloo Da 2"/>
              <a:buChar char="○"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Support Vector Machines (SVMs): Heavily utilized for their accuracy 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Baloo Da 2"/>
              <a:buChar char="○"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Naive Bayes (NB): Used for its simplicity and efficiency in classifying text data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Baloo Da 2"/>
              <a:buChar char="○"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Random Forests: Employed for their interpretability and robustness 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Baloo Da 2"/>
              <a:buChar char="○"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Decision Trees: Used for their interpretability and ability to handle categorical features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Baloo Da 2"/>
              <a:buChar char="○"/>
            </a:pPr>
            <a:r>
              <a:rPr lang="en" sz="1300">
                <a:latin typeface="Baloo Da 2"/>
                <a:ea typeface="Baloo Da 2"/>
                <a:cs typeface="Baloo Da 2"/>
                <a:sym typeface="Baloo Da 2"/>
              </a:rPr>
              <a:t>K-Nearest Neighbors (KNN): Applied for its fast classification approach</a:t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" name="Google Shape;93;p18"/>
          <p:cNvSpPr txBox="1"/>
          <p:nvPr/>
        </p:nvSpPr>
        <p:spPr>
          <a:xfrm>
            <a:off x="8475075" y="4699300"/>
            <a:ext cx="9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2"/>
                </a:solidFill>
                <a:latin typeface="Baloo Da 2"/>
                <a:ea typeface="Baloo Da 2"/>
                <a:cs typeface="Baloo Da 2"/>
                <a:sym typeface="Baloo Da 2"/>
              </a:rPr>
              <a:t>Limitations:</a:t>
            </a:r>
            <a:endParaRPr sz="11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Restricted scope due to excluding key databases (Web of Science, Scopus, etc.).</a:t>
            </a:r>
            <a:endParaRPr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Potential for missing relevant research.</a:t>
            </a:r>
            <a:endParaRPr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Understudied Arabic phishing emails leave non-English speakers vulnerable.</a:t>
            </a:r>
            <a:endParaRPr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Priority needed for Arabic NLP research for inclusive internet security.</a:t>
            </a:r>
            <a:endParaRPr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Baloo Da 2"/>
                <a:ea typeface="Baloo Da 2"/>
                <a:cs typeface="Baloo Da 2"/>
                <a:sym typeface="Baloo Da 2"/>
              </a:rPr>
              <a:t>Synthesis:</a:t>
            </a:r>
            <a:endParaRPr b="1" sz="19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Defeating phishers requires going beyond surface words. Semantic analysis delves deeper, exposing hidden meanings and attacker psychology. By sharing knowledge and data across disciplines, we can build a fortress against evolving threats, outsmarting their tricks with collective intelligence. This collaborative approach is our key to a safer, more secure online future for all.</a:t>
            </a:r>
            <a:endParaRPr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767325" y="4682325"/>
            <a:ext cx="29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5</a:t>
            </a:r>
            <a:endParaRPr sz="1600">
              <a:solidFill>
                <a:schemeClr val="accent4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Baloo Da 2"/>
                <a:ea typeface="Baloo Da 2"/>
                <a:cs typeface="Baloo Da 2"/>
                <a:sym typeface="Baloo Da 2"/>
              </a:rPr>
              <a:t>Future work sectors and possibilities?</a:t>
            </a:r>
            <a:endParaRPr b="1" sz="1900">
              <a:solidFill>
                <a:schemeClr val="lt2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Database Inclusion: Include databases like Web of Science, Scopus, and ERIC for a more comprehensive research landscape.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Language Diversity: Prioritize research on understudied languages, particularly Arabic, for inclusive internet security.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Beyond Email: Explore phishing detection in alternative communication channels like text messages and social media.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Hybrid Models: Combine strengths of different NLP and ML techniques for improved accuracy and robustness.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Unsupervised/Semi-supervised Learning: Explore these methods to handle unlabeled data and reduce dependence on manual annotation.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Feature Engineering: Investigate new and effective ways to extract and represent features from phishing emails for better model performance.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Attacker Psychology: Analyze cognitive and linguistic strategies used by phishers to improve detection models.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Da 2"/>
              <a:buChar char="●"/>
            </a:pPr>
            <a:r>
              <a:rPr lang="en" sz="1400">
                <a:solidFill>
                  <a:schemeClr val="lt1"/>
                </a:solidFill>
                <a:latin typeface="Baloo Da 2"/>
                <a:ea typeface="Baloo Da 2"/>
                <a:cs typeface="Baloo Da 2"/>
                <a:sym typeface="Baloo Da 2"/>
              </a:rPr>
              <a:t>Sentiment Analysis: Utilize sentiment analysis to detect emotional manipulation tactics in phishing emails.</a:t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Baloo Da 2"/>
              <a:ea typeface="Baloo Da 2"/>
              <a:cs typeface="Baloo Da 2"/>
              <a:sym typeface="Baloo Da 2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8615375" y="4568825"/>
            <a:ext cx="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Baloo Da 2"/>
                <a:ea typeface="Baloo Da 2"/>
                <a:cs typeface="Baloo Da 2"/>
                <a:sym typeface="Baloo Da 2"/>
              </a:rPr>
              <a:t>6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