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9"/>
    <p:sldId id="257" r:id="rId50"/>
    <p:sldId id="258" r:id="rId51"/>
    <p:sldId id="259" r:id="rId52"/>
    <p:sldId id="260" r:id="rId53"/>
    <p:sldId id="261" r:id="rId54"/>
    <p:sldId id="262" r:id="rId55"/>
    <p:sldId id="263" r:id="rId5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rchivo Black" charset="1" panose="020B0A03020202020B04"/>
      <p:regular r:id="rId14"/>
    </p:embeddedFont>
    <p:embeddedFont>
      <p:font typeface="Anton" charset="1" panose="00000500000000000000"/>
      <p:regular r:id="rId15"/>
    </p:embeddedFont>
    <p:embeddedFont>
      <p:font typeface="Anton Italics" charset="1" panose="00000500000000000000"/>
      <p:regular r:id="rId16"/>
    </p:embeddedFont>
    <p:embeddedFont>
      <p:font typeface="Montserrat Light" charset="1" panose="00000400000000000000"/>
      <p:regular r:id="rId17"/>
    </p:embeddedFont>
    <p:embeddedFont>
      <p:font typeface="Montserrat Light Bold" charset="1" panose="000008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Light Bold Italics" charset="1" panose="00000800000000000000"/>
      <p:regular r:id="rId20"/>
    </p:embeddedFont>
    <p:embeddedFont>
      <p:font typeface="DM Sans" charset="1" panose="00000000000000000000"/>
      <p:regular r:id="rId21"/>
    </p:embeddedFont>
    <p:embeddedFont>
      <p:font typeface="DM Sans Bold" charset="1" panose="00000000000000000000"/>
      <p:regular r:id="rId22"/>
    </p:embeddedFont>
    <p:embeddedFont>
      <p:font typeface="DM Sans Italics" charset="1" panose="00000000000000000000"/>
      <p:regular r:id="rId23"/>
    </p:embeddedFont>
    <p:embeddedFont>
      <p:font typeface="DM Sans Bold Italics" charset="1" panose="00000000000000000000"/>
      <p:regular r:id="rId24"/>
    </p:embeddedFont>
    <p:embeddedFont>
      <p:font typeface="Canva Sans" charset="1" panose="020B0503030501040103"/>
      <p:regular r:id="rId25"/>
    </p:embeddedFont>
    <p:embeddedFont>
      <p:font typeface="Canva Sans Bold" charset="1" panose="020B0803030501040103"/>
      <p:regular r:id="rId26"/>
    </p:embeddedFont>
    <p:embeddedFont>
      <p:font typeface="Canva Sans Italics" charset="1" panose="020B0503030501040103"/>
      <p:regular r:id="rId27"/>
    </p:embeddedFont>
    <p:embeddedFont>
      <p:font typeface="Canva Sans Bold Italics" charset="1" panose="020B0803030501040103"/>
      <p:regular r:id="rId28"/>
    </p:embeddedFont>
    <p:embeddedFont>
      <p:font typeface="Canva Sans Medium" charset="1" panose="020B0603030501040103"/>
      <p:regular r:id="rId29"/>
    </p:embeddedFont>
    <p:embeddedFont>
      <p:font typeface="Canva Sans Medium Italics" charset="1" panose="020B0603030501040103"/>
      <p:regular r:id="rId30"/>
    </p:embeddedFont>
    <p:embeddedFont>
      <p:font typeface="Now" charset="1" panose="00000500000000000000"/>
      <p:regular r:id="rId31"/>
    </p:embeddedFont>
    <p:embeddedFont>
      <p:font typeface="Now Bold" charset="1" panose="00000800000000000000"/>
      <p:regular r:id="rId32"/>
    </p:embeddedFont>
    <p:embeddedFont>
      <p:font typeface="Now Thin" charset="1" panose="00000300000000000000"/>
      <p:regular r:id="rId33"/>
    </p:embeddedFont>
    <p:embeddedFont>
      <p:font typeface="Now Light" charset="1" panose="00000400000000000000"/>
      <p:regular r:id="rId34"/>
    </p:embeddedFont>
    <p:embeddedFont>
      <p:font typeface="Now Medium" charset="1" panose="00000600000000000000"/>
      <p:regular r:id="rId35"/>
    </p:embeddedFont>
    <p:embeddedFont>
      <p:font typeface="Now Heavy" charset="1" panose="00000A00000000000000"/>
      <p:regular r:id="rId36"/>
    </p:embeddedFont>
    <p:embeddedFont>
      <p:font typeface="Open Sauce" charset="1" panose="00000500000000000000"/>
      <p:regular r:id="rId37"/>
    </p:embeddedFont>
    <p:embeddedFont>
      <p:font typeface="Open Sauce Bold" charset="1" panose="00000800000000000000"/>
      <p:regular r:id="rId38"/>
    </p:embeddedFont>
    <p:embeddedFont>
      <p:font typeface="Open Sauce Italics" charset="1" panose="00000500000000000000"/>
      <p:regular r:id="rId39"/>
    </p:embeddedFont>
    <p:embeddedFont>
      <p:font typeface="Open Sauce Bold Italics" charset="1" panose="00000800000000000000"/>
      <p:regular r:id="rId40"/>
    </p:embeddedFont>
    <p:embeddedFont>
      <p:font typeface="Open Sauce Light" charset="1" panose="00000400000000000000"/>
      <p:regular r:id="rId41"/>
    </p:embeddedFont>
    <p:embeddedFont>
      <p:font typeface="Open Sauce Light Italics" charset="1" panose="00000400000000000000"/>
      <p:regular r:id="rId42"/>
    </p:embeddedFont>
    <p:embeddedFont>
      <p:font typeface="Open Sauce Medium" charset="1" panose="00000600000000000000"/>
      <p:regular r:id="rId43"/>
    </p:embeddedFont>
    <p:embeddedFont>
      <p:font typeface="Open Sauce Medium Italics" charset="1" panose="00000600000000000000"/>
      <p:regular r:id="rId44"/>
    </p:embeddedFont>
    <p:embeddedFont>
      <p:font typeface="Open Sauce Semi-Bold" charset="1" panose="00000700000000000000"/>
      <p:regular r:id="rId45"/>
    </p:embeddedFont>
    <p:embeddedFont>
      <p:font typeface="Open Sauce Semi-Bold Italics" charset="1" panose="00000700000000000000"/>
      <p:regular r:id="rId46"/>
    </p:embeddedFont>
    <p:embeddedFont>
      <p:font typeface="Open Sauce Heavy" charset="1" panose="00000A00000000000000"/>
      <p:regular r:id="rId47"/>
    </p:embeddedFont>
    <p:embeddedFont>
      <p:font typeface="Open Sauce Heavy Italics" charset="1" panose="00000A0000000000000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slides/slide1.xml" Type="http://schemas.openxmlformats.org/officeDocument/2006/relationships/slide"/><Relationship Id="rId5" Target="tableStyles.xml" Type="http://schemas.openxmlformats.org/officeDocument/2006/relationships/tableStyles"/><Relationship Id="rId50" Target="slides/slide2.xml" Type="http://schemas.openxmlformats.org/officeDocument/2006/relationships/slide"/><Relationship Id="rId51" Target="slides/slide3.xml" Type="http://schemas.openxmlformats.org/officeDocument/2006/relationships/slide"/><Relationship Id="rId52" Target="slides/slide4.xml" Type="http://schemas.openxmlformats.org/officeDocument/2006/relationships/slide"/><Relationship Id="rId53" Target="slides/slide5.xml" Type="http://schemas.openxmlformats.org/officeDocument/2006/relationships/slide"/><Relationship Id="rId54" Target="slides/slide6.xml" Type="http://schemas.openxmlformats.org/officeDocument/2006/relationships/slide"/><Relationship Id="rId55" Target="slides/slide7.xml" Type="http://schemas.openxmlformats.org/officeDocument/2006/relationships/slide"/><Relationship Id="rId56" Target="slides/slide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jpeg" Type="http://schemas.openxmlformats.org/officeDocument/2006/relationships/image"/><Relationship Id="rId6" Target="../media/image40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583001"/>
            <a:ext cx="9815307" cy="4689424"/>
            <a:chOff x="0" y="0"/>
            <a:chExt cx="1895495" cy="9056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905604"/>
            </a:xfrm>
            <a:custGeom>
              <a:avLst/>
              <a:gdLst/>
              <a:ahLst/>
              <a:cxnLst/>
              <a:rect r="r" b="b" t="t" l="l"/>
              <a:pathLst>
                <a:path h="905604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905604"/>
                  </a:lnTo>
                  <a:lnTo>
                    <a:pt x="0" y="9056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924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717134" y="7449752"/>
            <a:ext cx="1518473" cy="1327974"/>
          </a:xfrm>
          <a:custGeom>
            <a:avLst/>
            <a:gdLst/>
            <a:ahLst/>
            <a:cxnLst/>
            <a:rect r="r" b="b" t="t" l="l"/>
            <a:pathLst>
              <a:path h="1327974" w="1518473">
                <a:moveTo>
                  <a:pt x="0" y="0"/>
                </a:moveTo>
                <a:lnTo>
                  <a:pt x="1518473" y="0"/>
                </a:lnTo>
                <a:lnTo>
                  <a:pt x="1518473" y="1327974"/>
                </a:lnTo>
                <a:lnTo>
                  <a:pt x="0" y="1327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11708" y="1857168"/>
            <a:ext cx="928476" cy="928476"/>
          </a:xfrm>
          <a:custGeom>
            <a:avLst/>
            <a:gdLst/>
            <a:ahLst/>
            <a:cxnLst/>
            <a:rect r="r" b="b" t="t" l="l"/>
            <a:pathLst>
              <a:path h="928476" w="928476">
                <a:moveTo>
                  <a:pt x="0" y="0"/>
                </a:moveTo>
                <a:lnTo>
                  <a:pt x="928476" y="0"/>
                </a:lnTo>
                <a:lnTo>
                  <a:pt x="928476" y="928476"/>
                </a:lnTo>
                <a:lnTo>
                  <a:pt x="0" y="9284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36347" y="3821198"/>
            <a:ext cx="9815307" cy="24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2"/>
              </a:lnSpc>
            </a:pPr>
            <a:r>
              <a:rPr lang="en-US" sz="4356" spc="426" u="sng">
                <a:solidFill>
                  <a:srgbClr val="231F20"/>
                </a:solidFill>
                <a:latin typeface="Oswald Bold"/>
              </a:rPr>
              <a:t>TOPIC</a:t>
            </a:r>
          </a:p>
          <a:p>
            <a:pPr algn="ctr">
              <a:lnSpc>
                <a:spcPts val="2404"/>
              </a:lnSpc>
            </a:pPr>
          </a:p>
          <a:p>
            <a:pPr algn="ctr">
              <a:lnSpc>
                <a:spcPts val="3607"/>
              </a:lnSpc>
            </a:pPr>
            <a:r>
              <a:rPr lang="en-US" sz="2614" spc="256">
                <a:solidFill>
                  <a:srgbClr val="231F20"/>
                </a:solidFill>
                <a:latin typeface="Oswald Bold"/>
              </a:rPr>
              <a:t>USING LEXICAL FEATURES FOR MALICIOUS URL DETECTION</a:t>
            </a:r>
          </a:p>
          <a:p>
            <a:pPr algn="ctr">
              <a:lnSpc>
                <a:spcPts val="3607"/>
              </a:lnSpc>
            </a:pPr>
            <a:r>
              <a:rPr lang="en-US" sz="2614" spc="256">
                <a:solidFill>
                  <a:srgbClr val="231F20"/>
                </a:solidFill>
                <a:latin typeface="Oswald Bold"/>
              </a:rPr>
              <a:t>A MACHINE LEARNING APPROACH</a:t>
            </a:r>
          </a:p>
          <a:p>
            <a:pPr algn="ctr">
              <a:lnSpc>
                <a:spcPts val="360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245872" y="1468701"/>
            <a:ext cx="9703837" cy="251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CSE431</a:t>
            </a:r>
          </a:p>
          <a:p>
            <a:pPr algn="r">
              <a:lnSpc>
                <a:spcPts val="3449"/>
              </a:lnSpc>
            </a:pPr>
            <a:r>
              <a:rPr lang="en-US" sz="2499" spc="244">
                <a:solidFill>
                  <a:srgbClr val="231F20"/>
                </a:solidFill>
                <a:latin typeface="Oswald Bold"/>
              </a:rPr>
              <a:t>                     NAME: ADHARA LABANNYA</a:t>
            </a:r>
          </a:p>
          <a:p>
            <a:pPr algn="r">
              <a:lnSpc>
                <a:spcPts val="3449"/>
              </a:lnSpc>
            </a:pPr>
            <a:r>
              <a:rPr lang="en-US" sz="2499" spc="244">
                <a:solidFill>
                  <a:srgbClr val="231F20"/>
                </a:solidFill>
                <a:latin typeface="Oswald Bold"/>
              </a:rPr>
              <a:t>ID: 20101260</a:t>
            </a:r>
          </a:p>
          <a:p>
            <a:pPr algn="r">
              <a:lnSpc>
                <a:spcPts val="344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979095" y="7440227"/>
            <a:ext cx="8329811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 u="sng">
                <a:solidFill>
                  <a:srgbClr val="231F20"/>
                </a:solidFill>
                <a:latin typeface="Oswald Bold Italics"/>
              </a:rPr>
              <a:t>THANK YOU TO THE ST AND RA</a:t>
            </a:r>
            <a:r>
              <a:rPr lang="en-US" sz="4271">
                <a:solidFill>
                  <a:srgbClr val="231F20"/>
                </a:solidFill>
                <a:latin typeface="Oswald Bold Italics"/>
              </a:rPr>
              <a:t> MEHNAZ ARA FAZAL &amp; ADIB MUHAMMAD AMIT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8209" y="3553863"/>
            <a:ext cx="4371975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adhara.labannya@g.bracu.ac.bd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575" y="9594404"/>
            <a:ext cx="645294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1644397"/>
            <a:ext cx="1612203" cy="7338304"/>
            <a:chOff x="0" y="0"/>
            <a:chExt cx="368852" cy="16789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678913"/>
            </a:xfrm>
            <a:custGeom>
              <a:avLst/>
              <a:gdLst/>
              <a:ahLst/>
              <a:cxnLst/>
              <a:rect r="r" b="b" t="t" l="l"/>
              <a:pathLst>
                <a:path h="1678913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78913"/>
                  </a:lnTo>
                  <a:lnTo>
                    <a:pt x="0" y="167891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697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-39331"/>
            <a:ext cx="1638537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TABLE OF 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62829" y="218904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50782" y="325629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62829" y="436119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62829" y="54006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62829" y="652462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62829" y="815457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26774" y="2160472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THE PHISHING THREAT: WHY URL DETECTION MATTERS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26774" y="3227721"/>
            <a:ext cx="5790503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MACHINE LEARNING WITH LEXICAL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26774" y="4332621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BUILDING THE DETECTION ENGINE: A SYSTEMATIC PROCESS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02680" y="5402609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REAL-WORLD IMPACT: DEPLOYMENT AND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02680" y="6534426"/>
            <a:ext cx="5790503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LIMITATIONS AND FUTURE RESEARCH: REFINING THE SYSTEM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02680" y="8024701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BEYOND URLS: BROADER APPLICATIONS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40878" y="1769312"/>
            <a:ext cx="1228725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Montserrat Classic Bold"/>
              </a:rPr>
              <a:t>Slide No.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5019320" y="5304024"/>
            <a:ext cx="8351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019320" y="6408924"/>
            <a:ext cx="8351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5019320" y="7971024"/>
            <a:ext cx="834161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019320" y="8948074"/>
            <a:ext cx="834161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5019320" y="3074872"/>
            <a:ext cx="834161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5019320" y="4222393"/>
            <a:ext cx="8351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370461" y="1652185"/>
            <a:ext cx="0" cy="73227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5019320" y="1672972"/>
            <a:ext cx="834161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5038370" y="1644397"/>
            <a:ext cx="0" cy="73227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5028845" y="2141422"/>
            <a:ext cx="83320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5231353" y="1721687"/>
            <a:ext cx="833209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swald"/>
              </a:rPr>
              <a:t>TOPICS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152400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8432" y="4077992"/>
            <a:ext cx="10172492" cy="10172492"/>
          </a:xfrm>
          <a:custGeom>
            <a:avLst/>
            <a:gdLst/>
            <a:ahLst/>
            <a:cxnLst/>
            <a:rect r="r" b="b" t="t" l="l"/>
            <a:pathLst>
              <a:path h="10172492" w="10172492">
                <a:moveTo>
                  <a:pt x="0" y="0"/>
                </a:moveTo>
                <a:lnTo>
                  <a:pt x="10172493" y="0"/>
                </a:lnTo>
                <a:lnTo>
                  <a:pt x="10172493" y="10172492"/>
                </a:lnTo>
                <a:lnTo>
                  <a:pt x="0" y="10172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13277" y="5904738"/>
            <a:ext cx="3915149" cy="3915149"/>
          </a:xfrm>
          <a:custGeom>
            <a:avLst/>
            <a:gdLst/>
            <a:ahLst/>
            <a:cxnLst/>
            <a:rect r="r" b="b" t="t" l="l"/>
            <a:pathLst>
              <a:path h="3915149" w="3915149">
                <a:moveTo>
                  <a:pt x="0" y="0"/>
                </a:moveTo>
                <a:lnTo>
                  <a:pt x="3915149" y="0"/>
                </a:lnTo>
                <a:lnTo>
                  <a:pt x="3915149" y="3915148"/>
                </a:lnTo>
                <a:lnTo>
                  <a:pt x="0" y="3915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610233" y="3317037"/>
            <a:ext cx="6339514" cy="1883613"/>
            <a:chOff x="0" y="0"/>
            <a:chExt cx="1669666" cy="4960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666" cy="496096"/>
            </a:xfrm>
            <a:custGeom>
              <a:avLst/>
              <a:gdLst/>
              <a:ahLst/>
              <a:cxnLst/>
              <a:rect r="r" b="b" t="t" l="l"/>
              <a:pathLst>
                <a:path h="496096" w="1669666">
                  <a:moveTo>
                    <a:pt x="0" y="0"/>
                  </a:moveTo>
                  <a:lnTo>
                    <a:pt x="1669666" y="0"/>
                  </a:lnTo>
                  <a:lnTo>
                    <a:pt x="1669666" y="496096"/>
                  </a:lnTo>
                  <a:lnTo>
                    <a:pt x="0" y="49609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669666" cy="553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Blacklists and heuristics have 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&lt;- limitations -&gt;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68796" y="5904738"/>
            <a:ext cx="3915149" cy="3915149"/>
          </a:xfrm>
          <a:custGeom>
            <a:avLst/>
            <a:gdLst/>
            <a:ahLst/>
            <a:cxnLst/>
            <a:rect r="r" b="b" t="t" l="l"/>
            <a:pathLst>
              <a:path h="3915149" w="3915149">
                <a:moveTo>
                  <a:pt x="0" y="0"/>
                </a:moveTo>
                <a:lnTo>
                  <a:pt x="3915149" y="0"/>
                </a:lnTo>
                <a:lnTo>
                  <a:pt x="3915149" y="3915148"/>
                </a:lnTo>
                <a:lnTo>
                  <a:pt x="0" y="3915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61437" y="4705878"/>
            <a:ext cx="1529867" cy="1198859"/>
          </a:xfrm>
          <a:custGeom>
            <a:avLst/>
            <a:gdLst/>
            <a:ahLst/>
            <a:cxnLst/>
            <a:rect r="r" b="b" t="t" l="l"/>
            <a:pathLst>
              <a:path h="1198859" w="1529867">
                <a:moveTo>
                  <a:pt x="0" y="0"/>
                </a:moveTo>
                <a:lnTo>
                  <a:pt x="1529867" y="0"/>
                </a:lnTo>
                <a:lnTo>
                  <a:pt x="1529867" y="1198860"/>
                </a:lnTo>
                <a:lnTo>
                  <a:pt x="0" y="11988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19234" y="4468136"/>
            <a:ext cx="1503234" cy="1396641"/>
          </a:xfrm>
          <a:custGeom>
            <a:avLst/>
            <a:gdLst/>
            <a:ahLst/>
            <a:cxnLst/>
            <a:rect r="r" b="b" t="t" l="l"/>
            <a:pathLst>
              <a:path h="1396641" w="1503234">
                <a:moveTo>
                  <a:pt x="0" y="0"/>
                </a:moveTo>
                <a:lnTo>
                  <a:pt x="1503234" y="0"/>
                </a:lnTo>
                <a:lnTo>
                  <a:pt x="1503234" y="1396641"/>
                </a:lnTo>
                <a:lnTo>
                  <a:pt x="0" y="13966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26744" y="468396"/>
            <a:ext cx="11552977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265">
                <a:solidFill>
                  <a:srgbClr val="231F20"/>
                </a:solidFill>
                <a:latin typeface="Oswald Bold"/>
              </a:rPr>
              <a:t>THE PHISHING THREAT:</a:t>
            </a:r>
          </a:p>
          <a:p>
            <a:pPr algn="ctr">
              <a:lnSpc>
                <a:spcPts val="6900"/>
              </a:lnSpc>
            </a:pPr>
            <a:r>
              <a:rPr lang="en-US" sz="5000" spc="265" u="sng">
                <a:solidFill>
                  <a:srgbClr val="231F20"/>
                </a:solidFill>
                <a:latin typeface="Oswald Bold"/>
              </a:rPr>
              <a:t>WHY URL DETECTION MATTERS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31897" y="2144796"/>
            <a:ext cx="9663523" cy="104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6"/>
              </a:lnSpc>
              <a:spcBef>
                <a:spcPct val="0"/>
              </a:spcBef>
            </a:pPr>
            <a:r>
              <a:rPr lang="en-US" sz="3106" spc="304">
                <a:solidFill>
                  <a:srgbClr val="231F20"/>
                </a:solidFill>
                <a:latin typeface="DM Sans"/>
              </a:rPr>
              <a:t>Rising cyberattacks highlight the need for robust URL detection strategies.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13980" y="7151965"/>
            <a:ext cx="3313742" cy="143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sz="3165">
                <a:solidFill>
                  <a:srgbClr val="FFFFFF"/>
                </a:solidFill>
                <a:latin typeface="Oswald Bold Italics"/>
              </a:rPr>
              <a:t>STATIC AND EASILY BYPASSED BY ATTACKERS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69500" y="6912007"/>
            <a:ext cx="3313742" cy="191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sz="3165">
                <a:solidFill>
                  <a:srgbClr val="FFFFFF"/>
                </a:solidFill>
                <a:latin typeface="Oswald Bold Italics"/>
              </a:rPr>
              <a:t>HIGH FALSE POSITIVES/NEGATIVES, IMPACTING USER EXPERIENCE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42875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527780" y="3903446"/>
            <a:ext cx="1247282" cy="1497828"/>
          </a:xfrm>
          <a:custGeom>
            <a:avLst/>
            <a:gdLst/>
            <a:ahLst/>
            <a:cxnLst/>
            <a:rect r="r" b="b" t="t" l="l"/>
            <a:pathLst>
              <a:path h="1497828" w="1247282">
                <a:moveTo>
                  <a:pt x="0" y="0"/>
                </a:moveTo>
                <a:lnTo>
                  <a:pt x="1247283" y="0"/>
                </a:lnTo>
                <a:lnTo>
                  <a:pt x="1247283" y="1497829"/>
                </a:lnTo>
                <a:lnTo>
                  <a:pt x="0" y="14978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05774" y="3912971"/>
            <a:ext cx="1172716" cy="1352188"/>
          </a:xfrm>
          <a:custGeom>
            <a:avLst/>
            <a:gdLst/>
            <a:ahLst/>
            <a:cxnLst/>
            <a:rect r="r" b="b" t="t" l="l"/>
            <a:pathLst>
              <a:path h="1352188" w="1172716">
                <a:moveTo>
                  <a:pt x="0" y="0"/>
                </a:moveTo>
                <a:lnTo>
                  <a:pt x="1172716" y="0"/>
                </a:lnTo>
                <a:lnTo>
                  <a:pt x="1172716" y="1352188"/>
                </a:lnTo>
                <a:lnTo>
                  <a:pt x="0" y="13521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666488" y="3912971"/>
            <a:ext cx="1343981" cy="1343981"/>
          </a:xfrm>
          <a:custGeom>
            <a:avLst/>
            <a:gdLst/>
            <a:ahLst/>
            <a:cxnLst/>
            <a:rect r="r" b="b" t="t" l="l"/>
            <a:pathLst>
              <a:path h="1343981" w="1343981">
                <a:moveTo>
                  <a:pt x="0" y="0"/>
                </a:moveTo>
                <a:lnTo>
                  <a:pt x="1343982" y="0"/>
                </a:lnTo>
                <a:lnTo>
                  <a:pt x="1343982" y="1343982"/>
                </a:lnTo>
                <a:lnTo>
                  <a:pt x="0" y="1343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914400"/>
            <a:ext cx="13617940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59"/>
              </a:lnSpc>
              <a:spcBef>
                <a:spcPct val="0"/>
              </a:spcBef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MACHINE LEARNING WITH LEXICAL FEATURES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4589" y="5624704"/>
            <a:ext cx="3542623" cy="11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This research proposes a Machine Learning ensemble classification method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7372688" y="5624704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Utilizing static lexical features extracted from URLs.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These features capture characteristics indicative of malicious intent (e.g., keywords, unusual characters).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2862840" y="7318871"/>
            <a:ext cx="2974893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CLASSIFICATION METHOD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65320" y="7585571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KEY INNOVATION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475037" y="7318871"/>
            <a:ext cx="3245795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CAPTURING CHARACTERISTICS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-133350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5914" y="3603602"/>
            <a:ext cx="3086100" cy="4784036"/>
            <a:chOff x="0" y="0"/>
            <a:chExt cx="812800" cy="12599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259993"/>
            </a:xfrm>
            <a:custGeom>
              <a:avLst/>
              <a:gdLst/>
              <a:ahLst/>
              <a:cxnLst/>
              <a:rect r="r" b="b" t="t" l="l"/>
              <a:pathLst>
                <a:path h="1259993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209820"/>
                  </a:lnTo>
                  <a:cubicBezTo>
                    <a:pt x="812800" y="1223127"/>
                    <a:pt x="807514" y="1235889"/>
                    <a:pt x="798105" y="1245298"/>
                  </a:cubicBezTo>
                  <a:cubicBezTo>
                    <a:pt x="788695" y="1254707"/>
                    <a:pt x="775934" y="1259993"/>
                    <a:pt x="762627" y="1259993"/>
                  </a:cubicBezTo>
                  <a:lnTo>
                    <a:pt x="50173" y="1259993"/>
                  </a:lnTo>
                  <a:cubicBezTo>
                    <a:pt x="36866" y="1259993"/>
                    <a:pt x="24105" y="1254707"/>
                    <a:pt x="14695" y="1245298"/>
                  </a:cubicBezTo>
                  <a:cubicBezTo>
                    <a:pt x="5286" y="1235889"/>
                    <a:pt x="0" y="1223127"/>
                    <a:pt x="0" y="1209820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127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84642" y="5179928"/>
            <a:ext cx="3086100" cy="856259"/>
            <a:chOff x="0" y="0"/>
            <a:chExt cx="812800" cy="2255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25517"/>
            </a:xfrm>
            <a:custGeom>
              <a:avLst/>
              <a:gdLst/>
              <a:ahLst/>
              <a:cxnLst/>
              <a:rect r="r" b="b" t="t" l="l"/>
              <a:pathLst>
                <a:path h="2255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5517"/>
                  </a:lnTo>
                  <a:lnTo>
                    <a:pt x="0" y="225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Business Understanding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00738" y="3603602"/>
            <a:ext cx="3086100" cy="4784036"/>
            <a:chOff x="0" y="0"/>
            <a:chExt cx="812800" cy="12599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259993"/>
            </a:xfrm>
            <a:custGeom>
              <a:avLst/>
              <a:gdLst/>
              <a:ahLst/>
              <a:cxnLst/>
              <a:rect r="r" b="b" t="t" l="l"/>
              <a:pathLst>
                <a:path h="1259993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209820"/>
                  </a:lnTo>
                  <a:cubicBezTo>
                    <a:pt x="812800" y="1223127"/>
                    <a:pt x="807514" y="1235889"/>
                    <a:pt x="798105" y="1245298"/>
                  </a:cubicBezTo>
                  <a:cubicBezTo>
                    <a:pt x="788695" y="1254707"/>
                    <a:pt x="775934" y="1259993"/>
                    <a:pt x="762627" y="1259993"/>
                  </a:cubicBezTo>
                  <a:lnTo>
                    <a:pt x="50173" y="1259993"/>
                  </a:lnTo>
                  <a:cubicBezTo>
                    <a:pt x="36866" y="1259993"/>
                    <a:pt x="24105" y="1254707"/>
                    <a:pt x="14695" y="1245298"/>
                  </a:cubicBezTo>
                  <a:cubicBezTo>
                    <a:pt x="5286" y="1235889"/>
                    <a:pt x="0" y="1223127"/>
                    <a:pt x="0" y="1209820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127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98538" y="5179928"/>
            <a:ext cx="3086100" cy="856259"/>
            <a:chOff x="0" y="0"/>
            <a:chExt cx="812800" cy="2255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25517"/>
            </a:xfrm>
            <a:custGeom>
              <a:avLst/>
              <a:gdLst/>
              <a:ahLst/>
              <a:cxnLst/>
              <a:rect r="r" b="b" t="t" l="l"/>
              <a:pathLst>
                <a:path h="2255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5517"/>
                  </a:lnTo>
                  <a:lnTo>
                    <a:pt x="0" y="225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12800" cy="2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Data Understanding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301162" y="3603602"/>
            <a:ext cx="3086100" cy="4784036"/>
            <a:chOff x="0" y="0"/>
            <a:chExt cx="812800" cy="12599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259993"/>
            </a:xfrm>
            <a:custGeom>
              <a:avLst/>
              <a:gdLst/>
              <a:ahLst/>
              <a:cxnLst/>
              <a:rect r="r" b="b" t="t" l="l"/>
              <a:pathLst>
                <a:path h="1259993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209820"/>
                  </a:lnTo>
                  <a:cubicBezTo>
                    <a:pt x="812800" y="1223127"/>
                    <a:pt x="807514" y="1235889"/>
                    <a:pt x="798105" y="1245298"/>
                  </a:cubicBezTo>
                  <a:cubicBezTo>
                    <a:pt x="788695" y="1254707"/>
                    <a:pt x="775934" y="1259993"/>
                    <a:pt x="762627" y="1259993"/>
                  </a:cubicBezTo>
                  <a:lnTo>
                    <a:pt x="50173" y="1259993"/>
                  </a:lnTo>
                  <a:cubicBezTo>
                    <a:pt x="36866" y="1259993"/>
                    <a:pt x="24105" y="1254707"/>
                    <a:pt x="14695" y="1245298"/>
                  </a:cubicBezTo>
                  <a:cubicBezTo>
                    <a:pt x="5286" y="1235889"/>
                    <a:pt x="0" y="1223127"/>
                    <a:pt x="0" y="1209820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812800" cy="127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01162" y="5528564"/>
            <a:ext cx="3086100" cy="507624"/>
            <a:chOff x="0" y="0"/>
            <a:chExt cx="812800" cy="1336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133695"/>
            </a:xfrm>
            <a:custGeom>
              <a:avLst/>
              <a:gdLst/>
              <a:ahLst/>
              <a:cxnLst/>
              <a:rect r="r" b="b" t="t" l="l"/>
              <a:pathLst>
                <a:path h="13369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33695"/>
                  </a:lnTo>
                  <a:lnTo>
                    <a:pt x="0" y="13369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Collaboration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705986" y="3603602"/>
            <a:ext cx="3086100" cy="4784036"/>
            <a:chOff x="0" y="0"/>
            <a:chExt cx="812800" cy="12599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1259993"/>
            </a:xfrm>
            <a:custGeom>
              <a:avLst/>
              <a:gdLst/>
              <a:ahLst/>
              <a:cxnLst/>
              <a:rect r="r" b="b" t="t" l="l"/>
              <a:pathLst>
                <a:path h="1259993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209820"/>
                  </a:lnTo>
                  <a:cubicBezTo>
                    <a:pt x="812800" y="1223127"/>
                    <a:pt x="807514" y="1235889"/>
                    <a:pt x="798105" y="1245298"/>
                  </a:cubicBezTo>
                  <a:cubicBezTo>
                    <a:pt x="788695" y="1254707"/>
                    <a:pt x="775934" y="1259993"/>
                    <a:pt x="762627" y="1259993"/>
                  </a:cubicBezTo>
                  <a:lnTo>
                    <a:pt x="50173" y="1259993"/>
                  </a:lnTo>
                  <a:cubicBezTo>
                    <a:pt x="36866" y="1259993"/>
                    <a:pt x="24105" y="1254707"/>
                    <a:pt x="14695" y="1245298"/>
                  </a:cubicBezTo>
                  <a:cubicBezTo>
                    <a:pt x="5286" y="1235889"/>
                    <a:pt x="0" y="1223127"/>
                    <a:pt x="0" y="1209820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812800" cy="127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05986" y="5528564"/>
            <a:ext cx="3086100" cy="507624"/>
            <a:chOff x="0" y="0"/>
            <a:chExt cx="812800" cy="1336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133695"/>
            </a:xfrm>
            <a:custGeom>
              <a:avLst/>
              <a:gdLst/>
              <a:ahLst/>
              <a:cxnLst/>
              <a:rect r="r" b="b" t="t" l="l"/>
              <a:pathLst>
                <a:path h="13369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33695"/>
                  </a:lnTo>
                  <a:lnTo>
                    <a:pt x="0" y="13369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Innovation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7062893" y="3954397"/>
            <a:ext cx="789574" cy="975879"/>
          </a:xfrm>
          <a:custGeom>
            <a:avLst/>
            <a:gdLst/>
            <a:ahLst/>
            <a:cxnLst/>
            <a:rect r="r" b="b" t="t" l="l"/>
            <a:pathLst>
              <a:path h="975879" w="789574">
                <a:moveTo>
                  <a:pt x="0" y="0"/>
                </a:moveTo>
                <a:lnTo>
                  <a:pt x="789574" y="0"/>
                </a:lnTo>
                <a:lnTo>
                  <a:pt x="789574" y="975878"/>
                </a:lnTo>
                <a:lnTo>
                  <a:pt x="0" y="97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047902" y="3954397"/>
            <a:ext cx="1397344" cy="1049278"/>
          </a:xfrm>
          <a:custGeom>
            <a:avLst/>
            <a:gdLst/>
            <a:ahLst/>
            <a:cxnLst/>
            <a:rect r="r" b="b" t="t" l="l"/>
            <a:pathLst>
              <a:path h="1049278" w="1397344">
                <a:moveTo>
                  <a:pt x="0" y="0"/>
                </a:moveTo>
                <a:lnTo>
                  <a:pt x="1397344" y="0"/>
                </a:lnTo>
                <a:lnTo>
                  <a:pt x="1397344" y="1049278"/>
                </a:lnTo>
                <a:lnTo>
                  <a:pt x="0" y="10492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764798" y="3910405"/>
            <a:ext cx="964077" cy="978307"/>
          </a:xfrm>
          <a:custGeom>
            <a:avLst/>
            <a:gdLst/>
            <a:ahLst/>
            <a:cxnLst/>
            <a:rect r="r" b="b" t="t" l="l"/>
            <a:pathLst>
              <a:path h="978307" w="964077">
                <a:moveTo>
                  <a:pt x="0" y="0"/>
                </a:moveTo>
                <a:lnTo>
                  <a:pt x="964077" y="0"/>
                </a:lnTo>
                <a:lnTo>
                  <a:pt x="964077" y="978307"/>
                </a:lnTo>
                <a:lnTo>
                  <a:pt x="0" y="978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302262" y="5179928"/>
            <a:ext cx="3086100" cy="856259"/>
            <a:chOff x="0" y="0"/>
            <a:chExt cx="812800" cy="22551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225517"/>
            </a:xfrm>
            <a:custGeom>
              <a:avLst/>
              <a:gdLst/>
              <a:ahLst/>
              <a:cxnLst/>
              <a:rect r="r" b="b" t="t" l="l"/>
              <a:pathLst>
                <a:path h="2255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5517"/>
                  </a:lnTo>
                  <a:lnTo>
                    <a:pt x="0" y="225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812800" cy="2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Data Preparation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703787" y="5139360"/>
            <a:ext cx="3086100" cy="856259"/>
            <a:chOff x="0" y="0"/>
            <a:chExt cx="812800" cy="22551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225517"/>
            </a:xfrm>
            <a:custGeom>
              <a:avLst/>
              <a:gdLst/>
              <a:ahLst/>
              <a:cxnLst/>
              <a:rect r="r" b="b" t="t" l="l"/>
              <a:pathLst>
                <a:path h="2255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5517"/>
                  </a:lnTo>
                  <a:lnTo>
                    <a:pt x="0" y="2255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812800" cy="2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</a:rPr>
                <a:t>Data Modeling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3363043" y="3898510"/>
            <a:ext cx="1351841" cy="1087652"/>
          </a:xfrm>
          <a:custGeom>
            <a:avLst/>
            <a:gdLst/>
            <a:ahLst/>
            <a:cxnLst/>
            <a:rect r="r" b="b" t="t" l="l"/>
            <a:pathLst>
              <a:path h="1087652" w="1351841">
                <a:moveTo>
                  <a:pt x="0" y="0"/>
                </a:moveTo>
                <a:lnTo>
                  <a:pt x="1351841" y="0"/>
                </a:lnTo>
                <a:lnTo>
                  <a:pt x="1351841" y="1087652"/>
                </a:lnTo>
                <a:lnTo>
                  <a:pt x="0" y="10876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690980" y="427000"/>
            <a:ext cx="10906040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31">
                <a:solidFill>
                  <a:srgbClr val="010101"/>
                </a:solidFill>
                <a:latin typeface="Archivo Black"/>
              </a:rPr>
              <a:t>BUILDING THE DETECTION ENGINE</a:t>
            </a:r>
          </a:p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 spc="31" u="sng">
                <a:solidFill>
                  <a:srgbClr val="010101"/>
                </a:solidFill>
                <a:latin typeface="Archivo Black"/>
              </a:rPr>
              <a:t>A SYSTEMATIC PROCESS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677912" y="6318148"/>
            <a:ext cx="2722103" cy="1790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 spc="205">
                <a:solidFill>
                  <a:srgbClr val="231F20"/>
                </a:solidFill>
                <a:latin typeface="Montserrat Light"/>
              </a:rPr>
              <a:t>Analyzing the need for accurate and scalable URL detection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096629" y="6471758"/>
            <a:ext cx="2722103" cy="142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 spc="205">
                <a:solidFill>
                  <a:srgbClr val="231F20"/>
                </a:solidFill>
                <a:latin typeface="Montserrat Light"/>
              </a:rPr>
              <a:t>Exploring datasets and identifying relevant features.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483161" y="6652733"/>
            <a:ext cx="2722103" cy="10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 spc="205">
                <a:solidFill>
                  <a:srgbClr val="231F20"/>
                </a:solidFill>
                <a:latin typeface="Montserrat Light"/>
              </a:rPr>
              <a:t>Cleaning and pre-processing URL data.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885786" y="6070498"/>
            <a:ext cx="2722103" cy="21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 spc="205">
                <a:solidFill>
                  <a:srgbClr val="231F20"/>
                </a:solidFill>
                <a:latin typeface="Montserrat Light"/>
              </a:rPr>
              <a:t>Training and evaluating the Random Forest classifier based on lexical features.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900738" y="1948997"/>
            <a:ext cx="648652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</a:rPr>
              <a:t>The study follows the Crisp-DM process model: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-142875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87542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528" r="0" b="-18474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Deployment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REAL-WORLD IMPACT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960524" y="4557477"/>
            <a:ext cx="8900334" cy="675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The model was successfully integrated into FireEye Advanced URL Detection Engine (FAUDE).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410691" y="6937093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039" r="0" b="-11039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410691" y="6504266"/>
            <a:ext cx="4473739" cy="636748"/>
            <a:chOff x="0" y="0"/>
            <a:chExt cx="1178269" cy="1677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Results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510357" y="6828977"/>
            <a:ext cx="8512431" cy="1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Significant improvement: </a:t>
            </a:r>
          </a:p>
          <a:p>
            <a:pPr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22% increase in malicious URL detection compared to existing methods. Demonstrates the practical effectiveness and potential of the lexical feature approach.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133350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264867" y="-912197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3300" y="4249501"/>
            <a:ext cx="574014" cy="574014"/>
          </a:xfrm>
          <a:custGeom>
            <a:avLst/>
            <a:gdLst/>
            <a:ahLst/>
            <a:cxnLst/>
            <a:rect r="r" b="b" t="t" l="l"/>
            <a:pathLst>
              <a:path h="574014" w="574014">
                <a:moveTo>
                  <a:pt x="0" y="0"/>
                </a:moveTo>
                <a:lnTo>
                  <a:pt x="574014" y="0"/>
                </a:lnTo>
                <a:lnTo>
                  <a:pt x="574014" y="574014"/>
                </a:lnTo>
                <a:lnTo>
                  <a:pt x="0" y="574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848" y="906893"/>
            <a:ext cx="14938675" cy="214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0"/>
              </a:lnSpc>
            </a:pPr>
            <a:r>
              <a:rPr lang="en-US" sz="8290">
                <a:solidFill>
                  <a:srgbClr val="000000"/>
                </a:solidFill>
                <a:latin typeface="Anton"/>
              </a:rPr>
              <a:t>Limitations and Future Research</a:t>
            </a:r>
          </a:p>
          <a:p>
            <a:pPr algn="ctr">
              <a:lnSpc>
                <a:spcPts val="8290"/>
              </a:lnSpc>
            </a:pPr>
            <a:r>
              <a:rPr lang="en-US" sz="8290" u="sng">
                <a:solidFill>
                  <a:srgbClr val="000000"/>
                </a:solidFill>
                <a:latin typeface="Anton"/>
              </a:rPr>
              <a:t>Refining the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3514" y="4158683"/>
            <a:ext cx="41119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w Medium"/>
              </a:rPr>
              <a:t>MODEL SIZE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3514" y="5024071"/>
            <a:ext cx="733493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Now"/>
              </a:rPr>
              <a:t>Smaller models are faster but potentially less accurate.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83514" y="7729171"/>
            <a:ext cx="721717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w Medium"/>
              </a:rPr>
              <a:t>FALSE NEGATIVE RATE (FNR)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3514" y="8599121"/>
            <a:ext cx="627817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Now"/>
              </a:rPr>
              <a:t>Avoiding missed threats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83514" y="6103571"/>
            <a:ext cx="41119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w Medium"/>
              </a:rPr>
              <a:t>LATENCY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83514" y="6992571"/>
            <a:ext cx="775476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Now"/>
              </a:rPr>
              <a:t>Real-time detection requires fast response times.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44333" y="5184191"/>
            <a:ext cx="497185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w Medium"/>
              </a:rPr>
              <a:t>FUTURE RESEARCH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333" y="5972104"/>
            <a:ext cx="6278175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Now"/>
              </a:rPr>
              <a:t>Investigating specific limitations and vulnerabilities of the model. Optimizing trade-offs for real-world performance. Exploring the impact on different URL formats and attack techniques.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67375" y="1004887"/>
            <a:ext cx="145029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1B1B1B"/>
                </a:solidFill>
                <a:latin typeface="Now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37514" y="3214052"/>
            <a:ext cx="11212973" cy="4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3097">
                <a:solidFill>
                  <a:srgbClr val="1B1B1B"/>
                </a:solidFill>
                <a:latin typeface="DM Sans"/>
              </a:rPr>
              <a:t>The study acknowledges the need for trade-offs between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61925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31F20"/>
                </a:solidFill>
                <a:latin typeface="Canva Sans Bold"/>
              </a:rPr>
              <a:t>07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33300" y="6194389"/>
            <a:ext cx="574014" cy="574014"/>
          </a:xfrm>
          <a:custGeom>
            <a:avLst/>
            <a:gdLst/>
            <a:ahLst/>
            <a:cxnLst/>
            <a:rect r="r" b="b" t="t" l="l"/>
            <a:pathLst>
              <a:path h="574014" w="574014">
                <a:moveTo>
                  <a:pt x="0" y="0"/>
                </a:moveTo>
                <a:lnTo>
                  <a:pt x="574014" y="0"/>
                </a:lnTo>
                <a:lnTo>
                  <a:pt x="574014" y="574014"/>
                </a:lnTo>
                <a:lnTo>
                  <a:pt x="0" y="574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3300" y="7819989"/>
            <a:ext cx="574014" cy="574014"/>
          </a:xfrm>
          <a:custGeom>
            <a:avLst/>
            <a:gdLst/>
            <a:ahLst/>
            <a:cxnLst/>
            <a:rect r="r" b="b" t="t" l="l"/>
            <a:pathLst>
              <a:path h="574014" w="574014">
                <a:moveTo>
                  <a:pt x="0" y="0"/>
                </a:moveTo>
                <a:lnTo>
                  <a:pt x="574014" y="0"/>
                </a:lnTo>
                <a:lnTo>
                  <a:pt x="574014" y="574014"/>
                </a:lnTo>
                <a:lnTo>
                  <a:pt x="0" y="574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22694" y="5275009"/>
            <a:ext cx="574014" cy="574014"/>
          </a:xfrm>
          <a:custGeom>
            <a:avLst/>
            <a:gdLst/>
            <a:ahLst/>
            <a:cxnLst/>
            <a:rect r="r" b="b" t="t" l="l"/>
            <a:pathLst>
              <a:path h="574014" w="574014">
                <a:moveTo>
                  <a:pt x="0" y="0"/>
                </a:moveTo>
                <a:lnTo>
                  <a:pt x="574014" y="0"/>
                </a:lnTo>
                <a:lnTo>
                  <a:pt x="574014" y="574014"/>
                </a:lnTo>
                <a:lnTo>
                  <a:pt x="0" y="574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1033903"/>
            <a:ext cx="12057353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000000"/>
                </a:solidFill>
                <a:latin typeface="Oswald Bold"/>
              </a:rPr>
              <a:t>BEYOND URLS </a:t>
            </a:r>
          </a:p>
          <a:p>
            <a:pPr algn="ctr">
              <a:lnSpc>
                <a:spcPts val="9659"/>
              </a:lnSpc>
            </a:pPr>
            <a:r>
              <a:rPr lang="en-US" sz="6999" spc="685" u="sng">
                <a:solidFill>
                  <a:srgbClr val="000000"/>
                </a:solidFill>
                <a:latin typeface="Oswald Bold"/>
              </a:rPr>
              <a:t>BROADER APPLICATIONS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873231">
            <a:off x="13351749" y="-33986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3357" y="4217943"/>
            <a:ext cx="12901285" cy="296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1"/>
              </a:lnSpc>
            </a:pPr>
            <a:r>
              <a:rPr lang="en-US" sz="3414" spc="334">
                <a:solidFill>
                  <a:srgbClr val="000000"/>
                </a:solidFill>
                <a:latin typeface="DM Sans"/>
              </a:rPr>
              <a:t>The potential to adapt the model for detecting malicious URLs in other mediums:</a:t>
            </a:r>
          </a:p>
          <a:p>
            <a:pPr algn="just" marL="737117" indent="-368559" lvl="1">
              <a:lnSpc>
                <a:spcPts val="4711"/>
              </a:lnSpc>
              <a:buFont typeface="Arial"/>
              <a:buChar char="•"/>
            </a:pPr>
            <a:r>
              <a:rPr lang="en-US" sz="3414" spc="334">
                <a:solidFill>
                  <a:srgbClr val="000000"/>
                </a:solidFill>
                <a:latin typeface="DM Sans"/>
              </a:rPr>
              <a:t>Text messages</a:t>
            </a:r>
          </a:p>
          <a:p>
            <a:pPr algn="just" marL="737117" indent="-368559" lvl="1">
              <a:lnSpc>
                <a:spcPts val="4711"/>
              </a:lnSpc>
              <a:buFont typeface="Arial"/>
              <a:buChar char="•"/>
            </a:pPr>
            <a:r>
              <a:rPr lang="en-US" sz="3414" spc="334">
                <a:solidFill>
                  <a:srgbClr val="000000"/>
                </a:solidFill>
                <a:latin typeface="DM Sans"/>
              </a:rPr>
              <a:t>Advertisements</a:t>
            </a:r>
          </a:p>
          <a:p>
            <a:pPr algn="just" marL="737117" indent="-368559" lvl="1">
              <a:lnSpc>
                <a:spcPts val="4711"/>
              </a:lnSpc>
              <a:buFont typeface="Arial"/>
              <a:buChar char="•"/>
            </a:pPr>
            <a:r>
              <a:rPr lang="en-US" sz="3414" spc="334">
                <a:solidFill>
                  <a:srgbClr val="000000"/>
                </a:solidFill>
                <a:latin typeface="DM Sans"/>
              </a:rPr>
              <a:t>Phishing emails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52400" y="9594404"/>
            <a:ext cx="1028700" cy="69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FFFFFF"/>
                </a:solidFill>
                <a:latin typeface="Canva Sans Bold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DAF4fb-BOWI</dc:identifier>
  <dcterms:modified xsi:type="dcterms:W3CDTF">2011-08-01T06:04:30Z</dcterms:modified>
  <cp:revision>1</cp:revision>
  <dc:title>Using Lexical Features for Malicious URL Detection - A Machine Learning Approach</dc:title>
</cp:coreProperties>
</file>