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Constantia"/>
      <p:regular r:id="rId21"/>
      <p:bold r:id="rId22"/>
      <p:italic r:id="rId23"/>
      <p:boldItalic r:id="rId24"/>
    </p:embeddedFont>
    <p:embeddedFont>
      <p:font typeface="Spectral"/>
      <p:regular r:id="rId25"/>
      <p:bold r:id="rId26"/>
      <p:italic r:id="rId27"/>
      <p:boldItalic r:id="rId28"/>
    </p:embeddedFont>
    <p:embeddedFont>
      <p:font typeface="Baloo Da 2"/>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A722C0-0DEE-47A4-A836-F3162C572DF1}">
  <a:tblStyle styleId="{7BA722C0-0DEE-47A4-A836-F3162C572D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onstantia-bold.fntdata"/><Relationship Id="rId21" Type="http://schemas.openxmlformats.org/officeDocument/2006/relationships/font" Target="fonts/Constantia-regular.fntdata"/><Relationship Id="rId24" Type="http://schemas.openxmlformats.org/officeDocument/2006/relationships/font" Target="fonts/Constantia-boldItalic.fntdata"/><Relationship Id="rId23" Type="http://schemas.openxmlformats.org/officeDocument/2006/relationships/font" Target="fonts/Constanti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pectral-bold.fntdata"/><Relationship Id="rId25" Type="http://schemas.openxmlformats.org/officeDocument/2006/relationships/font" Target="fonts/Spectral-regular.fntdata"/><Relationship Id="rId28" Type="http://schemas.openxmlformats.org/officeDocument/2006/relationships/font" Target="fonts/Spectral-boldItalic.fntdata"/><Relationship Id="rId27" Type="http://schemas.openxmlformats.org/officeDocument/2006/relationships/font" Target="fonts/Spectral-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alooDa2-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BalooDa2-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6b5bf28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6b5bf28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66337fc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66337fc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6b5bf28a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6b5bf28a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6b5bf28a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6b5bf28a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668f49f31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668f49f31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4c7afbf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4c7afbf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b5bf28a0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6b5bf28a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337fc8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66337fc8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6b5bf28a0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6b5bf28a0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66337fc8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66337fc8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66337fc8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66337fc8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66337fc8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66337fc8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b5bf28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6b5bf28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07025"/>
            <a:ext cx="8363400" cy="1355100"/>
          </a:xfrm>
          <a:prstGeom prst="rect">
            <a:avLst/>
          </a:prstGeom>
          <a:solidFill>
            <a:srgbClr val="434343"/>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380">
                <a:latin typeface="Baloo Da 2"/>
                <a:ea typeface="Baloo Da 2"/>
                <a:cs typeface="Baloo Da 2"/>
                <a:sym typeface="Baloo Da 2"/>
              </a:rPr>
              <a:t>Evaluating Different Machine Learning Models for Malicious URL Detection by Employing Natural Language Processing Techniques</a:t>
            </a:r>
            <a:endParaRPr b="1" sz="2380">
              <a:latin typeface="Baloo Da 2"/>
              <a:ea typeface="Baloo Da 2"/>
              <a:cs typeface="Baloo Da 2"/>
              <a:sym typeface="Baloo Da 2"/>
            </a:endParaRPr>
          </a:p>
        </p:txBody>
      </p:sp>
      <p:sp>
        <p:nvSpPr>
          <p:cNvPr id="55" name="Google Shape;55;p13"/>
          <p:cNvSpPr txBox="1"/>
          <p:nvPr>
            <p:ph idx="1" type="subTitle"/>
          </p:nvPr>
        </p:nvSpPr>
        <p:spPr>
          <a:xfrm>
            <a:off x="1209000" y="2690450"/>
            <a:ext cx="6726000" cy="19575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b="1" lang="en" sz="5450"/>
              <a:t>Group:27</a:t>
            </a:r>
            <a:endParaRPr b="1" sz="5450"/>
          </a:p>
          <a:p>
            <a:pPr indent="0" lvl="0" marL="0" rtl="0" algn="ctr">
              <a:spcBef>
                <a:spcPts val="0"/>
              </a:spcBef>
              <a:spcAft>
                <a:spcPts val="0"/>
              </a:spcAft>
              <a:buNone/>
            </a:pPr>
            <a:r>
              <a:t/>
            </a:r>
            <a:endParaRPr sz="5050"/>
          </a:p>
          <a:p>
            <a:pPr indent="0" lvl="0" marL="0" rtl="0" algn="ctr">
              <a:spcBef>
                <a:spcPts val="0"/>
              </a:spcBef>
              <a:spcAft>
                <a:spcPts val="0"/>
              </a:spcAft>
              <a:buNone/>
            </a:pPr>
            <a:r>
              <a:t/>
            </a:r>
            <a:endParaRPr b="1" sz="5050"/>
          </a:p>
          <a:p>
            <a:pPr indent="0" lvl="0" marL="0" rtl="0" algn="ctr">
              <a:spcBef>
                <a:spcPts val="0"/>
              </a:spcBef>
              <a:spcAft>
                <a:spcPts val="0"/>
              </a:spcAft>
              <a:buNone/>
            </a:pPr>
            <a:r>
              <a:t/>
            </a:r>
            <a:endParaRPr b="1" i="1" sz="5050"/>
          </a:p>
          <a:p>
            <a:pPr indent="0" lvl="0" marL="0" rtl="0" algn="ctr">
              <a:spcBef>
                <a:spcPts val="0"/>
              </a:spcBef>
              <a:spcAft>
                <a:spcPts val="0"/>
              </a:spcAft>
              <a:buNone/>
            </a:pPr>
            <a:r>
              <a:rPr lang="en" sz="6400">
                <a:latin typeface="Baloo Da 2"/>
                <a:ea typeface="Baloo Da 2"/>
                <a:cs typeface="Baloo Da 2"/>
                <a:sym typeface="Baloo Da 2"/>
              </a:rPr>
              <a:t>BM Anjum Ul Mukset   20301223</a:t>
            </a:r>
            <a:endParaRPr sz="6400">
              <a:latin typeface="Baloo Da 2"/>
              <a:ea typeface="Baloo Da 2"/>
              <a:cs typeface="Baloo Da 2"/>
              <a:sym typeface="Baloo Da 2"/>
            </a:endParaRPr>
          </a:p>
          <a:p>
            <a:pPr indent="0" lvl="0" marL="0" rtl="0" algn="ctr">
              <a:spcBef>
                <a:spcPts val="0"/>
              </a:spcBef>
              <a:spcAft>
                <a:spcPts val="0"/>
              </a:spcAft>
              <a:buNone/>
            </a:pPr>
            <a:r>
              <a:t/>
            </a:r>
            <a:endParaRPr sz="6400">
              <a:latin typeface="Baloo Da 2"/>
              <a:ea typeface="Baloo Da 2"/>
              <a:cs typeface="Baloo Da 2"/>
              <a:sym typeface="Baloo Da 2"/>
            </a:endParaRPr>
          </a:p>
          <a:p>
            <a:pPr indent="0" lvl="0" marL="0" rtl="0" algn="ctr">
              <a:spcBef>
                <a:spcPts val="0"/>
              </a:spcBef>
              <a:spcAft>
                <a:spcPts val="0"/>
              </a:spcAft>
              <a:buNone/>
            </a:pPr>
            <a:r>
              <a:rPr lang="en" sz="6400">
                <a:latin typeface="Baloo Da 2"/>
                <a:ea typeface="Baloo Da 2"/>
                <a:cs typeface="Baloo Da 2"/>
                <a:sym typeface="Baloo Da 2"/>
              </a:rPr>
              <a:t>Abid Rehman Rafi   23341063</a:t>
            </a:r>
            <a:endParaRPr sz="6400">
              <a:latin typeface="Baloo Da 2"/>
              <a:ea typeface="Baloo Da 2"/>
              <a:cs typeface="Baloo Da 2"/>
              <a:sym typeface="Baloo Da 2"/>
            </a:endParaRPr>
          </a:p>
          <a:p>
            <a:pPr indent="0" lvl="0" marL="0" rtl="0" algn="ctr">
              <a:spcBef>
                <a:spcPts val="0"/>
              </a:spcBef>
              <a:spcAft>
                <a:spcPts val="0"/>
              </a:spcAft>
              <a:buNone/>
            </a:pPr>
            <a:r>
              <a:t/>
            </a:r>
            <a:endParaRPr sz="6400">
              <a:latin typeface="Baloo Da 2"/>
              <a:ea typeface="Baloo Da 2"/>
              <a:cs typeface="Baloo Da 2"/>
              <a:sym typeface="Baloo Da 2"/>
            </a:endParaRPr>
          </a:p>
          <a:p>
            <a:pPr indent="0" lvl="0" marL="0" rtl="0" algn="ctr">
              <a:spcBef>
                <a:spcPts val="0"/>
              </a:spcBef>
              <a:spcAft>
                <a:spcPts val="0"/>
              </a:spcAft>
              <a:buNone/>
            </a:pPr>
            <a:r>
              <a:rPr lang="en" sz="6400">
                <a:latin typeface="Baloo Da 2"/>
                <a:ea typeface="Baloo Da 2"/>
                <a:cs typeface="Baloo Da 2"/>
                <a:sym typeface="Baloo Da 2"/>
              </a:rPr>
              <a:t>Adhara Labannya  20101181</a:t>
            </a:r>
            <a:br>
              <a:rPr i="1" lang="en" sz="6400"/>
            </a:br>
            <a:endParaRPr i="1" sz="6400"/>
          </a:p>
          <a:p>
            <a:pPr indent="0" lvl="0" marL="0" rtl="0" algn="ctr">
              <a:spcBef>
                <a:spcPts val="0"/>
              </a:spcBef>
              <a:spcAft>
                <a:spcPts val="0"/>
              </a:spcAft>
              <a:buNone/>
            </a:pPr>
            <a:r>
              <a:t/>
            </a:r>
            <a:endParaRPr/>
          </a:p>
        </p:txBody>
      </p:sp>
      <p:sp>
        <p:nvSpPr>
          <p:cNvPr id="56" name="Google Shape;56;p13"/>
          <p:cNvSpPr txBox="1"/>
          <p:nvPr/>
        </p:nvSpPr>
        <p:spPr>
          <a:xfrm>
            <a:off x="2973750" y="306650"/>
            <a:ext cx="3196500" cy="75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rPr>
              <a:t>Project Title</a:t>
            </a:r>
            <a:endParaRPr sz="18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latin typeface="Baloo Da 2"/>
                <a:ea typeface="Baloo Da 2"/>
                <a:cs typeface="Baloo Da 2"/>
                <a:sym typeface="Baloo Da 2"/>
              </a:rPr>
              <a:t>Results:</a:t>
            </a:r>
            <a:endParaRPr b="1" sz="2720">
              <a:latin typeface="Baloo Da 2"/>
              <a:ea typeface="Baloo Da 2"/>
              <a:cs typeface="Baloo Da 2"/>
              <a:sym typeface="Baloo Da 2"/>
            </a:endParaRPr>
          </a:p>
        </p:txBody>
      </p:sp>
      <p:sp>
        <p:nvSpPr>
          <p:cNvPr id="118" name="Google Shape;118;p22"/>
          <p:cNvSpPr txBox="1"/>
          <p:nvPr>
            <p:ph idx="1" type="body"/>
          </p:nvPr>
        </p:nvSpPr>
        <p:spPr>
          <a:xfrm>
            <a:off x="311700" y="1152475"/>
            <a:ext cx="4179300" cy="3416400"/>
          </a:xfrm>
          <a:prstGeom prst="rect">
            <a:avLst/>
          </a:prstGeom>
        </p:spPr>
        <p:txBody>
          <a:bodyPr anchorCtr="0" anchor="ctr" bIns="91425" lIns="91425" spcFirstLastPara="1" rIns="91425" wrap="square" tIns="91425">
            <a:normAutofit/>
          </a:bodyPr>
          <a:lstStyle/>
          <a:p>
            <a:pPr indent="-342900" lvl="0" marL="457200" rtl="0" algn="l">
              <a:lnSpc>
                <a:spcPct val="140000"/>
              </a:lnSpc>
              <a:spcBef>
                <a:spcPts val="0"/>
              </a:spcBef>
              <a:spcAft>
                <a:spcPts val="0"/>
              </a:spcAft>
              <a:buSzPts val="1800"/>
              <a:buFont typeface="Spectral"/>
              <a:buChar char="●"/>
            </a:pPr>
            <a:r>
              <a:rPr lang="en">
                <a:latin typeface="Spectral"/>
                <a:ea typeface="Spectral"/>
                <a:cs typeface="Spectral"/>
                <a:sym typeface="Spectral"/>
              </a:rPr>
              <a:t>Decision Tree Classifier: 90.94%</a:t>
            </a:r>
            <a:endParaRPr>
              <a:latin typeface="Spectral"/>
              <a:ea typeface="Spectral"/>
              <a:cs typeface="Spectral"/>
              <a:sym typeface="Spectral"/>
            </a:endParaRPr>
          </a:p>
          <a:p>
            <a:pPr indent="-342900" lvl="0" marL="457200" rtl="0" algn="l">
              <a:lnSpc>
                <a:spcPct val="140000"/>
              </a:lnSpc>
              <a:spcBef>
                <a:spcPts val="0"/>
              </a:spcBef>
              <a:spcAft>
                <a:spcPts val="0"/>
              </a:spcAft>
              <a:buSzPts val="1800"/>
              <a:buFont typeface="Spectral"/>
              <a:buChar char="●"/>
            </a:pPr>
            <a:r>
              <a:rPr lang="en">
                <a:latin typeface="Spectral"/>
                <a:ea typeface="Spectral"/>
                <a:cs typeface="Spectral"/>
                <a:sym typeface="Spectral"/>
              </a:rPr>
              <a:t>Random Forest Classifier: 91.47%</a:t>
            </a:r>
            <a:endParaRPr>
              <a:latin typeface="Spectral"/>
              <a:ea typeface="Spectral"/>
              <a:cs typeface="Spectral"/>
              <a:sym typeface="Spectral"/>
            </a:endParaRPr>
          </a:p>
          <a:p>
            <a:pPr indent="-342900" lvl="0" marL="457200" rtl="0" algn="l">
              <a:lnSpc>
                <a:spcPct val="140000"/>
              </a:lnSpc>
              <a:spcBef>
                <a:spcPts val="0"/>
              </a:spcBef>
              <a:spcAft>
                <a:spcPts val="0"/>
              </a:spcAft>
              <a:buSzPts val="1800"/>
              <a:buFont typeface="Spectral"/>
              <a:buChar char="●"/>
            </a:pPr>
            <a:r>
              <a:rPr lang="en">
                <a:latin typeface="Spectral"/>
                <a:ea typeface="Spectral"/>
                <a:cs typeface="Spectral"/>
                <a:sym typeface="Spectral"/>
              </a:rPr>
              <a:t>AdaBoost Classifier: 82.01%</a:t>
            </a:r>
            <a:endParaRPr>
              <a:latin typeface="Spectral"/>
              <a:ea typeface="Spectral"/>
              <a:cs typeface="Spectral"/>
              <a:sym typeface="Spectral"/>
            </a:endParaRPr>
          </a:p>
          <a:p>
            <a:pPr indent="-342900" lvl="0" marL="457200" rtl="0" algn="l">
              <a:lnSpc>
                <a:spcPct val="140000"/>
              </a:lnSpc>
              <a:spcBef>
                <a:spcPts val="0"/>
              </a:spcBef>
              <a:spcAft>
                <a:spcPts val="0"/>
              </a:spcAft>
              <a:buSzPts val="1800"/>
              <a:buFont typeface="Spectral"/>
              <a:buChar char="●"/>
            </a:pPr>
            <a:r>
              <a:rPr lang="en">
                <a:latin typeface="Spectral"/>
                <a:ea typeface="Spectral"/>
                <a:cs typeface="Spectral"/>
                <a:sym typeface="Spectral"/>
              </a:rPr>
              <a:t>KNeighbors Classifier: 89.04%</a:t>
            </a:r>
            <a:endParaRPr>
              <a:latin typeface="Spectral"/>
              <a:ea typeface="Spectral"/>
              <a:cs typeface="Spectral"/>
              <a:sym typeface="Spectral"/>
            </a:endParaRPr>
          </a:p>
          <a:p>
            <a:pPr indent="-342900" lvl="0" marL="457200" rtl="0" algn="l">
              <a:lnSpc>
                <a:spcPct val="140000"/>
              </a:lnSpc>
              <a:spcBef>
                <a:spcPts val="0"/>
              </a:spcBef>
              <a:spcAft>
                <a:spcPts val="0"/>
              </a:spcAft>
              <a:buSzPts val="1800"/>
              <a:buFont typeface="Spectral"/>
              <a:buChar char="●"/>
            </a:pPr>
            <a:r>
              <a:rPr lang="en">
                <a:latin typeface="Spectral"/>
                <a:ea typeface="Spectral"/>
                <a:cs typeface="Spectral"/>
                <a:sym typeface="Spectral"/>
              </a:rPr>
              <a:t>SGD Classifier: 81.31%</a:t>
            </a:r>
            <a:endParaRPr>
              <a:latin typeface="Spectral"/>
              <a:ea typeface="Spectral"/>
              <a:cs typeface="Spectral"/>
              <a:sym typeface="Spectral"/>
            </a:endParaRPr>
          </a:p>
          <a:p>
            <a:pPr indent="-342900" lvl="0" marL="457200" rtl="0" algn="l">
              <a:lnSpc>
                <a:spcPct val="140000"/>
              </a:lnSpc>
              <a:spcBef>
                <a:spcPts val="0"/>
              </a:spcBef>
              <a:spcAft>
                <a:spcPts val="0"/>
              </a:spcAft>
              <a:buSzPts val="1800"/>
              <a:buFont typeface="Spectral"/>
              <a:buChar char="●"/>
            </a:pPr>
            <a:r>
              <a:rPr lang="en">
                <a:latin typeface="Spectral"/>
                <a:ea typeface="Spectral"/>
                <a:cs typeface="Spectral"/>
                <a:sym typeface="Spectral"/>
              </a:rPr>
              <a:t>Extra Trees Classifier: 91.48%</a:t>
            </a:r>
            <a:endParaRPr>
              <a:latin typeface="Spectral"/>
              <a:ea typeface="Spectral"/>
              <a:cs typeface="Spectral"/>
              <a:sym typeface="Spectral"/>
            </a:endParaRPr>
          </a:p>
          <a:p>
            <a:pPr indent="-342900" lvl="0" marL="457200" rtl="0" algn="l">
              <a:lnSpc>
                <a:spcPct val="140000"/>
              </a:lnSpc>
              <a:spcBef>
                <a:spcPts val="0"/>
              </a:spcBef>
              <a:spcAft>
                <a:spcPts val="0"/>
              </a:spcAft>
              <a:buSzPts val="1800"/>
              <a:buFont typeface="Spectral"/>
              <a:buChar char="●"/>
            </a:pPr>
            <a:r>
              <a:rPr lang="en">
                <a:latin typeface="Spectral"/>
                <a:ea typeface="Spectral"/>
                <a:cs typeface="Spectral"/>
                <a:sym typeface="Spectral"/>
              </a:rPr>
              <a:t>Gaussian Naive Bayes: 78.95%</a:t>
            </a:r>
            <a:endParaRPr>
              <a:latin typeface="Spectral"/>
              <a:ea typeface="Spectral"/>
              <a:cs typeface="Spectral"/>
              <a:sym typeface="Spectral"/>
            </a:endParaRPr>
          </a:p>
          <a:p>
            <a:pPr indent="0" lvl="0" marL="0" rtl="0" algn="l">
              <a:lnSpc>
                <a:spcPct val="105000"/>
              </a:lnSpc>
              <a:spcBef>
                <a:spcPts val="1200"/>
              </a:spcBef>
              <a:spcAft>
                <a:spcPts val="1200"/>
              </a:spcAft>
              <a:buNone/>
            </a:pPr>
            <a:r>
              <a:t/>
            </a:r>
            <a:endParaRPr/>
          </a:p>
        </p:txBody>
      </p:sp>
      <p:pic>
        <p:nvPicPr>
          <p:cNvPr id="119" name="Google Shape;119;p22"/>
          <p:cNvPicPr preferRelativeResize="0"/>
          <p:nvPr/>
        </p:nvPicPr>
        <p:blipFill>
          <a:blip r:embed="rId3">
            <a:alphaModFix/>
          </a:blip>
          <a:stretch>
            <a:fillRect/>
          </a:stretch>
        </p:blipFill>
        <p:spPr>
          <a:xfrm>
            <a:off x="5145350" y="1428775"/>
            <a:ext cx="3134025" cy="2059225"/>
          </a:xfrm>
          <a:prstGeom prst="rect">
            <a:avLst/>
          </a:prstGeom>
          <a:noFill/>
          <a:ln>
            <a:noFill/>
          </a:ln>
        </p:spPr>
      </p:pic>
      <p:sp>
        <p:nvSpPr>
          <p:cNvPr id="120" name="Google Shape;120;p22"/>
          <p:cNvSpPr txBox="1"/>
          <p:nvPr/>
        </p:nvSpPr>
        <p:spPr>
          <a:xfrm>
            <a:off x="5919625" y="3488000"/>
            <a:ext cx="17514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2"/>
                </a:solidFill>
                <a:latin typeface="Baloo Da 2"/>
                <a:ea typeface="Baloo Da 2"/>
                <a:cs typeface="Baloo Da 2"/>
                <a:sym typeface="Baloo Da 2"/>
              </a:rPr>
              <a:t>Fig: Result Analysis</a:t>
            </a:r>
            <a:endParaRPr sz="1300">
              <a:solidFill>
                <a:schemeClr val="lt2"/>
              </a:solidFill>
              <a:latin typeface="Baloo Da 2"/>
              <a:ea typeface="Baloo Da 2"/>
              <a:cs typeface="Baloo Da 2"/>
              <a:sym typeface="Baloo Da 2"/>
            </a:endParaRPr>
          </a:p>
        </p:txBody>
      </p:sp>
      <p:sp>
        <p:nvSpPr>
          <p:cNvPr id="121" name="Google Shape;121;p22"/>
          <p:cNvSpPr txBox="1"/>
          <p:nvPr/>
        </p:nvSpPr>
        <p:spPr>
          <a:xfrm>
            <a:off x="8611225" y="4677175"/>
            <a:ext cx="423900" cy="36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rPr>
              <a:t>8</a:t>
            </a:r>
            <a:endParaRPr sz="1800">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1375275" y="2446400"/>
            <a:ext cx="18159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2"/>
              </a:solidFill>
              <a:latin typeface="Baloo Da 2"/>
              <a:ea typeface="Baloo Da 2"/>
              <a:cs typeface="Baloo Da 2"/>
              <a:sym typeface="Baloo Da 2"/>
            </a:endParaRPr>
          </a:p>
        </p:txBody>
      </p:sp>
      <p:pic>
        <p:nvPicPr>
          <p:cNvPr id="127" name="Google Shape;127;p23"/>
          <p:cNvPicPr preferRelativeResize="0"/>
          <p:nvPr/>
        </p:nvPicPr>
        <p:blipFill>
          <a:blip r:embed="rId3">
            <a:alphaModFix/>
          </a:blip>
          <a:stretch>
            <a:fillRect/>
          </a:stretch>
        </p:blipFill>
        <p:spPr>
          <a:xfrm>
            <a:off x="854475" y="1948625"/>
            <a:ext cx="3134025" cy="2129300"/>
          </a:xfrm>
          <a:prstGeom prst="rect">
            <a:avLst/>
          </a:prstGeom>
          <a:noFill/>
          <a:ln>
            <a:noFill/>
          </a:ln>
        </p:spPr>
      </p:pic>
      <p:pic>
        <p:nvPicPr>
          <p:cNvPr id="128" name="Google Shape;128;p23"/>
          <p:cNvPicPr preferRelativeResize="0"/>
          <p:nvPr/>
        </p:nvPicPr>
        <p:blipFill>
          <a:blip r:embed="rId4">
            <a:alphaModFix/>
          </a:blip>
          <a:stretch>
            <a:fillRect/>
          </a:stretch>
        </p:blipFill>
        <p:spPr>
          <a:xfrm>
            <a:off x="4666025" y="777975"/>
            <a:ext cx="3516274" cy="3862025"/>
          </a:xfrm>
          <a:prstGeom prst="rect">
            <a:avLst/>
          </a:prstGeom>
          <a:noFill/>
          <a:ln>
            <a:noFill/>
          </a:ln>
        </p:spPr>
      </p:pic>
      <p:sp>
        <p:nvSpPr>
          <p:cNvPr id="129" name="Google Shape;129;p23"/>
          <p:cNvSpPr txBox="1"/>
          <p:nvPr/>
        </p:nvSpPr>
        <p:spPr>
          <a:xfrm>
            <a:off x="485875" y="1106175"/>
            <a:ext cx="3871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2"/>
                </a:solidFill>
                <a:latin typeface="Baloo Da 2"/>
                <a:ea typeface="Baloo Da 2"/>
                <a:cs typeface="Baloo Da 2"/>
                <a:sym typeface="Baloo Da 2"/>
              </a:rPr>
              <a:t>Classification Metrics Scores</a:t>
            </a:r>
            <a:endParaRPr sz="1700">
              <a:solidFill>
                <a:schemeClr val="lt2"/>
              </a:solidFill>
            </a:endParaRPr>
          </a:p>
        </p:txBody>
      </p:sp>
      <p:sp>
        <p:nvSpPr>
          <p:cNvPr id="130" name="Google Shape;130;p23"/>
          <p:cNvSpPr txBox="1"/>
          <p:nvPr/>
        </p:nvSpPr>
        <p:spPr>
          <a:xfrm>
            <a:off x="8657300" y="4594125"/>
            <a:ext cx="4149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2"/>
                </a:solidFill>
              </a:rPr>
              <a:t>9</a:t>
            </a:r>
            <a:endParaRPr sz="18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nvSpPr>
        <p:spPr>
          <a:xfrm>
            <a:off x="858150" y="910725"/>
            <a:ext cx="7427700" cy="32778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2700">
                <a:solidFill>
                  <a:schemeClr val="dk1"/>
                </a:solidFill>
                <a:latin typeface="Baloo Da 2"/>
                <a:ea typeface="Baloo Da 2"/>
                <a:cs typeface="Baloo Da 2"/>
                <a:sym typeface="Baloo Da 2"/>
              </a:rPr>
              <a:t>Model Selection:</a:t>
            </a:r>
            <a:endParaRPr b="1" sz="2700">
              <a:solidFill>
                <a:schemeClr val="dk1"/>
              </a:solidFill>
              <a:latin typeface="Baloo Da 2"/>
              <a:ea typeface="Baloo Da 2"/>
              <a:cs typeface="Baloo Da 2"/>
              <a:sym typeface="Baloo Da 2"/>
            </a:endParaRPr>
          </a:p>
          <a:p>
            <a:pPr indent="0" lvl="0" marL="0" rtl="0" algn="just">
              <a:lnSpc>
                <a:spcPct val="150000"/>
              </a:lnSpc>
              <a:spcBef>
                <a:spcPts val="0"/>
              </a:spcBef>
              <a:spcAft>
                <a:spcPts val="0"/>
              </a:spcAft>
              <a:buNone/>
            </a:pPr>
            <a:r>
              <a:rPr lang="en">
                <a:solidFill>
                  <a:schemeClr val="lt2"/>
                </a:solidFill>
                <a:latin typeface="Spectral"/>
                <a:ea typeface="Spectral"/>
                <a:cs typeface="Spectral"/>
                <a:sym typeface="Spectral"/>
              </a:rPr>
              <a:t>In between these, the Extra Trees Classifier and the Random Forest Classifier emerges as the most  suitable choices, striking a balance between accuracy and the ability to effectively classify each URL type. Furthermore, The collective nature of these models contributes to its resilience against overfitting and improves generalization to new data. A special consideration can be given to the Decision Trees Classifier as along with its good accuracy, it takes significantly lesser time for training and prediction.</a:t>
            </a:r>
            <a:endParaRPr>
              <a:solidFill>
                <a:schemeClr val="lt2"/>
              </a:solidFill>
              <a:latin typeface="Spectral"/>
              <a:ea typeface="Spectral"/>
              <a:cs typeface="Spectral"/>
              <a:sym typeface="Spectral"/>
            </a:endParaRPr>
          </a:p>
          <a:p>
            <a:pPr indent="0" lvl="0" marL="0" rtl="0" algn="l">
              <a:spcBef>
                <a:spcPts val="0"/>
              </a:spcBef>
              <a:spcAft>
                <a:spcPts val="0"/>
              </a:spcAft>
              <a:buNone/>
            </a:pPr>
            <a:r>
              <a:t/>
            </a:r>
            <a:endParaRPr sz="1800">
              <a:solidFill>
                <a:schemeClr val="lt2"/>
              </a:solidFill>
            </a:endParaRPr>
          </a:p>
        </p:txBody>
      </p:sp>
      <p:sp>
        <p:nvSpPr>
          <p:cNvPr id="136" name="Google Shape;136;p24"/>
          <p:cNvSpPr txBox="1"/>
          <p:nvPr/>
        </p:nvSpPr>
        <p:spPr>
          <a:xfrm>
            <a:off x="8546700" y="4631000"/>
            <a:ext cx="553200" cy="45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rPr>
              <a:t>10</a:t>
            </a:r>
            <a:endParaRPr sz="180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nvSpPr>
        <p:spPr>
          <a:xfrm>
            <a:off x="932825" y="421600"/>
            <a:ext cx="7997100" cy="215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Baloo Da 2"/>
                <a:ea typeface="Baloo Da 2"/>
                <a:cs typeface="Baloo Da 2"/>
                <a:sym typeface="Baloo Da 2"/>
              </a:rPr>
              <a:t>LIMITATION:</a:t>
            </a:r>
            <a:endParaRPr b="1" sz="1800">
              <a:solidFill>
                <a:schemeClr val="dk1"/>
              </a:solidFill>
              <a:latin typeface="Baloo Da 2"/>
              <a:ea typeface="Baloo Da 2"/>
              <a:cs typeface="Baloo Da 2"/>
              <a:sym typeface="Baloo Da 2"/>
            </a:endParaRPr>
          </a:p>
          <a:p>
            <a:pPr indent="0" lvl="0" marL="0" rtl="0" algn="l">
              <a:spcBef>
                <a:spcPts val="0"/>
              </a:spcBef>
              <a:spcAft>
                <a:spcPts val="0"/>
              </a:spcAft>
              <a:buNone/>
            </a:pPr>
            <a:r>
              <a:t/>
            </a:r>
            <a:endParaRPr b="1" sz="1800">
              <a:solidFill>
                <a:schemeClr val="lt2"/>
              </a:solidFill>
            </a:endParaRPr>
          </a:p>
          <a:p>
            <a:pPr indent="-323850" lvl="0" marL="457200" rtl="0" algn="l">
              <a:lnSpc>
                <a:spcPct val="150000"/>
              </a:lnSpc>
              <a:spcBef>
                <a:spcPts val="0"/>
              </a:spcBef>
              <a:spcAft>
                <a:spcPts val="0"/>
              </a:spcAft>
              <a:buClr>
                <a:schemeClr val="lt2"/>
              </a:buClr>
              <a:buSzPts val="1500"/>
              <a:buFont typeface="Spectral"/>
              <a:buChar char="●"/>
            </a:pPr>
            <a:r>
              <a:rPr b="1" lang="en" sz="1500">
                <a:solidFill>
                  <a:schemeClr val="lt2"/>
                </a:solidFill>
                <a:latin typeface="Spectral"/>
                <a:ea typeface="Spectral"/>
                <a:cs typeface="Spectral"/>
                <a:sym typeface="Spectral"/>
              </a:rPr>
              <a:t>Generalization of evolving threats</a:t>
            </a:r>
            <a:endParaRPr b="1" sz="1500">
              <a:solidFill>
                <a:schemeClr val="lt2"/>
              </a:solidFill>
              <a:latin typeface="Spectral"/>
              <a:ea typeface="Spectral"/>
              <a:cs typeface="Spectral"/>
              <a:sym typeface="Spectral"/>
            </a:endParaRPr>
          </a:p>
          <a:p>
            <a:pPr indent="-323850" lvl="0" marL="457200" rtl="0" algn="l">
              <a:lnSpc>
                <a:spcPct val="150000"/>
              </a:lnSpc>
              <a:spcBef>
                <a:spcPts val="0"/>
              </a:spcBef>
              <a:spcAft>
                <a:spcPts val="0"/>
              </a:spcAft>
              <a:buClr>
                <a:schemeClr val="lt2"/>
              </a:buClr>
              <a:buSzPts val="1500"/>
              <a:buFont typeface="Spectral"/>
              <a:buChar char="●"/>
            </a:pPr>
            <a:r>
              <a:rPr b="1" lang="en" sz="1500">
                <a:solidFill>
                  <a:schemeClr val="lt2"/>
                </a:solidFill>
                <a:latin typeface="Spectral"/>
                <a:ea typeface="Spectral"/>
                <a:cs typeface="Spectral"/>
                <a:sym typeface="Spectral"/>
              </a:rPr>
              <a:t>Feature engineering complexity</a:t>
            </a:r>
            <a:endParaRPr b="1" sz="1500">
              <a:solidFill>
                <a:schemeClr val="lt2"/>
              </a:solidFill>
              <a:latin typeface="Spectral"/>
              <a:ea typeface="Spectral"/>
              <a:cs typeface="Spectral"/>
              <a:sym typeface="Spectral"/>
            </a:endParaRPr>
          </a:p>
          <a:p>
            <a:pPr indent="0" lvl="0" marL="457200" rtl="0" algn="l">
              <a:spcBef>
                <a:spcPts val="0"/>
              </a:spcBef>
              <a:spcAft>
                <a:spcPts val="0"/>
              </a:spcAft>
              <a:buNone/>
            </a:pPr>
            <a:r>
              <a:t/>
            </a:r>
            <a:endParaRPr b="1" sz="1800">
              <a:solidFill>
                <a:schemeClr val="lt2"/>
              </a:solidFill>
            </a:endParaRPr>
          </a:p>
        </p:txBody>
      </p:sp>
      <p:sp>
        <p:nvSpPr>
          <p:cNvPr id="142" name="Google Shape;142;p25"/>
          <p:cNvSpPr txBox="1"/>
          <p:nvPr/>
        </p:nvSpPr>
        <p:spPr>
          <a:xfrm>
            <a:off x="932825" y="2337175"/>
            <a:ext cx="7831500" cy="215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Baloo Da 2"/>
                <a:ea typeface="Baloo Da 2"/>
                <a:cs typeface="Baloo Da 2"/>
                <a:sym typeface="Baloo Da 2"/>
              </a:rPr>
              <a:t>FUTURE WORK:</a:t>
            </a:r>
            <a:endParaRPr b="1" sz="1800">
              <a:solidFill>
                <a:schemeClr val="dk1"/>
              </a:solidFill>
              <a:latin typeface="Baloo Da 2"/>
              <a:ea typeface="Baloo Da 2"/>
              <a:cs typeface="Baloo Da 2"/>
              <a:sym typeface="Baloo Da 2"/>
            </a:endParaRPr>
          </a:p>
          <a:p>
            <a:pPr indent="0" lvl="0" marL="0" rtl="0" algn="l">
              <a:spcBef>
                <a:spcPts val="0"/>
              </a:spcBef>
              <a:spcAft>
                <a:spcPts val="0"/>
              </a:spcAft>
              <a:buNone/>
            </a:pPr>
            <a:r>
              <a:t/>
            </a:r>
            <a:endParaRPr b="1" sz="1800">
              <a:solidFill>
                <a:schemeClr val="dk1"/>
              </a:solidFill>
              <a:latin typeface="Baloo Da 2"/>
              <a:ea typeface="Baloo Da 2"/>
              <a:cs typeface="Baloo Da 2"/>
              <a:sym typeface="Baloo Da 2"/>
            </a:endParaRPr>
          </a:p>
          <a:p>
            <a:pPr indent="-323850" lvl="0" marL="457200" rtl="0" algn="l">
              <a:lnSpc>
                <a:spcPct val="150000"/>
              </a:lnSpc>
              <a:spcBef>
                <a:spcPts val="0"/>
              </a:spcBef>
              <a:spcAft>
                <a:spcPts val="0"/>
              </a:spcAft>
              <a:buClr>
                <a:schemeClr val="lt2"/>
              </a:buClr>
              <a:buSzPts val="1500"/>
              <a:buFont typeface="Spectral"/>
              <a:buChar char="●"/>
            </a:pPr>
            <a:r>
              <a:rPr b="1" lang="en" sz="1500">
                <a:solidFill>
                  <a:schemeClr val="lt2"/>
                </a:solidFill>
                <a:latin typeface="Spectral"/>
                <a:ea typeface="Spectral"/>
                <a:cs typeface="Spectral"/>
                <a:sym typeface="Spectral"/>
              </a:rPr>
              <a:t>Enhanced feature engineering</a:t>
            </a:r>
            <a:endParaRPr b="1" sz="1500">
              <a:solidFill>
                <a:schemeClr val="lt2"/>
              </a:solidFill>
              <a:latin typeface="Spectral"/>
              <a:ea typeface="Spectral"/>
              <a:cs typeface="Spectral"/>
              <a:sym typeface="Spectral"/>
            </a:endParaRPr>
          </a:p>
          <a:p>
            <a:pPr indent="-323850" lvl="0" marL="457200" rtl="0" algn="l">
              <a:lnSpc>
                <a:spcPct val="150000"/>
              </a:lnSpc>
              <a:spcBef>
                <a:spcPts val="0"/>
              </a:spcBef>
              <a:spcAft>
                <a:spcPts val="0"/>
              </a:spcAft>
              <a:buClr>
                <a:schemeClr val="lt2"/>
              </a:buClr>
              <a:buSzPts val="1500"/>
              <a:buFont typeface="Spectral"/>
              <a:buChar char="●"/>
            </a:pPr>
            <a:r>
              <a:rPr b="1" lang="en" sz="1500">
                <a:solidFill>
                  <a:schemeClr val="lt2"/>
                </a:solidFill>
                <a:latin typeface="Spectral"/>
                <a:ea typeface="Spectral"/>
                <a:cs typeface="Spectral"/>
                <a:sym typeface="Spectral"/>
              </a:rPr>
              <a:t>Dynamic Model updating</a:t>
            </a:r>
            <a:endParaRPr b="1" sz="1500">
              <a:solidFill>
                <a:schemeClr val="lt2"/>
              </a:solidFill>
              <a:latin typeface="Spectral"/>
              <a:ea typeface="Spectral"/>
              <a:cs typeface="Spectral"/>
              <a:sym typeface="Spectral"/>
            </a:endParaRPr>
          </a:p>
        </p:txBody>
      </p:sp>
      <p:sp>
        <p:nvSpPr>
          <p:cNvPr id="143" name="Google Shape;143;p25"/>
          <p:cNvSpPr txBox="1"/>
          <p:nvPr/>
        </p:nvSpPr>
        <p:spPr>
          <a:xfrm>
            <a:off x="8583550" y="4631000"/>
            <a:ext cx="470100" cy="42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rPr>
              <a:t>11</a:t>
            </a:r>
            <a:endParaRPr sz="18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nvSpPr>
        <p:spPr>
          <a:xfrm>
            <a:off x="772575" y="930825"/>
            <a:ext cx="7506900" cy="334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Baloo Da 2"/>
                <a:ea typeface="Baloo Da 2"/>
                <a:cs typeface="Baloo Da 2"/>
                <a:sym typeface="Baloo Da 2"/>
              </a:rPr>
              <a:t>CONCLUSION</a:t>
            </a:r>
            <a:endParaRPr b="1" sz="2000">
              <a:solidFill>
                <a:schemeClr val="dk1"/>
              </a:solidFill>
              <a:latin typeface="Baloo Da 2"/>
              <a:ea typeface="Baloo Da 2"/>
              <a:cs typeface="Baloo Da 2"/>
              <a:sym typeface="Baloo Da 2"/>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t/>
            </a:r>
            <a:endParaRPr>
              <a:solidFill>
                <a:schemeClr val="lt2"/>
              </a:solidFill>
            </a:endParaRPr>
          </a:p>
          <a:p>
            <a:pPr indent="0" lvl="0" marL="0" rtl="0" algn="just">
              <a:lnSpc>
                <a:spcPct val="150000"/>
              </a:lnSpc>
              <a:spcBef>
                <a:spcPts val="0"/>
              </a:spcBef>
              <a:spcAft>
                <a:spcPts val="0"/>
              </a:spcAft>
              <a:buNone/>
            </a:pPr>
            <a:r>
              <a:rPr lang="en" sz="1500">
                <a:solidFill>
                  <a:schemeClr val="lt2"/>
                </a:solidFill>
                <a:latin typeface="Spectral"/>
                <a:ea typeface="Spectral"/>
                <a:cs typeface="Spectral"/>
                <a:sym typeface="Spectral"/>
              </a:rPr>
              <a:t>In conclusion, this research adds to the continuous endeavors in the realm of cybersecurity to create reliable and strong mechanisms for URL classification. The results of this investigation can help in choosing suitable models and functionalities for practical uses. To stay ahead of emerging threats and maintain the security of online environments, ongoing research and model refinement are essential as the cybersecurity landscape changes.</a:t>
            </a:r>
            <a:endParaRPr sz="1700">
              <a:solidFill>
                <a:schemeClr val="lt2"/>
              </a:solidFill>
              <a:latin typeface="Spectral"/>
              <a:ea typeface="Spectral"/>
              <a:cs typeface="Spectral"/>
              <a:sym typeface="Spectral"/>
            </a:endParaRPr>
          </a:p>
          <a:p>
            <a:pPr indent="0" lvl="0" marL="0" rtl="0" algn="l">
              <a:spcBef>
                <a:spcPts val="0"/>
              </a:spcBef>
              <a:spcAft>
                <a:spcPts val="0"/>
              </a:spcAft>
              <a:buNone/>
            </a:pPr>
            <a:r>
              <a:t/>
            </a:r>
            <a:endParaRPr sz="1800">
              <a:solidFill>
                <a:schemeClr val="lt2"/>
              </a:solidFill>
            </a:endParaRPr>
          </a:p>
        </p:txBody>
      </p:sp>
      <p:sp>
        <p:nvSpPr>
          <p:cNvPr id="149" name="Google Shape;149;p26"/>
          <p:cNvSpPr txBox="1"/>
          <p:nvPr/>
        </p:nvSpPr>
        <p:spPr>
          <a:xfrm>
            <a:off x="8620425" y="4603350"/>
            <a:ext cx="4608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rPr>
              <a:t>12</a:t>
            </a:r>
            <a:endParaRPr sz="18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942300" y="280200"/>
            <a:ext cx="3106500" cy="5532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highlight>
                  <a:schemeClr val="dk2"/>
                </a:highlight>
                <a:latin typeface="Baloo Da 2"/>
                <a:ea typeface="Baloo Da 2"/>
                <a:cs typeface="Baloo Da 2"/>
                <a:sym typeface="Baloo Da 2"/>
              </a:rPr>
              <a:t>Table of Contents:</a:t>
            </a:r>
            <a:endParaRPr b="1">
              <a:highlight>
                <a:schemeClr val="dk2"/>
              </a:highlight>
              <a:latin typeface="Baloo Da 2"/>
              <a:ea typeface="Baloo Da 2"/>
              <a:cs typeface="Baloo Da 2"/>
              <a:sym typeface="Baloo Da 2"/>
            </a:endParaRPr>
          </a:p>
        </p:txBody>
      </p:sp>
      <p:sp>
        <p:nvSpPr>
          <p:cNvPr id="62" name="Google Shape;62;p14"/>
          <p:cNvSpPr txBox="1"/>
          <p:nvPr>
            <p:ph idx="1" type="body"/>
          </p:nvPr>
        </p:nvSpPr>
        <p:spPr>
          <a:xfrm>
            <a:off x="19350" y="833400"/>
            <a:ext cx="9105300" cy="42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graphicFrame>
        <p:nvGraphicFramePr>
          <p:cNvPr id="63" name="Google Shape;63;p14"/>
          <p:cNvGraphicFramePr/>
          <p:nvPr/>
        </p:nvGraphicFramePr>
        <p:xfrm>
          <a:off x="1074975" y="1058175"/>
          <a:ext cx="3000000" cy="3000000"/>
        </p:xfrm>
        <a:graphic>
          <a:graphicData uri="http://schemas.openxmlformats.org/drawingml/2006/table">
            <a:tbl>
              <a:tblPr>
                <a:noFill/>
                <a:tableStyleId>{7BA722C0-0DEE-47A4-A836-F3162C572DF1}</a:tableStyleId>
              </a:tblPr>
              <a:tblGrid>
                <a:gridCol w="3405775"/>
                <a:gridCol w="3405775"/>
              </a:tblGrid>
              <a:tr h="303225">
                <a:tc>
                  <a:txBody>
                    <a:bodyPr/>
                    <a:lstStyle/>
                    <a:p>
                      <a:pPr indent="0" lvl="0" marL="0" rtl="0" algn="ctr">
                        <a:spcBef>
                          <a:spcPts val="0"/>
                        </a:spcBef>
                        <a:spcAft>
                          <a:spcPts val="0"/>
                        </a:spcAft>
                        <a:buNone/>
                      </a:pPr>
                      <a:r>
                        <a:rPr b="1" lang="en" sz="1600">
                          <a:solidFill>
                            <a:schemeClr val="dk1"/>
                          </a:solidFill>
                          <a:highlight>
                            <a:srgbClr val="434343"/>
                          </a:highlight>
                          <a:latin typeface="Baloo Da 2"/>
                          <a:ea typeface="Baloo Da 2"/>
                          <a:cs typeface="Baloo Da 2"/>
                          <a:sym typeface="Baloo Da 2"/>
                        </a:rPr>
                        <a:t>Topic </a:t>
                      </a:r>
                      <a:endParaRPr b="1" sz="1600">
                        <a:solidFill>
                          <a:schemeClr val="dk1"/>
                        </a:solidFill>
                        <a:highlight>
                          <a:srgbClr val="434343"/>
                        </a:highlight>
                        <a:latin typeface="Baloo Da 2"/>
                        <a:ea typeface="Baloo Da 2"/>
                        <a:cs typeface="Baloo Da 2"/>
                        <a:sym typeface="Baloo Da 2"/>
                      </a:endParaRPr>
                    </a:p>
                  </a:txBody>
                  <a:tcPr marT="91425" marB="91425" marR="91425" marL="91425" anchor="ctr">
                    <a:solidFill>
                      <a:srgbClr val="434343"/>
                    </a:solidFill>
                  </a:tcPr>
                </a:tc>
                <a:tc>
                  <a:txBody>
                    <a:bodyPr/>
                    <a:lstStyle/>
                    <a:p>
                      <a:pPr indent="0" lvl="0" marL="0" rtl="0" algn="ctr">
                        <a:spcBef>
                          <a:spcPts val="0"/>
                        </a:spcBef>
                        <a:spcAft>
                          <a:spcPts val="0"/>
                        </a:spcAft>
                        <a:buNone/>
                      </a:pPr>
                      <a:r>
                        <a:rPr b="1" lang="en" sz="1600">
                          <a:solidFill>
                            <a:schemeClr val="dk1"/>
                          </a:solidFill>
                          <a:highlight>
                            <a:srgbClr val="434343"/>
                          </a:highlight>
                          <a:latin typeface="Baloo Da 2"/>
                          <a:ea typeface="Baloo Da 2"/>
                          <a:cs typeface="Baloo Da 2"/>
                          <a:sym typeface="Baloo Da 2"/>
                        </a:rPr>
                        <a:t>Page Number</a:t>
                      </a:r>
                      <a:endParaRPr b="1" sz="1600">
                        <a:solidFill>
                          <a:schemeClr val="dk1"/>
                        </a:solidFill>
                        <a:highlight>
                          <a:srgbClr val="434343"/>
                        </a:highlight>
                        <a:latin typeface="Baloo Da 2"/>
                        <a:ea typeface="Baloo Da 2"/>
                        <a:cs typeface="Baloo Da 2"/>
                        <a:sym typeface="Baloo Da 2"/>
                      </a:endParaRPr>
                    </a:p>
                  </a:txBody>
                  <a:tcPr marT="91425" marB="91425" marR="91425" marL="91425" anchor="ctr">
                    <a:solidFill>
                      <a:srgbClr val="434343"/>
                    </a:solidFill>
                  </a:tcPr>
                </a:tc>
              </a:tr>
              <a:tr h="303225">
                <a:tc>
                  <a:txBody>
                    <a:bodyPr/>
                    <a:lstStyle/>
                    <a:p>
                      <a:pPr indent="0" lvl="0" marL="0" rtl="0" algn="ctr">
                        <a:spcBef>
                          <a:spcPts val="0"/>
                        </a:spcBef>
                        <a:spcAft>
                          <a:spcPts val="0"/>
                        </a:spcAft>
                        <a:buNone/>
                      </a:pPr>
                      <a:r>
                        <a:rPr lang="en" sz="1300">
                          <a:solidFill>
                            <a:srgbClr val="E3E3E3"/>
                          </a:solidFill>
                          <a:highlight>
                            <a:schemeClr val="lt1"/>
                          </a:highlight>
                          <a:latin typeface="Baloo Da 2"/>
                          <a:ea typeface="Baloo Da 2"/>
                          <a:cs typeface="Baloo Da 2"/>
                          <a:sym typeface="Baloo Da 2"/>
                        </a:rPr>
                        <a:t>Introduction</a:t>
                      </a:r>
                      <a:endParaRPr sz="1300">
                        <a:solidFill>
                          <a:srgbClr val="E3E3E3"/>
                        </a:solidFill>
                        <a:highlight>
                          <a:schemeClr val="lt1"/>
                        </a:highlight>
                        <a:latin typeface="Baloo Da 2"/>
                        <a:ea typeface="Baloo Da 2"/>
                        <a:cs typeface="Baloo Da 2"/>
                        <a:sym typeface="Baloo Da 2"/>
                      </a:endParaRPr>
                    </a:p>
                  </a:txBody>
                  <a:tcPr marT="91425" marB="91425" marR="91425" marL="91425" anchor="ctr"/>
                </a:tc>
                <a:tc>
                  <a:txBody>
                    <a:bodyPr/>
                    <a:lstStyle/>
                    <a:p>
                      <a:pPr indent="0" lvl="0" marL="0" rtl="0" algn="ctr">
                        <a:spcBef>
                          <a:spcPts val="0"/>
                        </a:spcBef>
                        <a:spcAft>
                          <a:spcPts val="0"/>
                        </a:spcAft>
                        <a:buNone/>
                      </a:pPr>
                      <a:r>
                        <a:rPr lang="en" sz="1300">
                          <a:solidFill>
                            <a:srgbClr val="E3E3E3"/>
                          </a:solidFill>
                          <a:highlight>
                            <a:schemeClr val="lt1"/>
                          </a:highlight>
                          <a:latin typeface="Baloo Da 2"/>
                          <a:ea typeface="Baloo Da 2"/>
                          <a:cs typeface="Baloo Da 2"/>
                          <a:sym typeface="Baloo Da 2"/>
                        </a:rPr>
                        <a:t>1</a:t>
                      </a:r>
                      <a:endParaRPr sz="1300">
                        <a:solidFill>
                          <a:srgbClr val="E3E3E3"/>
                        </a:solidFill>
                        <a:highlight>
                          <a:schemeClr val="lt1"/>
                        </a:highlight>
                        <a:latin typeface="Baloo Da 2"/>
                        <a:ea typeface="Baloo Da 2"/>
                        <a:cs typeface="Baloo Da 2"/>
                        <a:sym typeface="Baloo Da 2"/>
                      </a:endParaRPr>
                    </a:p>
                  </a:txBody>
                  <a:tcPr marT="91425" marB="91425" marR="91425" marL="91425" anchor="ctr"/>
                </a:tc>
              </a:tr>
              <a:tr h="303225">
                <a:tc>
                  <a:txBody>
                    <a:bodyPr/>
                    <a:lstStyle/>
                    <a:p>
                      <a:pPr indent="0" lvl="0" marL="0" rtl="0" algn="ctr">
                        <a:spcBef>
                          <a:spcPts val="0"/>
                        </a:spcBef>
                        <a:spcAft>
                          <a:spcPts val="0"/>
                        </a:spcAft>
                        <a:buNone/>
                      </a:pPr>
                      <a:r>
                        <a:rPr lang="en" sz="1300">
                          <a:solidFill>
                            <a:srgbClr val="E3E3E3"/>
                          </a:solidFill>
                          <a:highlight>
                            <a:schemeClr val="lt1"/>
                          </a:highlight>
                          <a:latin typeface="Baloo Da 2"/>
                          <a:ea typeface="Baloo Da 2"/>
                          <a:cs typeface="Baloo Da 2"/>
                          <a:sym typeface="Baloo Da 2"/>
                        </a:rPr>
                        <a:t>Purpose</a:t>
                      </a:r>
                      <a:endParaRPr sz="1300">
                        <a:solidFill>
                          <a:srgbClr val="E3E3E3"/>
                        </a:solidFill>
                        <a:highlight>
                          <a:schemeClr val="lt1"/>
                        </a:highlight>
                        <a:latin typeface="Baloo Da 2"/>
                        <a:ea typeface="Baloo Da 2"/>
                        <a:cs typeface="Baloo Da 2"/>
                        <a:sym typeface="Baloo Da 2"/>
                      </a:endParaRPr>
                    </a:p>
                  </a:txBody>
                  <a:tcPr marT="91425" marB="91425" marR="91425" marL="91425" anchor="ctr"/>
                </a:tc>
                <a:tc>
                  <a:txBody>
                    <a:bodyPr/>
                    <a:lstStyle/>
                    <a:p>
                      <a:pPr indent="0" lvl="0" marL="0" rtl="0" algn="ctr">
                        <a:spcBef>
                          <a:spcPts val="0"/>
                        </a:spcBef>
                        <a:spcAft>
                          <a:spcPts val="0"/>
                        </a:spcAft>
                        <a:buNone/>
                      </a:pPr>
                      <a:r>
                        <a:rPr lang="en" sz="1300">
                          <a:solidFill>
                            <a:srgbClr val="E3E3E3"/>
                          </a:solidFill>
                          <a:highlight>
                            <a:schemeClr val="lt1"/>
                          </a:highlight>
                          <a:latin typeface="Baloo Da 2"/>
                          <a:ea typeface="Baloo Da 2"/>
                          <a:cs typeface="Baloo Da 2"/>
                          <a:sym typeface="Baloo Da 2"/>
                        </a:rPr>
                        <a:t>2</a:t>
                      </a:r>
                      <a:endParaRPr sz="1300">
                        <a:solidFill>
                          <a:srgbClr val="E3E3E3"/>
                        </a:solidFill>
                        <a:highlight>
                          <a:schemeClr val="lt1"/>
                        </a:highlight>
                        <a:latin typeface="Baloo Da 2"/>
                        <a:ea typeface="Baloo Da 2"/>
                        <a:cs typeface="Baloo Da 2"/>
                        <a:sym typeface="Baloo Da 2"/>
                      </a:endParaRPr>
                    </a:p>
                  </a:txBody>
                  <a:tcPr marT="91425" marB="91425" marR="91425" marL="91425" anchor="ctr"/>
                </a:tc>
              </a:tr>
              <a:tr h="303225">
                <a:tc>
                  <a:txBody>
                    <a:bodyPr/>
                    <a:lstStyle/>
                    <a:p>
                      <a:pPr indent="0" lvl="0" marL="0" rtl="0" algn="ctr">
                        <a:spcBef>
                          <a:spcPts val="0"/>
                        </a:spcBef>
                        <a:spcAft>
                          <a:spcPts val="0"/>
                        </a:spcAft>
                        <a:buNone/>
                      </a:pPr>
                      <a:r>
                        <a:rPr lang="en" sz="1300">
                          <a:solidFill>
                            <a:srgbClr val="E3E3E3"/>
                          </a:solidFill>
                          <a:highlight>
                            <a:schemeClr val="lt1"/>
                          </a:highlight>
                          <a:latin typeface="Baloo Da 2"/>
                          <a:ea typeface="Baloo Da 2"/>
                          <a:cs typeface="Baloo Da 2"/>
                          <a:sym typeface="Baloo Da 2"/>
                        </a:rPr>
                        <a:t>What Is New In Our Research</a:t>
                      </a:r>
                      <a:endParaRPr sz="1300">
                        <a:solidFill>
                          <a:srgbClr val="E3E3E3"/>
                        </a:solidFill>
                        <a:highlight>
                          <a:schemeClr val="lt1"/>
                        </a:highlight>
                        <a:latin typeface="Baloo Da 2"/>
                        <a:ea typeface="Baloo Da 2"/>
                        <a:cs typeface="Baloo Da 2"/>
                        <a:sym typeface="Baloo Da 2"/>
                      </a:endParaRPr>
                    </a:p>
                  </a:txBody>
                  <a:tcPr marT="91425" marB="91425" marR="91425" marL="91425" anchor="ctr"/>
                </a:tc>
                <a:tc>
                  <a:txBody>
                    <a:bodyPr/>
                    <a:lstStyle/>
                    <a:p>
                      <a:pPr indent="0" lvl="0" marL="0" rtl="0" algn="ctr">
                        <a:spcBef>
                          <a:spcPts val="0"/>
                        </a:spcBef>
                        <a:spcAft>
                          <a:spcPts val="0"/>
                        </a:spcAft>
                        <a:buNone/>
                      </a:pPr>
                      <a:r>
                        <a:rPr lang="en" sz="1300">
                          <a:solidFill>
                            <a:srgbClr val="E3E3E3"/>
                          </a:solidFill>
                          <a:highlight>
                            <a:schemeClr val="lt1"/>
                          </a:highlight>
                          <a:latin typeface="Baloo Da 2"/>
                          <a:ea typeface="Baloo Da 2"/>
                          <a:cs typeface="Baloo Da 2"/>
                          <a:sym typeface="Baloo Da 2"/>
                        </a:rPr>
                        <a:t>3</a:t>
                      </a:r>
                      <a:endParaRPr sz="1300">
                        <a:solidFill>
                          <a:srgbClr val="E3E3E3"/>
                        </a:solidFill>
                        <a:highlight>
                          <a:schemeClr val="lt1"/>
                        </a:highlight>
                        <a:latin typeface="Baloo Da 2"/>
                        <a:ea typeface="Baloo Da 2"/>
                        <a:cs typeface="Baloo Da 2"/>
                        <a:sym typeface="Baloo Da 2"/>
                      </a:endParaRPr>
                    </a:p>
                  </a:txBody>
                  <a:tcPr marT="91425" marB="91425" marR="91425" marL="91425" anchor="ctr"/>
                </a:tc>
              </a:tr>
              <a:tr h="303225">
                <a:tc>
                  <a:txBody>
                    <a:bodyPr/>
                    <a:lstStyle/>
                    <a:p>
                      <a:pPr indent="0" lvl="0" marL="0" rtl="0" algn="ctr">
                        <a:spcBef>
                          <a:spcPts val="0"/>
                        </a:spcBef>
                        <a:spcAft>
                          <a:spcPts val="0"/>
                        </a:spcAft>
                        <a:buNone/>
                      </a:pPr>
                      <a:r>
                        <a:rPr lang="en" sz="1300">
                          <a:solidFill>
                            <a:srgbClr val="E3E3E3"/>
                          </a:solidFill>
                          <a:highlight>
                            <a:schemeClr val="lt1"/>
                          </a:highlight>
                          <a:latin typeface="Baloo Da 2"/>
                          <a:ea typeface="Baloo Da 2"/>
                          <a:cs typeface="Baloo Da 2"/>
                          <a:sym typeface="Baloo Da 2"/>
                        </a:rPr>
                        <a:t>Methodology</a:t>
                      </a:r>
                      <a:endParaRPr sz="1300">
                        <a:solidFill>
                          <a:srgbClr val="E3E3E3"/>
                        </a:solidFill>
                        <a:highlight>
                          <a:schemeClr val="lt1"/>
                        </a:highlight>
                        <a:latin typeface="Baloo Da 2"/>
                        <a:ea typeface="Baloo Da 2"/>
                        <a:cs typeface="Baloo Da 2"/>
                        <a:sym typeface="Baloo Da 2"/>
                      </a:endParaRPr>
                    </a:p>
                  </a:txBody>
                  <a:tcPr marT="91425" marB="91425" marR="91425" marL="91425" anchor="ctr"/>
                </a:tc>
                <a:tc>
                  <a:txBody>
                    <a:bodyPr/>
                    <a:lstStyle/>
                    <a:p>
                      <a:pPr indent="0" lvl="0" marL="0" rtl="0" algn="ctr">
                        <a:spcBef>
                          <a:spcPts val="0"/>
                        </a:spcBef>
                        <a:spcAft>
                          <a:spcPts val="0"/>
                        </a:spcAft>
                        <a:buNone/>
                      </a:pPr>
                      <a:r>
                        <a:rPr lang="en" sz="1300">
                          <a:solidFill>
                            <a:srgbClr val="E3E3E3"/>
                          </a:solidFill>
                          <a:highlight>
                            <a:schemeClr val="lt1"/>
                          </a:highlight>
                          <a:latin typeface="Baloo Da 2"/>
                          <a:ea typeface="Baloo Da 2"/>
                          <a:cs typeface="Baloo Da 2"/>
                          <a:sym typeface="Baloo Da 2"/>
                        </a:rPr>
                        <a:t>4</a:t>
                      </a:r>
                      <a:endParaRPr sz="1300">
                        <a:solidFill>
                          <a:srgbClr val="E3E3E3"/>
                        </a:solidFill>
                        <a:highlight>
                          <a:schemeClr val="lt1"/>
                        </a:highlight>
                        <a:latin typeface="Baloo Da 2"/>
                        <a:ea typeface="Baloo Da 2"/>
                        <a:cs typeface="Baloo Da 2"/>
                        <a:sym typeface="Baloo Da 2"/>
                      </a:endParaRPr>
                    </a:p>
                  </a:txBody>
                  <a:tcPr marT="91425" marB="91425" marR="91425" marL="91425" anchor="ctr"/>
                </a:tc>
              </a:tr>
              <a:tr h="276025">
                <a:tc>
                  <a:txBody>
                    <a:bodyPr/>
                    <a:lstStyle/>
                    <a:p>
                      <a:pPr indent="0" lvl="0" marL="0" rtl="0" algn="ctr">
                        <a:spcBef>
                          <a:spcPts val="0"/>
                        </a:spcBef>
                        <a:spcAft>
                          <a:spcPts val="0"/>
                        </a:spcAft>
                        <a:buNone/>
                      </a:pPr>
                      <a:r>
                        <a:rPr lang="en" sz="1300">
                          <a:solidFill>
                            <a:srgbClr val="E3E3E3"/>
                          </a:solidFill>
                          <a:highlight>
                            <a:schemeClr val="lt1"/>
                          </a:highlight>
                          <a:latin typeface="Baloo Da 2"/>
                          <a:ea typeface="Baloo Da 2"/>
                          <a:cs typeface="Baloo Da 2"/>
                          <a:sym typeface="Baloo Da 2"/>
                        </a:rPr>
                        <a:t>Data Analysis</a:t>
                      </a:r>
                      <a:endParaRPr sz="1300">
                        <a:solidFill>
                          <a:srgbClr val="E3E3E3"/>
                        </a:solidFill>
                        <a:highlight>
                          <a:schemeClr val="lt1"/>
                        </a:highlight>
                        <a:latin typeface="Baloo Da 2"/>
                        <a:ea typeface="Baloo Da 2"/>
                        <a:cs typeface="Baloo Da 2"/>
                        <a:sym typeface="Baloo Da 2"/>
                      </a:endParaRPr>
                    </a:p>
                  </a:txBody>
                  <a:tcPr marT="91425" marB="91425" marR="91425" marL="91425" anchor="ctr"/>
                </a:tc>
                <a:tc>
                  <a:txBody>
                    <a:bodyPr/>
                    <a:lstStyle/>
                    <a:p>
                      <a:pPr indent="0" lvl="0" marL="0" rtl="0" algn="ctr">
                        <a:spcBef>
                          <a:spcPts val="0"/>
                        </a:spcBef>
                        <a:spcAft>
                          <a:spcPts val="0"/>
                        </a:spcAft>
                        <a:buNone/>
                      </a:pPr>
                      <a:r>
                        <a:rPr lang="en" sz="1300">
                          <a:solidFill>
                            <a:srgbClr val="E3E3E3"/>
                          </a:solidFill>
                          <a:highlight>
                            <a:schemeClr val="lt1"/>
                          </a:highlight>
                          <a:latin typeface="Baloo Da 2"/>
                          <a:ea typeface="Baloo Da 2"/>
                          <a:cs typeface="Baloo Da 2"/>
                          <a:sym typeface="Baloo Da 2"/>
                        </a:rPr>
                        <a:t>5</a:t>
                      </a:r>
                      <a:endParaRPr sz="1300">
                        <a:solidFill>
                          <a:srgbClr val="E3E3E3"/>
                        </a:solidFill>
                        <a:highlight>
                          <a:schemeClr val="lt1"/>
                        </a:highlight>
                        <a:latin typeface="Baloo Da 2"/>
                        <a:ea typeface="Baloo Da 2"/>
                        <a:cs typeface="Baloo Da 2"/>
                        <a:sym typeface="Baloo Da 2"/>
                      </a:endParaRPr>
                    </a:p>
                  </a:txBody>
                  <a:tcPr marT="91425" marB="91425" marR="91425" marL="91425" anchor="ctr"/>
                </a:tc>
              </a:tr>
              <a:tr h="276025">
                <a:tc>
                  <a:txBody>
                    <a:bodyPr/>
                    <a:lstStyle/>
                    <a:p>
                      <a:pPr indent="0" lvl="0" marL="0" rtl="0" algn="ctr">
                        <a:spcBef>
                          <a:spcPts val="0"/>
                        </a:spcBef>
                        <a:spcAft>
                          <a:spcPts val="0"/>
                        </a:spcAft>
                        <a:buNone/>
                      </a:pPr>
                      <a:r>
                        <a:rPr lang="en" sz="1300">
                          <a:solidFill>
                            <a:srgbClr val="E3E3E3"/>
                          </a:solidFill>
                          <a:highlight>
                            <a:schemeClr val="lt1"/>
                          </a:highlight>
                          <a:latin typeface="Baloo Da 2"/>
                          <a:ea typeface="Baloo Da 2"/>
                          <a:cs typeface="Baloo Da 2"/>
                          <a:sym typeface="Baloo Da 2"/>
                        </a:rPr>
                        <a:t>Result Analysis</a:t>
                      </a:r>
                      <a:endParaRPr sz="1300">
                        <a:solidFill>
                          <a:srgbClr val="E3E3E3"/>
                        </a:solidFill>
                        <a:highlight>
                          <a:schemeClr val="lt1"/>
                        </a:highlight>
                        <a:latin typeface="Baloo Da 2"/>
                        <a:ea typeface="Baloo Da 2"/>
                        <a:cs typeface="Baloo Da 2"/>
                        <a:sym typeface="Baloo Da 2"/>
                      </a:endParaRPr>
                    </a:p>
                  </a:txBody>
                  <a:tcPr marT="91425" marB="91425" marR="91425" marL="91425" anchor="ctr"/>
                </a:tc>
                <a:tc>
                  <a:txBody>
                    <a:bodyPr/>
                    <a:lstStyle/>
                    <a:p>
                      <a:pPr indent="0" lvl="0" marL="0" rtl="0" algn="ctr">
                        <a:spcBef>
                          <a:spcPts val="0"/>
                        </a:spcBef>
                        <a:spcAft>
                          <a:spcPts val="0"/>
                        </a:spcAft>
                        <a:buNone/>
                      </a:pPr>
                      <a:r>
                        <a:rPr lang="en" sz="1300">
                          <a:solidFill>
                            <a:srgbClr val="E3E3E3"/>
                          </a:solidFill>
                          <a:highlight>
                            <a:schemeClr val="lt1"/>
                          </a:highlight>
                          <a:latin typeface="Baloo Da 2"/>
                          <a:ea typeface="Baloo Da 2"/>
                          <a:cs typeface="Baloo Da 2"/>
                          <a:sym typeface="Baloo Da 2"/>
                        </a:rPr>
                        <a:t>6-11</a:t>
                      </a:r>
                      <a:endParaRPr sz="1300">
                        <a:solidFill>
                          <a:srgbClr val="E3E3E3"/>
                        </a:solidFill>
                        <a:highlight>
                          <a:schemeClr val="lt1"/>
                        </a:highlight>
                        <a:latin typeface="Baloo Da 2"/>
                        <a:ea typeface="Baloo Da 2"/>
                        <a:cs typeface="Baloo Da 2"/>
                        <a:sym typeface="Baloo Da 2"/>
                      </a:endParaRPr>
                    </a:p>
                  </a:txBody>
                  <a:tcPr marT="91425" marB="91425" marR="91425" marL="91425" anchor="ctr"/>
                </a:tc>
              </a:tr>
              <a:tr h="303225">
                <a:tc>
                  <a:txBody>
                    <a:bodyPr/>
                    <a:lstStyle/>
                    <a:p>
                      <a:pPr indent="0" lvl="0" marL="0" rtl="0" algn="ctr">
                        <a:spcBef>
                          <a:spcPts val="0"/>
                        </a:spcBef>
                        <a:spcAft>
                          <a:spcPts val="0"/>
                        </a:spcAft>
                        <a:buNone/>
                      </a:pPr>
                      <a:r>
                        <a:rPr lang="en" sz="1300">
                          <a:solidFill>
                            <a:srgbClr val="E3E3E3"/>
                          </a:solidFill>
                          <a:highlight>
                            <a:schemeClr val="lt1"/>
                          </a:highlight>
                          <a:latin typeface="Baloo Da 2"/>
                          <a:ea typeface="Baloo Da 2"/>
                          <a:cs typeface="Baloo Da 2"/>
                          <a:sym typeface="Baloo Da 2"/>
                        </a:rPr>
                        <a:t>Limitation &amp; Future Work</a:t>
                      </a:r>
                      <a:endParaRPr sz="1300">
                        <a:solidFill>
                          <a:srgbClr val="E3E3E3"/>
                        </a:solidFill>
                        <a:highlight>
                          <a:schemeClr val="lt1"/>
                        </a:highlight>
                        <a:latin typeface="Baloo Da 2"/>
                        <a:ea typeface="Baloo Da 2"/>
                        <a:cs typeface="Baloo Da 2"/>
                        <a:sym typeface="Baloo Da 2"/>
                      </a:endParaRPr>
                    </a:p>
                  </a:txBody>
                  <a:tcPr marT="91425" marB="91425" marR="91425" marL="91425" anchor="ctr"/>
                </a:tc>
                <a:tc>
                  <a:txBody>
                    <a:bodyPr/>
                    <a:lstStyle/>
                    <a:p>
                      <a:pPr indent="0" lvl="0" marL="0" rtl="0" algn="ctr">
                        <a:spcBef>
                          <a:spcPts val="0"/>
                        </a:spcBef>
                        <a:spcAft>
                          <a:spcPts val="0"/>
                        </a:spcAft>
                        <a:buNone/>
                      </a:pPr>
                      <a:r>
                        <a:rPr lang="en" sz="1300">
                          <a:solidFill>
                            <a:srgbClr val="E3E3E3"/>
                          </a:solidFill>
                          <a:highlight>
                            <a:schemeClr val="lt1"/>
                          </a:highlight>
                          <a:latin typeface="Baloo Da 2"/>
                          <a:ea typeface="Baloo Da 2"/>
                          <a:cs typeface="Baloo Da 2"/>
                          <a:sym typeface="Baloo Da 2"/>
                        </a:rPr>
                        <a:t>12</a:t>
                      </a:r>
                      <a:endParaRPr sz="1300">
                        <a:solidFill>
                          <a:srgbClr val="E3E3E3"/>
                        </a:solidFill>
                        <a:highlight>
                          <a:schemeClr val="lt1"/>
                        </a:highlight>
                        <a:latin typeface="Baloo Da 2"/>
                        <a:ea typeface="Baloo Da 2"/>
                        <a:cs typeface="Baloo Da 2"/>
                        <a:sym typeface="Baloo Da 2"/>
                      </a:endParaRPr>
                    </a:p>
                  </a:txBody>
                  <a:tcPr marT="91425" marB="91425" marR="91425" marL="91425" anchor="ctr"/>
                </a:tc>
              </a:tr>
              <a:tr h="276025">
                <a:tc>
                  <a:txBody>
                    <a:bodyPr/>
                    <a:lstStyle/>
                    <a:p>
                      <a:pPr indent="0" lvl="0" marL="0" rtl="0" algn="ctr">
                        <a:spcBef>
                          <a:spcPts val="0"/>
                        </a:spcBef>
                        <a:spcAft>
                          <a:spcPts val="0"/>
                        </a:spcAft>
                        <a:buNone/>
                      </a:pPr>
                      <a:r>
                        <a:rPr lang="en" sz="1300">
                          <a:solidFill>
                            <a:srgbClr val="E3E3E3"/>
                          </a:solidFill>
                          <a:highlight>
                            <a:schemeClr val="lt1"/>
                          </a:highlight>
                          <a:latin typeface="Baloo Da 2"/>
                          <a:ea typeface="Baloo Da 2"/>
                          <a:cs typeface="Baloo Da 2"/>
                          <a:sym typeface="Baloo Da 2"/>
                        </a:rPr>
                        <a:t>Conclusion</a:t>
                      </a:r>
                      <a:endParaRPr sz="1300">
                        <a:solidFill>
                          <a:srgbClr val="E3E3E3"/>
                        </a:solidFill>
                        <a:highlight>
                          <a:schemeClr val="lt1"/>
                        </a:highlight>
                        <a:latin typeface="Baloo Da 2"/>
                        <a:ea typeface="Baloo Da 2"/>
                        <a:cs typeface="Baloo Da 2"/>
                        <a:sym typeface="Baloo Da 2"/>
                      </a:endParaRPr>
                    </a:p>
                  </a:txBody>
                  <a:tcPr marT="91425" marB="91425" marR="91425" marL="91425" anchor="ctr"/>
                </a:tc>
                <a:tc>
                  <a:txBody>
                    <a:bodyPr/>
                    <a:lstStyle/>
                    <a:p>
                      <a:pPr indent="0" lvl="0" marL="0" rtl="0" algn="ctr">
                        <a:spcBef>
                          <a:spcPts val="0"/>
                        </a:spcBef>
                        <a:spcAft>
                          <a:spcPts val="0"/>
                        </a:spcAft>
                        <a:buNone/>
                      </a:pPr>
                      <a:r>
                        <a:rPr lang="en" sz="1300">
                          <a:solidFill>
                            <a:srgbClr val="E3E3E3"/>
                          </a:solidFill>
                          <a:highlight>
                            <a:schemeClr val="lt1"/>
                          </a:highlight>
                          <a:latin typeface="Baloo Da 2"/>
                          <a:ea typeface="Baloo Da 2"/>
                          <a:cs typeface="Baloo Da 2"/>
                          <a:sym typeface="Baloo Da 2"/>
                        </a:rPr>
                        <a:t>13</a:t>
                      </a:r>
                      <a:endParaRPr sz="1300">
                        <a:solidFill>
                          <a:srgbClr val="E3E3E3"/>
                        </a:solidFill>
                        <a:highlight>
                          <a:schemeClr val="lt1"/>
                        </a:highlight>
                        <a:latin typeface="Baloo Da 2"/>
                        <a:ea typeface="Baloo Da 2"/>
                        <a:cs typeface="Baloo Da 2"/>
                        <a:sym typeface="Baloo Da 2"/>
                      </a:endParaRPr>
                    </a:p>
                  </a:txBody>
                  <a:tcPr marT="91425" marB="91425" marR="91425" marL="9142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590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latin typeface="Baloo Da 2"/>
                <a:ea typeface="Baloo Da 2"/>
                <a:cs typeface="Baloo Da 2"/>
                <a:sym typeface="Baloo Da 2"/>
              </a:rPr>
              <a:t>Introduction</a:t>
            </a:r>
            <a:endParaRPr b="1" sz="2720">
              <a:latin typeface="Baloo Da 2"/>
              <a:ea typeface="Baloo Da 2"/>
              <a:cs typeface="Baloo Da 2"/>
              <a:sym typeface="Baloo Da 2"/>
            </a:endParaRPr>
          </a:p>
        </p:txBody>
      </p:sp>
      <p:sp>
        <p:nvSpPr>
          <p:cNvPr id="69" name="Google Shape;69;p15"/>
          <p:cNvSpPr txBox="1"/>
          <p:nvPr>
            <p:ph idx="1" type="body"/>
          </p:nvPr>
        </p:nvSpPr>
        <p:spPr>
          <a:xfrm>
            <a:off x="311700" y="1090000"/>
            <a:ext cx="8520600" cy="3416400"/>
          </a:xfrm>
          <a:prstGeom prst="rect">
            <a:avLst/>
          </a:prstGeom>
        </p:spPr>
        <p:txBody>
          <a:bodyPr anchorCtr="0" anchor="t" bIns="91425" lIns="91425" spcFirstLastPara="1" rIns="91425" wrap="square" tIns="91425">
            <a:normAutofit fontScale="25000"/>
          </a:bodyPr>
          <a:lstStyle/>
          <a:p>
            <a:pPr indent="0" lvl="0" marL="0" rtl="0" algn="l">
              <a:spcBef>
                <a:spcPts val="1800"/>
              </a:spcBef>
              <a:spcAft>
                <a:spcPts val="0"/>
              </a:spcAft>
              <a:buNone/>
            </a:pPr>
            <a:r>
              <a:t/>
            </a:r>
            <a:endParaRPr b="1" sz="1600">
              <a:solidFill>
                <a:schemeClr val="dk1"/>
              </a:solidFill>
              <a:highlight>
                <a:srgbClr val="131314"/>
              </a:highlight>
            </a:endParaRPr>
          </a:p>
          <a:p>
            <a:pPr indent="0" lvl="0" marL="0" rtl="0" algn="l">
              <a:spcBef>
                <a:spcPts val="1800"/>
              </a:spcBef>
              <a:spcAft>
                <a:spcPts val="0"/>
              </a:spcAft>
              <a:buNone/>
            </a:pPr>
            <a:r>
              <a:rPr b="1" lang="en" sz="5350">
                <a:solidFill>
                  <a:schemeClr val="accent2"/>
                </a:solidFill>
                <a:highlight>
                  <a:schemeClr val="dk2"/>
                </a:highlight>
                <a:latin typeface="Spectral"/>
                <a:ea typeface="Spectral"/>
                <a:cs typeface="Spectral"/>
                <a:sym typeface="Spectral"/>
              </a:rPr>
              <a:t>Leveraging Machine Learning for Malicious URL Detection</a:t>
            </a:r>
            <a:endParaRPr b="1" sz="5350">
              <a:solidFill>
                <a:schemeClr val="accent2"/>
              </a:solidFill>
              <a:highlight>
                <a:schemeClr val="dk2"/>
              </a:highlight>
              <a:latin typeface="Spectral"/>
              <a:ea typeface="Spectral"/>
              <a:cs typeface="Spectral"/>
              <a:sym typeface="Spectral"/>
            </a:endParaRPr>
          </a:p>
          <a:p>
            <a:pPr indent="0" lvl="0" marL="0" rtl="0" algn="l">
              <a:spcBef>
                <a:spcPts val="1800"/>
              </a:spcBef>
              <a:spcAft>
                <a:spcPts val="0"/>
              </a:spcAft>
              <a:buNone/>
            </a:pPr>
            <a:r>
              <a:t/>
            </a:r>
            <a:endParaRPr b="1" sz="3750">
              <a:solidFill>
                <a:srgbClr val="999999"/>
              </a:solidFill>
              <a:highlight>
                <a:schemeClr val="dk2"/>
              </a:highlight>
              <a:latin typeface="Spectral"/>
              <a:ea typeface="Spectral"/>
              <a:cs typeface="Spectral"/>
              <a:sym typeface="Spectral"/>
            </a:endParaRPr>
          </a:p>
          <a:p>
            <a:pPr indent="-311150" lvl="0" marL="457200" rtl="0" algn="l">
              <a:lnSpc>
                <a:spcPct val="200000"/>
              </a:lnSpc>
              <a:spcBef>
                <a:spcPts val="1800"/>
              </a:spcBef>
              <a:spcAft>
                <a:spcPts val="0"/>
              </a:spcAft>
              <a:buClr>
                <a:srgbClr val="999999"/>
              </a:buClr>
              <a:buSzPct val="100000"/>
              <a:buFont typeface="Spectral"/>
              <a:buChar char="●"/>
            </a:pPr>
            <a:r>
              <a:rPr lang="en" sz="5200">
                <a:solidFill>
                  <a:srgbClr val="999999"/>
                </a:solidFill>
                <a:highlight>
                  <a:schemeClr val="dk2"/>
                </a:highlight>
                <a:latin typeface="Spectral"/>
                <a:ea typeface="Spectral"/>
                <a:cs typeface="Spectral"/>
                <a:sym typeface="Spectral"/>
              </a:rPr>
              <a:t>The exponential growth of online activity necessitates robust and adaptable cybersecurity measures.</a:t>
            </a:r>
            <a:endParaRPr sz="5200">
              <a:solidFill>
                <a:srgbClr val="999999"/>
              </a:solidFill>
              <a:highlight>
                <a:schemeClr val="dk2"/>
              </a:highlight>
              <a:latin typeface="Spectral"/>
              <a:ea typeface="Spectral"/>
              <a:cs typeface="Spectral"/>
              <a:sym typeface="Spectral"/>
            </a:endParaRPr>
          </a:p>
          <a:p>
            <a:pPr indent="-311150" lvl="0" marL="457200" rtl="0" algn="l">
              <a:lnSpc>
                <a:spcPct val="200000"/>
              </a:lnSpc>
              <a:spcBef>
                <a:spcPts val="0"/>
              </a:spcBef>
              <a:spcAft>
                <a:spcPts val="0"/>
              </a:spcAft>
              <a:buClr>
                <a:srgbClr val="999999"/>
              </a:buClr>
              <a:buSzPct val="100000"/>
              <a:buFont typeface="Spectral"/>
              <a:buChar char="●"/>
            </a:pPr>
            <a:r>
              <a:rPr lang="en" sz="5200">
                <a:solidFill>
                  <a:srgbClr val="999999"/>
                </a:solidFill>
                <a:highlight>
                  <a:schemeClr val="dk2"/>
                </a:highlight>
                <a:latin typeface="Spectral"/>
                <a:ea typeface="Spectral"/>
                <a:cs typeface="Spectral"/>
                <a:sym typeface="Spectral"/>
              </a:rPr>
              <a:t>Malicious URLs, disguised and multifaceted, pose a significant threat, demanding effective detection and classification.</a:t>
            </a:r>
            <a:endParaRPr sz="5200">
              <a:solidFill>
                <a:srgbClr val="999999"/>
              </a:solidFill>
              <a:highlight>
                <a:schemeClr val="dk2"/>
              </a:highlight>
              <a:latin typeface="Spectral"/>
              <a:ea typeface="Spectral"/>
              <a:cs typeface="Spectral"/>
              <a:sym typeface="Spectral"/>
            </a:endParaRPr>
          </a:p>
          <a:p>
            <a:pPr indent="-311150" lvl="0" marL="457200" rtl="0" algn="l">
              <a:lnSpc>
                <a:spcPct val="200000"/>
              </a:lnSpc>
              <a:spcBef>
                <a:spcPts val="0"/>
              </a:spcBef>
              <a:spcAft>
                <a:spcPts val="0"/>
              </a:spcAft>
              <a:buClr>
                <a:srgbClr val="999999"/>
              </a:buClr>
              <a:buSzPct val="100000"/>
              <a:buFont typeface="Spectral"/>
              <a:buChar char="●"/>
            </a:pPr>
            <a:r>
              <a:rPr lang="en" sz="5200">
                <a:solidFill>
                  <a:srgbClr val="999999"/>
                </a:solidFill>
                <a:highlight>
                  <a:schemeClr val="dk2"/>
                </a:highlight>
                <a:latin typeface="Spectral"/>
                <a:ea typeface="Spectral"/>
                <a:cs typeface="Spectral"/>
                <a:sym typeface="Spectral"/>
              </a:rPr>
              <a:t>This research combines natural language processing and machine learning techniques for URL classification.</a:t>
            </a:r>
            <a:endParaRPr sz="5200">
              <a:solidFill>
                <a:srgbClr val="999999"/>
              </a:solidFill>
              <a:highlight>
                <a:schemeClr val="dk2"/>
              </a:highlight>
              <a:latin typeface="Spectral"/>
              <a:ea typeface="Spectral"/>
              <a:cs typeface="Spectral"/>
              <a:sym typeface="Spectral"/>
            </a:endParaRPr>
          </a:p>
          <a:p>
            <a:pPr indent="0" lvl="0" marL="0" rtl="0" algn="l">
              <a:spcBef>
                <a:spcPts val="1100"/>
              </a:spcBef>
              <a:spcAft>
                <a:spcPts val="0"/>
              </a:spcAft>
              <a:buNone/>
            </a:pPr>
            <a:r>
              <a:t/>
            </a:r>
            <a:endParaRPr sz="1200">
              <a:solidFill>
                <a:srgbClr val="E3E3E3"/>
              </a:solidFill>
              <a:highlight>
                <a:srgbClr val="131314"/>
              </a:highlight>
            </a:endParaRPr>
          </a:p>
          <a:p>
            <a:pPr indent="0" lvl="0" marL="457200" rtl="0" algn="l">
              <a:lnSpc>
                <a:spcPct val="150000"/>
              </a:lnSpc>
              <a:spcBef>
                <a:spcPts val="1100"/>
              </a:spcBef>
              <a:spcAft>
                <a:spcPts val="1100"/>
              </a:spcAft>
              <a:buNone/>
            </a:pPr>
            <a:r>
              <a:t/>
            </a:r>
            <a:endParaRPr sz="1400">
              <a:solidFill>
                <a:srgbClr val="B7B7B7"/>
              </a:solidFill>
              <a:highlight>
                <a:srgbClr val="131314"/>
              </a:highlight>
            </a:endParaRPr>
          </a:p>
        </p:txBody>
      </p:sp>
      <p:sp>
        <p:nvSpPr>
          <p:cNvPr id="70" name="Google Shape;70;p15"/>
          <p:cNvSpPr txBox="1"/>
          <p:nvPr/>
        </p:nvSpPr>
        <p:spPr>
          <a:xfrm>
            <a:off x="8657300" y="4631000"/>
            <a:ext cx="424200" cy="40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rPr>
              <a:t>1</a:t>
            </a:r>
            <a:endParaRPr sz="18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439375" y="445025"/>
            <a:ext cx="839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latin typeface="Baloo Da 2"/>
                <a:ea typeface="Baloo Da 2"/>
                <a:cs typeface="Baloo Da 2"/>
                <a:sym typeface="Baloo Da 2"/>
              </a:rPr>
              <a:t>Purpose</a:t>
            </a:r>
            <a:endParaRPr b="1" sz="2720">
              <a:latin typeface="Baloo Da 2"/>
              <a:ea typeface="Baloo Da 2"/>
              <a:cs typeface="Baloo Da 2"/>
              <a:sym typeface="Baloo Da 2"/>
            </a:endParaRPr>
          </a:p>
        </p:txBody>
      </p:sp>
      <p:sp>
        <p:nvSpPr>
          <p:cNvPr id="76" name="Google Shape;76;p16"/>
          <p:cNvSpPr txBox="1"/>
          <p:nvPr>
            <p:ph idx="1" type="body"/>
          </p:nvPr>
        </p:nvSpPr>
        <p:spPr>
          <a:xfrm>
            <a:off x="311700" y="1111475"/>
            <a:ext cx="8520600" cy="3457500"/>
          </a:xfrm>
          <a:prstGeom prst="rect">
            <a:avLst/>
          </a:prstGeom>
        </p:spPr>
        <p:txBody>
          <a:bodyPr anchorCtr="0" anchor="t" bIns="91425" lIns="91425" spcFirstLastPara="1" rIns="91425" wrap="square" tIns="91425">
            <a:normAutofit fontScale="25000" lnSpcReduction="20000"/>
          </a:bodyPr>
          <a:lstStyle/>
          <a:p>
            <a:pPr indent="0" lvl="0" marL="0" rtl="0" algn="l">
              <a:spcBef>
                <a:spcPts val="300"/>
              </a:spcBef>
              <a:spcAft>
                <a:spcPts val="0"/>
              </a:spcAft>
              <a:buNone/>
            </a:pPr>
            <a:r>
              <a:t/>
            </a:r>
            <a:endParaRPr>
              <a:solidFill>
                <a:srgbClr val="E3E3E3"/>
              </a:solidFill>
              <a:highlight>
                <a:srgbClr val="131314"/>
              </a:highlight>
              <a:latin typeface="Constantia"/>
              <a:ea typeface="Constantia"/>
              <a:cs typeface="Constantia"/>
              <a:sym typeface="Constantia"/>
            </a:endParaRPr>
          </a:p>
          <a:p>
            <a:pPr indent="0" lvl="0" marL="0" rtl="0" algn="l">
              <a:spcBef>
                <a:spcPts val="1800"/>
              </a:spcBef>
              <a:spcAft>
                <a:spcPts val="0"/>
              </a:spcAft>
              <a:buNone/>
            </a:pPr>
            <a:r>
              <a:rPr b="1" lang="en" sz="5254">
                <a:solidFill>
                  <a:srgbClr val="E3E3E3"/>
                </a:solidFill>
                <a:highlight>
                  <a:schemeClr val="dk2"/>
                </a:highlight>
                <a:latin typeface="Spectral"/>
                <a:ea typeface="Spectral"/>
                <a:cs typeface="Spectral"/>
                <a:sym typeface="Spectral"/>
              </a:rPr>
              <a:t>Advancing URL Classification Accuracy and Adaptability</a:t>
            </a:r>
            <a:endParaRPr b="1" sz="5254">
              <a:solidFill>
                <a:srgbClr val="E3E3E3"/>
              </a:solidFill>
              <a:highlight>
                <a:schemeClr val="dk2"/>
              </a:highlight>
              <a:latin typeface="Spectral"/>
              <a:ea typeface="Spectral"/>
              <a:cs typeface="Spectral"/>
              <a:sym typeface="Spectral"/>
            </a:endParaRPr>
          </a:p>
          <a:p>
            <a:pPr indent="0" lvl="0" marL="0" rtl="0" algn="l">
              <a:spcBef>
                <a:spcPts val="1800"/>
              </a:spcBef>
              <a:spcAft>
                <a:spcPts val="0"/>
              </a:spcAft>
              <a:buNone/>
            </a:pPr>
            <a:r>
              <a:t/>
            </a:r>
            <a:endParaRPr sz="2554">
              <a:solidFill>
                <a:srgbClr val="E3E3E3"/>
              </a:solidFill>
              <a:highlight>
                <a:schemeClr val="dk2"/>
              </a:highlight>
              <a:latin typeface="Spectral"/>
              <a:ea typeface="Spectral"/>
              <a:cs typeface="Spectral"/>
              <a:sym typeface="Spectral"/>
            </a:endParaRPr>
          </a:p>
          <a:p>
            <a:pPr indent="-311150" lvl="0" marL="457200" rtl="0" algn="l">
              <a:lnSpc>
                <a:spcPct val="200000"/>
              </a:lnSpc>
              <a:spcBef>
                <a:spcPts val="1800"/>
              </a:spcBef>
              <a:spcAft>
                <a:spcPts val="0"/>
              </a:spcAft>
              <a:buClr>
                <a:srgbClr val="B7B7B7"/>
              </a:buClr>
              <a:buSzPct val="100000"/>
              <a:buFont typeface="Spectral"/>
              <a:buChar char="●"/>
            </a:pPr>
            <a:r>
              <a:rPr lang="en" sz="5200">
                <a:solidFill>
                  <a:srgbClr val="B7B7B7"/>
                </a:solidFill>
                <a:highlight>
                  <a:schemeClr val="dk2"/>
                </a:highlight>
                <a:latin typeface="Spectral"/>
                <a:ea typeface="Spectral"/>
                <a:cs typeface="Spectral"/>
                <a:sym typeface="Spectral"/>
              </a:rPr>
              <a:t>Existing URL classification methods face challenges with evolving threats.</a:t>
            </a:r>
            <a:endParaRPr sz="5200">
              <a:solidFill>
                <a:srgbClr val="B7B7B7"/>
              </a:solidFill>
              <a:highlight>
                <a:schemeClr val="dk2"/>
              </a:highlight>
              <a:latin typeface="Spectral"/>
              <a:ea typeface="Spectral"/>
              <a:cs typeface="Spectral"/>
              <a:sym typeface="Spectral"/>
            </a:endParaRPr>
          </a:p>
          <a:p>
            <a:pPr indent="-311150" lvl="0" marL="457200" rtl="0" algn="l">
              <a:lnSpc>
                <a:spcPct val="200000"/>
              </a:lnSpc>
              <a:spcBef>
                <a:spcPts val="0"/>
              </a:spcBef>
              <a:spcAft>
                <a:spcPts val="0"/>
              </a:spcAft>
              <a:buClr>
                <a:srgbClr val="B7B7B7"/>
              </a:buClr>
              <a:buSzPct val="100000"/>
              <a:buFont typeface="Spectral"/>
              <a:buChar char="●"/>
            </a:pPr>
            <a:r>
              <a:rPr lang="en" sz="5200">
                <a:solidFill>
                  <a:srgbClr val="B7B7B7"/>
                </a:solidFill>
                <a:highlight>
                  <a:schemeClr val="dk2"/>
                </a:highlight>
                <a:latin typeface="Spectral"/>
                <a:ea typeface="Spectral"/>
                <a:cs typeface="Spectral"/>
                <a:sym typeface="Spectral"/>
              </a:rPr>
              <a:t>This research aims to:</a:t>
            </a:r>
            <a:endParaRPr sz="5200">
              <a:solidFill>
                <a:srgbClr val="B7B7B7"/>
              </a:solidFill>
              <a:highlight>
                <a:schemeClr val="dk2"/>
              </a:highlight>
              <a:latin typeface="Spectral"/>
              <a:ea typeface="Spectral"/>
              <a:cs typeface="Spectral"/>
              <a:sym typeface="Spectral"/>
            </a:endParaRPr>
          </a:p>
          <a:p>
            <a:pPr indent="-311150" lvl="1" marL="914400" rtl="0" algn="l">
              <a:lnSpc>
                <a:spcPct val="200000"/>
              </a:lnSpc>
              <a:spcBef>
                <a:spcPts val="0"/>
              </a:spcBef>
              <a:spcAft>
                <a:spcPts val="0"/>
              </a:spcAft>
              <a:buClr>
                <a:srgbClr val="B7B7B7"/>
              </a:buClr>
              <a:buSzPct val="100000"/>
              <a:buFont typeface="Spectral"/>
              <a:buChar char="○"/>
            </a:pPr>
            <a:r>
              <a:rPr lang="en" sz="5200">
                <a:solidFill>
                  <a:srgbClr val="B7B7B7"/>
                </a:solidFill>
                <a:highlight>
                  <a:schemeClr val="dk2"/>
                </a:highlight>
                <a:latin typeface="Spectral"/>
                <a:ea typeface="Spectral"/>
                <a:cs typeface="Spectral"/>
                <a:sym typeface="Spectral"/>
              </a:rPr>
              <a:t>Improve accuracy in classifying URLs as benign, phishing, malware, or defacement.</a:t>
            </a:r>
            <a:endParaRPr sz="5200">
              <a:solidFill>
                <a:srgbClr val="B7B7B7"/>
              </a:solidFill>
              <a:highlight>
                <a:schemeClr val="dk2"/>
              </a:highlight>
              <a:latin typeface="Spectral"/>
              <a:ea typeface="Spectral"/>
              <a:cs typeface="Spectral"/>
              <a:sym typeface="Spectral"/>
            </a:endParaRPr>
          </a:p>
          <a:p>
            <a:pPr indent="-311150" lvl="1" marL="914400" rtl="0" algn="l">
              <a:lnSpc>
                <a:spcPct val="200000"/>
              </a:lnSpc>
              <a:spcBef>
                <a:spcPts val="0"/>
              </a:spcBef>
              <a:spcAft>
                <a:spcPts val="0"/>
              </a:spcAft>
              <a:buClr>
                <a:srgbClr val="B7B7B7"/>
              </a:buClr>
              <a:buSzPct val="100000"/>
              <a:buFont typeface="Spectral"/>
              <a:buChar char="○"/>
            </a:pPr>
            <a:r>
              <a:rPr lang="en" sz="5200">
                <a:solidFill>
                  <a:srgbClr val="B7B7B7"/>
                </a:solidFill>
                <a:highlight>
                  <a:schemeClr val="dk2"/>
                </a:highlight>
                <a:latin typeface="Spectral"/>
                <a:ea typeface="Spectral"/>
                <a:cs typeface="Spectral"/>
                <a:sym typeface="Spectral"/>
              </a:rPr>
              <a:t>Train models with a greater dataset to resolve diversity issues.</a:t>
            </a:r>
            <a:endParaRPr sz="5200">
              <a:solidFill>
                <a:srgbClr val="B7B7B7"/>
              </a:solidFill>
              <a:highlight>
                <a:schemeClr val="dk2"/>
              </a:highlight>
              <a:latin typeface="Spectral"/>
              <a:ea typeface="Spectral"/>
              <a:cs typeface="Spectral"/>
              <a:sym typeface="Spectral"/>
            </a:endParaRPr>
          </a:p>
          <a:p>
            <a:pPr indent="-311150" lvl="1" marL="914400" rtl="0" algn="l">
              <a:lnSpc>
                <a:spcPct val="200000"/>
              </a:lnSpc>
              <a:spcBef>
                <a:spcPts val="0"/>
              </a:spcBef>
              <a:spcAft>
                <a:spcPts val="0"/>
              </a:spcAft>
              <a:buClr>
                <a:srgbClr val="B7B7B7"/>
              </a:buClr>
              <a:buSzPct val="100000"/>
              <a:buFont typeface="Spectral"/>
              <a:buChar char="○"/>
            </a:pPr>
            <a:r>
              <a:rPr lang="en" sz="5200">
                <a:solidFill>
                  <a:srgbClr val="B7B7B7"/>
                </a:solidFill>
                <a:highlight>
                  <a:schemeClr val="dk2"/>
                </a:highlight>
                <a:latin typeface="Spectral"/>
                <a:ea typeface="Spectral"/>
                <a:cs typeface="Spectral"/>
                <a:sym typeface="Spectral"/>
              </a:rPr>
              <a:t>Enhance model adaptability to new threats and diverse URL types.</a:t>
            </a:r>
            <a:endParaRPr sz="5200">
              <a:solidFill>
                <a:srgbClr val="B7B7B7"/>
              </a:solidFill>
              <a:highlight>
                <a:schemeClr val="dk2"/>
              </a:highlight>
              <a:latin typeface="Spectral"/>
              <a:ea typeface="Spectral"/>
              <a:cs typeface="Spectral"/>
              <a:sym typeface="Spectral"/>
            </a:endParaRPr>
          </a:p>
          <a:p>
            <a:pPr indent="0" lvl="0" marL="457200" rtl="0" algn="l">
              <a:lnSpc>
                <a:spcPct val="150000"/>
              </a:lnSpc>
              <a:spcBef>
                <a:spcPts val="2200"/>
              </a:spcBef>
              <a:spcAft>
                <a:spcPts val="0"/>
              </a:spcAft>
              <a:buNone/>
            </a:pPr>
            <a:r>
              <a:t/>
            </a:r>
            <a:endParaRPr/>
          </a:p>
          <a:p>
            <a:pPr indent="0" lvl="0" marL="457200" rtl="0" algn="l">
              <a:lnSpc>
                <a:spcPct val="150000"/>
              </a:lnSpc>
              <a:spcBef>
                <a:spcPts val="1200"/>
              </a:spcBef>
              <a:spcAft>
                <a:spcPts val="1200"/>
              </a:spcAft>
              <a:buNone/>
            </a:pPr>
            <a:r>
              <a:t/>
            </a:r>
            <a:endParaRPr/>
          </a:p>
        </p:txBody>
      </p:sp>
      <p:sp>
        <p:nvSpPr>
          <p:cNvPr id="77" name="Google Shape;77;p16"/>
          <p:cNvSpPr txBox="1"/>
          <p:nvPr/>
        </p:nvSpPr>
        <p:spPr>
          <a:xfrm>
            <a:off x="8694175" y="4662725"/>
            <a:ext cx="4497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2"/>
                </a:solidFill>
              </a:rPr>
              <a:t>2</a:t>
            </a:r>
            <a:endParaRPr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300"/>
              </a:spcBef>
              <a:spcAft>
                <a:spcPts val="300"/>
              </a:spcAft>
              <a:buNone/>
            </a:pPr>
            <a:r>
              <a:rPr b="1" lang="en" sz="2811">
                <a:highlight>
                  <a:schemeClr val="lt1"/>
                </a:highlight>
                <a:latin typeface="Baloo Da 2"/>
                <a:ea typeface="Baloo Da 2"/>
                <a:cs typeface="Baloo Da 2"/>
                <a:sym typeface="Baloo Da 2"/>
              </a:rPr>
              <a:t>What's New in Our Research?</a:t>
            </a:r>
            <a:endParaRPr b="1" sz="3911">
              <a:highlight>
                <a:schemeClr val="lt1"/>
              </a:highlight>
              <a:latin typeface="Baloo Da 2"/>
              <a:ea typeface="Baloo Da 2"/>
              <a:cs typeface="Baloo Da 2"/>
              <a:sym typeface="Baloo Da 2"/>
            </a:endParaRPr>
          </a:p>
        </p:txBody>
      </p:sp>
      <p:sp>
        <p:nvSpPr>
          <p:cNvPr id="83" name="Google Shape;83;p17"/>
          <p:cNvSpPr txBox="1"/>
          <p:nvPr>
            <p:ph idx="1" type="body"/>
          </p:nvPr>
        </p:nvSpPr>
        <p:spPr>
          <a:xfrm>
            <a:off x="501850" y="1441025"/>
            <a:ext cx="8330400" cy="3107100"/>
          </a:xfrm>
          <a:prstGeom prst="rect">
            <a:avLst/>
          </a:prstGeom>
        </p:spPr>
        <p:txBody>
          <a:bodyPr anchorCtr="0" anchor="t" bIns="91425" lIns="91425" spcFirstLastPara="1" rIns="91425" wrap="square" tIns="91425">
            <a:normAutofit/>
          </a:bodyPr>
          <a:lstStyle/>
          <a:p>
            <a:pPr indent="0" lvl="0" marL="0" rtl="0" algn="l">
              <a:lnSpc>
                <a:spcPct val="200000"/>
              </a:lnSpc>
              <a:spcBef>
                <a:spcPts val="1800"/>
              </a:spcBef>
              <a:spcAft>
                <a:spcPts val="0"/>
              </a:spcAft>
              <a:buNone/>
            </a:pPr>
            <a:r>
              <a:rPr b="1" lang="en" sz="1300">
                <a:solidFill>
                  <a:schemeClr val="dk1"/>
                </a:solidFill>
                <a:highlight>
                  <a:schemeClr val="dk2"/>
                </a:highlight>
                <a:latin typeface="Constantia"/>
                <a:ea typeface="Constantia"/>
                <a:cs typeface="Constantia"/>
                <a:sym typeface="Constantia"/>
              </a:rPr>
              <a:t>Breaking New Ground in URL Classification</a:t>
            </a:r>
            <a:endParaRPr b="1" sz="700">
              <a:solidFill>
                <a:schemeClr val="dk1"/>
              </a:solidFill>
              <a:highlight>
                <a:schemeClr val="dk2"/>
              </a:highlight>
            </a:endParaRPr>
          </a:p>
          <a:p>
            <a:pPr indent="-304800" lvl="0" marL="457200" rtl="0" algn="l">
              <a:lnSpc>
                <a:spcPct val="200000"/>
              </a:lnSpc>
              <a:spcBef>
                <a:spcPts val="1800"/>
              </a:spcBef>
              <a:spcAft>
                <a:spcPts val="0"/>
              </a:spcAft>
              <a:buClr>
                <a:srgbClr val="B7B7B7"/>
              </a:buClr>
              <a:buSzPts val="1200"/>
              <a:buChar char="●"/>
            </a:pPr>
            <a:r>
              <a:rPr lang="en" sz="1200">
                <a:solidFill>
                  <a:srgbClr val="B7B7B7"/>
                </a:solidFill>
                <a:highlight>
                  <a:schemeClr val="dk2"/>
                </a:highlight>
              </a:rPr>
              <a:t>We explore a comprehensive feature engineering approach for URL analysis.</a:t>
            </a:r>
            <a:endParaRPr sz="1200">
              <a:solidFill>
                <a:srgbClr val="B7B7B7"/>
              </a:solidFill>
              <a:highlight>
                <a:schemeClr val="dk2"/>
              </a:highlight>
            </a:endParaRPr>
          </a:p>
          <a:p>
            <a:pPr indent="-304800" lvl="0" marL="457200" rtl="0" algn="l">
              <a:lnSpc>
                <a:spcPct val="200000"/>
              </a:lnSpc>
              <a:spcBef>
                <a:spcPts val="0"/>
              </a:spcBef>
              <a:spcAft>
                <a:spcPts val="0"/>
              </a:spcAft>
              <a:buClr>
                <a:srgbClr val="B7B7B7"/>
              </a:buClr>
              <a:buSzPts val="1200"/>
              <a:buChar char="●"/>
            </a:pPr>
            <a:r>
              <a:rPr lang="en" sz="1200">
                <a:solidFill>
                  <a:srgbClr val="B7B7B7"/>
                </a:solidFill>
                <a:highlight>
                  <a:schemeClr val="dk2"/>
                </a:highlight>
              </a:rPr>
              <a:t>We evaluate diverse machine learning models, including ensemble methods like Random Forest.</a:t>
            </a:r>
            <a:endParaRPr sz="1200">
              <a:solidFill>
                <a:srgbClr val="B7B7B7"/>
              </a:solidFill>
              <a:highlight>
                <a:schemeClr val="dk2"/>
              </a:highlight>
            </a:endParaRPr>
          </a:p>
          <a:p>
            <a:pPr indent="-304800" lvl="0" marL="457200" rtl="0" algn="l">
              <a:lnSpc>
                <a:spcPct val="200000"/>
              </a:lnSpc>
              <a:spcBef>
                <a:spcPts val="0"/>
              </a:spcBef>
              <a:spcAft>
                <a:spcPts val="0"/>
              </a:spcAft>
              <a:buClr>
                <a:srgbClr val="B7B7B7"/>
              </a:buClr>
              <a:buSzPts val="1200"/>
              <a:buChar char="●"/>
            </a:pPr>
            <a:r>
              <a:rPr lang="en" sz="1200">
                <a:solidFill>
                  <a:srgbClr val="B7B7B7"/>
                </a:solidFill>
                <a:highlight>
                  <a:schemeClr val="dk2"/>
                </a:highlight>
              </a:rPr>
              <a:t>We address data imbalance and limitations of existing research.</a:t>
            </a:r>
            <a:endParaRPr sz="1200">
              <a:solidFill>
                <a:srgbClr val="B7B7B7"/>
              </a:solidFill>
              <a:highlight>
                <a:schemeClr val="dk2"/>
              </a:highlight>
            </a:endParaRPr>
          </a:p>
          <a:p>
            <a:pPr indent="-304800" lvl="0" marL="457200" rtl="0" algn="l">
              <a:lnSpc>
                <a:spcPct val="200000"/>
              </a:lnSpc>
              <a:spcBef>
                <a:spcPts val="0"/>
              </a:spcBef>
              <a:spcAft>
                <a:spcPts val="0"/>
              </a:spcAft>
              <a:buClr>
                <a:srgbClr val="B7B7B7"/>
              </a:buClr>
              <a:buSzPts val="1200"/>
              <a:buChar char="●"/>
            </a:pPr>
            <a:r>
              <a:rPr lang="en" sz="1200">
                <a:solidFill>
                  <a:srgbClr val="B7B7B7"/>
                </a:solidFill>
                <a:highlight>
                  <a:schemeClr val="dk2"/>
                </a:highlight>
              </a:rPr>
              <a:t>Our research contributes to the development of more robust and adaptable URL classification systems.</a:t>
            </a:r>
            <a:endParaRPr sz="1200">
              <a:solidFill>
                <a:srgbClr val="B7B7B7"/>
              </a:solidFill>
              <a:highlight>
                <a:schemeClr val="dk2"/>
              </a:highlight>
            </a:endParaRPr>
          </a:p>
          <a:p>
            <a:pPr indent="0" lvl="0" marL="0" rtl="0" algn="l">
              <a:spcBef>
                <a:spcPts val="1100"/>
              </a:spcBef>
              <a:spcAft>
                <a:spcPts val="1200"/>
              </a:spcAft>
              <a:buNone/>
            </a:pPr>
            <a:r>
              <a:t/>
            </a:r>
            <a:endParaRPr/>
          </a:p>
        </p:txBody>
      </p:sp>
      <p:sp>
        <p:nvSpPr>
          <p:cNvPr id="84" name="Google Shape;84;p17"/>
          <p:cNvSpPr txBox="1"/>
          <p:nvPr/>
        </p:nvSpPr>
        <p:spPr>
          <a:xfrm>
            <a:off x="8638875" y="4677075"/>
            <a:ext cx="505200" cy="3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2"/>
                </a:solidFill>
              </a:rPr>
              <a:t>3</a:t>
            </a:r>
            <a:endParaRPr sz="18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latin typeface="Baloo Da 2"/>
                <a:ea typeface="Baloo Da 2"/>
                <a:cs typeface="Baloo Da 2"/>
                <a:sym typeface="Baloo Da 2"/>
              </a:rPr>
              <a:t>Methodology</a:t>
            </a:r>
            <a:endParaRPr b="1" sz="2720">
              <a:latin typeface="Baloo Da 2"/>
              <a:ea typeface="Baloo Da 2"/>
              <a:cs typeface="Baloo Da 2"/>
              <a:sym typeface="Baloo Da 2"/>
            </a:endParaRPr>
          </a:p>
        </p:txBody>
      </p:sp>
      <p:sp>
        <p:nvSpPr>
          <p:cNvPr id="90" name="Google Shape;90;p18"/>
          <p:cNvSpPr txBox="1"/>
          <p:nvPr>
            <p:ph idx="1" type="body"/>
          </p:nvPr>
        </p:nvSpPr>
        <p:spPr>
          <a:xfrm>
            <a:off x="311700" y="935175"/>
            <a:ext cx="8520600" cy="3566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Spectral"/>
              <a:buChar char="●"/>
            </a:pPr>
            <a:r>
              <a:rPr lang="en" sz="1300">
                <a:latin typeface="Spectral"/>
                <a:ea typeface="Spectral"/>
                <a:cs typeface="Spectral"/>
                <a:sym typeface="Spectral"/>
              </a:rPr>
              <a:t>Collecting a huge dataset consisting of 651,191 URLs</a:t>
            </a:r>
            <a:endParaRPr sz="1300">
              <a:latin typeface="Spectral"/>
              <a:ea typeface="Spectral"/>
              <a:cs typeface="Spectral"/>
              <a:sym typeface="Spectral"/>
            </a:endParaRPr>
          </a:p>
          <a:p>
            <a:pPr indent="-311150" lvl="0" marL="457200" rtl="0" algn="l">
              <a:spcBef>
                <a:spcPts val="0"/>
              </a:spcBef>
              <a:spcAft>
                <a:spcPts val="0"/>
              </a:spcAft>
              <a:buSzPts val="1300"/>
              <a:buFont typeface="Spectral"/>
              <a:buChar char="●"/>
            </a:pPr>
            <a:r>
              <a:rPr lang="en" sz="1300">
                <a:latin typeface="Spectral"/>
                <a:ea typeface="Spectral"/>
                <a:cs typeface="Spectral"/>
                <a:sym typeface="Spectral"/>
              </a:rPr>
              <a:t>Visualizing distribution of different types of data:</a:t>
            </a:r>
            <a:endParaRPr sz="1300">
              <a:latin typeface="Spectral"/>
              <a:ea typeface="Spectral"/>
              <a:cs typeface="Spectral"/>
              <a:sym typeface="Spectral"/>
            </a:endParaRPr>
          </a:p>
          <a:p>
            <a:pPr indent="-304800" lvl="1" marL="914400" rtl="0" algn="l">
              <a:spcBef>
                <a:spcPts val="0"/>
              </a:spcBef>
              <a:spcAft>
                <a:spcPts val="0"/>
              </a:spcAft>
              <a:buSzPts val="1200"/>
              <a:buFont typeface="Spectral"/>
              <a:buChar char="○"/>
            </a:pPr>
            <a:r>
              <a:rPr lang="en" sz="1200">
                <a:latin typeface="Spectral"/>
                <a:ea typeface="Spectral"/>
                <a:cs typeface="Spectral"/>
                <a:sym typeface="Spectral"/>
              </a:rPr>
              <a:t>Benign: 428,103. Defacement: 96,457. P</a:t>
            </a:r>
            <a:r>
              <a:rPr lang="en" sz="1200">
                <a:latin typeface="Spectral"/>
                <a:ea typeface="Spectral"/>
                <a:cs typeface="Spectral"/>
                <a:sym typeface="Spectral"/>
              </a:rPr>
              <a:t>hishing</a:t>
            </a:r>
            <a:r>
              <a:rPr lang="en" sz="1200">
                <a:latin typeface="Spectral"/>
                <a:ea typeface="Spectral"/>
                <a:cs typeface="Spectral"/>
                <a:sym typeface="Spectral"/>
              </a:rPr>
              <a:t>: 94,111. Malware: 32,520</a:t>
            </a:r>
            <a:endParaRPr sz="1200">
              <a:latin typeface="Spectral"/>
              <a:ea typeface="Spectral"/>
              <a:cs typeface="Spectral"/>
              <a:sym typeface="Spectra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Font typeface="Spectral"/>
              <a:buChar char="●"/>
            </a:pPr>
            <a:r>
              <a:rPr lang="en" sz="1300">
                <a:latin typeface="Spectral"/>
                <a:ea typeface="Spectral"/>
                <a:cs typeface="Spectral"/>
                <a:sym typeface="Spectral"/>
              </a:rPr>
              <a:t>Initial features: url and types.</a:t>
            </a:r>
            <a:endParaRPr sz="1300">
              <a:latin typeface="Spectral"/>
              <a:ea typeface="Spectral"/>
              <a:cs typeface="Spectral"/>
              <a:sym typeface="Spectral"/>
            </a:endParaRPr>
          </a:p>
        </p:txBody>
      </p:sp>
      <p:pic>
        <p:nvPicPr>
          <p:cNvPr id="91" name="Google Shape;91;p18"/>
          <p:cNvPicPr preferRelativeResize="0"/>
          <p:nvPr/>
        </p:nvPicPr>
        <p:blipFill>
          <a:blip r:embed="rId3">
            <a:alphaModFix/>
          </a:blip>
          <a:stretch>
            <a:fillRect/>
          </a:stretch>
        </p:blipFill>
        <p:spPr>
          <a:xfrm>
            <a:off x="996525" y="1920500"/>
            <a:ext cx="7301275" cy="2185075"/>
          </a:xfrm>
          <a:prstGeom prst="rect">
            <a:avLst/>
          </a:prstGeom>
          <a:noFill/>
          <a:ln>
            <a:noFill/>
          </a:ln>
        </p:spPr>
      </p:pic>
      <p:sp>
        <p:nvSpPr>
          <p:cNvPr id="92" name="Google Shape;92;p18"/>
          <p:cNvSpPr txBox="1"/>
          <p:nvPr/>
        </p:nvSpPr>
        <p:spPr>
          <a:xfrm>
            <a:off x="8657300" y="4621775"/>
            <a:ext cx="405600" cy="37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rPr>
              <a:t>4</a:t>
            </a:r>
            <a:endParaRPr sz="18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286950" y="483025"/>
            <a:ext cx="8570100" cy="4389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Baloo Da 2"/>
              <a:buChar char="●"/>
            </a:pPr>
            <a:r>
              <a:rPr b="1" lang="en" sz="1800">
                <a:solidFill>
                  <a:schemeClr val="dk1"/>
                </a:solidFill>
                <a:latin typeface="Baloo Da 2"/>
                <a:ea typeface="Baloo Da 2"/>
                <a:cs typeface="Baloo Da 2"/>
                <a:sym typeface="Baloo Da 2"/>
              </a:rPr>
              <a:t>Data preprocessing:</a:t>
            </a:r>
            <a:endParaRPr b="1" sz="1800">
              <a:solidFill>
                <a:schemeClr val="dk1"/>
              </a:solidFill>
              <a:latin typeface="Baloo Da 2"/>
              <a:ea typeface="Baloo Da 2"/>
              <a:cs typeface="Baloo Da 2"/>
              <a:sym typeface="Baloo Da 2"/>
            </a:endParaRPr>
          </a:p>
          <a:p>
            <a:pPr indent="0" lvl="0" marL="457200" rtl="0" algn="l">
              <a:spcBef>
                <a:spcPts val="0"/>
              </a:spcBef>
              <a:spcAft>
                <a:spcPts val="0"/>
              </a:spcAft>
              <a:buNone/>
            </a:pPr>
            <a:r>
              <a:t/>
            </a:r>
            <a:endParaRPr b="1" sz="1800">
              <a:solidFill>
                <a:schemeClr val="dk1"/>
              </a:solidFill>
              <a:latin typeface="Baloo Da 2"/>
              <a:ea typeface="Baloo Da 2"/>
              <a:cs typeface="Baloo Da 2"/>
              <a:sym typeface="Baloo Da 2"/>
            </a:endParaRPr>
          </a:p>
          <a:p>
            <a:pPr indent="-311150" lvl="1" marL="914400" rtl="0" algn="l">
              <a:spcBef>
                <a:spcPts val="0"/>
              </a:spcBef>
              <a:spcAft>
                <a:spcPts val="0"/>
              </a:spcAft>
              <a:buClr>
                <a:schemeClr val="lt2"/>
              </a:buClr>
              <a:buSzPts val="1300"/>
              <a:buFont typeface="Spectral"/>
              <a:buChar char="○"/>
            </a:pPr>
            <a:r>
              <a:rPr lang="en" sz="1300">
                <a:solidFill>
                  <a:schemeClr val="lt2"/>
                </a:solidFill>
                <a:latin typeface="Spectral"/>
                <a:ea typeface="Spectral"/>
                <a:cs typeface="Spectral"/>
                <a:sym typeface="Spectral"/>
              </a:rPr>
              <a:t>Removing ‘www.’</a:t>
            </a:r>
            <a:endParaRPr sz="1300">
              <a:solidFill>
                <a:schemeClr val="lt2"/>
              </a:solidFill>
              <a:latin typeface="Spectral"/>
              <a:ea typeface="Spectral"/>
              <a:cs typeface="Spectral"/>
              <a:sym typeface="Spectral"/>
            </a:endParaRPr>
          </a:p>
          <a:p>
            <a:pPr indent="-311150" lvl="1" marL="914400" rtl="0" algn="l">
              <a:spcBef>
                <a:spcPts val="0"/>
              </a:spcBef>
              <a:spcAft>
                <a:spcPts val="0"/>
              </a:spcAft>
              <a:buClr>
                <a:schemeClr val="lt2"/>
              </a:buClr>
              <a:buSzPts val="1300"/>
              <a:buFont typeface="Spectral"/>
              <a:buChar char="○"/>
            </a:pPr>
            <a:r>
              <a:rPr lang="en" sz="1300">
                <a:solidFill>
                  <a:schemeClr val="lt2"/>
                </a:solidFill>
                <a:latin typeface="Spectral"/>
                <a:ea typeface="Spectral"/>
                <a:cs typeface="Spectral"/>
                <a:sym typeface="Spectral"/>
              </a:rPr>
              <a:t>Creating ‘</a:t>
            </a:r>
            <a:r>
              <a:rPr lang="en" sz="1300">
                <a:solidFill>
                  <a:schemeClr val="lt2"/>
                </a:solidFill>
                <a:latin typeface="Spectral"/>
                <a:ea typeface="Spectral"/>
                <a:cs typeface="Spectral"/>
                <a:sym typeface="Spectral"/>
              </a:rPr>
              <a:t>category</a:t>
            </a:r>
            <a:r>
              <a:rPr lang="en" sz="1300">
                <a:solidFill>
                  <a:schemeClr val="lt2"/>
                </a:solidFill>
                <a:latin typeface="Spectral"/>
                <a:ea typeface="Spectral"/>
                <a:cs typeface="Spectral"/>
                <a:sym typeface="Spectral"/>
              </a:rPr>
              <a:t>’ column</a:t>
            </a:r>
            <a:endParaRPr sz="1300">
              <a:solidFill>
                <a:schemeClr val="lt2"/>
              </a:solidFill>
              <a:latin typeface="Spectral"/>
              <a:ea typeface="Spectral"/>
              <a:cs typeface="Spectral"/>
              <a:sym typeface="Spectral"/>
            </a:endParaRPr>
          </a:p>
          <a:p>
            <a:pPr indent="-311150" lvl="1" marL="914400" rtl="0" algn="l">
              <a:spcBef>
                <a:spcPts val="0"/>
              </a:spcBef>
              <a:spcAft>
                <a:spcPts val="0"/>
              </a:spcAft>
              <a:buClr>
                <a:schemeClr val="lt2"/>
              </a:buClr>
              <a:buSzPts val="1300"/>
              <a:buFont typeface="Spectral"/>
              <a:buChar char="○"/>
            </a:pPr>
            <a:r>
              <a:rPr lang="en" sz="1300">
                <a:solidFill>
                  <a:schemeClr val="lt2"/>
                </a:solidFill>
                <a:latin typeface="Spectral"/>
                <a:ea typeface="Spectral"/>
                <a:cs typeface="Spectral"/>
                <a:sym typeface="Spectral"/>
              </a:rPr>
              <a:t>Extracting features: url </a:t>
            </a:r>
            <a:r>
              <a:rPr lang="en" sz="1300">
                <a:solidFill>
                  <a:schemeClr val="lt2"/>
                </a:solidFill>
                <a:latin typeface="Spectral"/>
                <a:ea typeface="Spectral"/>
                <a:cs typeface="Spectral"/>
                <a:sym typeface="Spectral"/>
              </a:rPr>
              <a:t>length</a:t>
            </a:r>
            <a:r>
              <a:rPr lang="en" sz="1300">
                <a:solidFill>
                  <a:schemeClr val="lt2"/>
                </a:solidFill>
                <a:latin typeface="Spectral"/>
                <a:ea typeface="Spectral"/>
                <a:cs typeface="Spectral"/>
                <a:sym typeface="Spectral"/>
              </a:rPr>
              <a:t>, primary domain etc.</a:t>
            </a:r>
            <a:endParaRPr sz="1300">
              <a:solidFill>
                <a:schemeClr val="lt2"/>
              </a:solidFill>
              <a:latin typeface="Spectral"/>
              <a:ea typeface="Spectral"/>
              <a:cs typeface="Spectral"/>
              <a:sym typeface="Spectral"/>
            </a:endParaRPr>
          </a:p>
          <a:p>
            <a:pPr indent="0" lvl="0" marL="0" rtl="0" algn="l">
              <a:spcBef>
                <a:spcPts val="0"/>
              </a:spcBef>
              <a:spcAft>
                <a:spcPts val="0"/>
              </a:spcAft>
              <a:buNone/>
            </a:pPr>
            <a:r>
              <a:t/>
            </a:r>
            <a:endParaRPr sz="1800">
              <a:solidFill>
                <a:schemeClr val="dk1"/>
              </a:solidFill>
              <a:latin typeface="Baloo Da 2"/>
              <a:ea typeface="Baloo Da 2"/>
              <a:cs typeface="Baloo Da 2"/>
              <a:sym typeface="Baloo Da 2"/>
            </a:endParaRPr>
          </a:p>
          <a:p>
            <a:pPr indent="-342900" lvl="0" marL="457200" rtl="0" algn="l">
              <a:spcBef>
                <a:spcPts val="0"/>
              </a:spcBef>
              <a:spcAft>
                <a:spcPts val="0"/>
              </a:spcAft>
              <a:buClr>
                <a:schemeClr val="dk1"/>
              </a:buClr>
              <a:buSzPts val="1800"/>
              <a:buFont typeface="Baloo Da 2"/>
              <a:buChar char="●"/>
            </a:pPr>
            <a:r>
              <a:rPr b="1" lang="en" sz="1800">
                <a:solidFill>
                  <a:schemeClr val="dk1"/>
                </a:solidFill>
                <a:latin typeface="Baloo Da 2"/>
                <a:ea typeface="Baloo Da 2"/>
                <a:cs typeface="Baloo Da 2"/>
                <a:sym typeface="Baloo Da 2"/>
              </a:rPr>
              <a:t>Feature Engineering (create new features):</a:t>
            </a:r>
            <a:endParaRPr b="1" sz="1800">
              <a:solidFill>
                <a:schemeClr val="dk1"/>
              </a:solidFill>
              <a:latin typeface="Baloo Da 2"/>
              <a:ea typeface="Baloo Da 2"/>
              <a:cs typeface="Baloo Da 2"/>
              <a:sym typeface="Baloo Da 2"/>
            </a:endParaRPr>
          </a:p>
          <a:p>
            <a:pPr indent="0" lvl="0" marL="457200" rtl="0" algn="l">
              <a:spcBef>
                <a:spcPts val="0"/>
              </a:spcBef>
              <a:spcAft>
                <a:spcPts val="0"/>
              </a:spcAft>
              <a:buNone/>
            </a:pPr>
            <a:r>
              <a:t/>
            </a:r>
            <a:endParaRPr b="1" sz="1800">
              <a:solidFill>
                <a:schemeClr val="dk1"/>
              </a:solidFill>
              <a:latin typeface="Baloo Da 2"/>
              <a:ea typeface="Baloo Da 2"/>
              <a:cs typeface="Baloo Da 2"/>
              <a:sym typeface="Baloo Da 2"/>
            </a:endParaRPr>
          </a:p>
          <a:p>
            <a:pPr indent="-311150" lvl="1" marL="914400" rtl="0" algn="l">
              <a:spcBef>
                <a:spcPts val="0"/>
              </a:spcBef>
              <a:spcAft>
                <a:spcPts val="0"/>
              </a:spcAft>
              <a:buClr>
                <a:schemeClr val="lt2"/>
              </a:buClr>
              <a:buSzPts val="1300"/>
              <a:buFont typeface="Spectral"/>
              <a:buChar char="○"/>
            </a:pPr>
            <a:r>
              <a:rPr lang="en" sz="1300">
                <a:solidFill>
                  <a:schemeClr val="lt2"/>
                </a:solidFill>
                <a:latin typeface="Spectral"/>
                <a:ea typeface="Spectral"/>
                <a:cs typeface="Spectral"/>
                <a:sym typeface="Spectral"/>
              </a:rPr>
              <a:t>Special </a:t>
            </a:r>
            <a:r>
              <a:rPr lang="en" sz="1300">
                <a:solidFill>
                  <a:schemeClr val="lt2"/>
                </a:solidFill>
                <a:latin typeface="Spectral"/>
                <a:ea typeface="Spectral"/>
                <a:cs typeface="Spectral"/>
                <a:sym typeface="Spectral"/>
              </a:rPr>
              <a:t>characters, digits, letters</a:t>
            </a:r>
            <a:endParaRPr sz="1300">
              <a:solidFill>
                <a:schemeClr val="lt2"/>
              </a:solidFill>
              <a:latin typeface="Spectral"/>
              <a:ea typeface="Spectral"/>
              <a:cs typeface="Spectral"/>
              <a:sym typeface="Spectral"/>
            </a:endParaRPr>
          </a:p>
          <a:p>
            <a:pPr indent="-311150" lvl="1" marL="914400" rtl="0" algn="l">
              <a:spcBef>
                <a:spcPts val="0"/>
              </a:spcBef>
              <a:spcAft>
                <a:spcPts val="0"/>
              </a:spcAft>
              <a:buClr>
                <a:schemeClr val="lt2"/>
              </a:buClr>
              <a:buSzPts val="1300"/>
              <a:buFont typeface="Spectral"/>
              <a:buChar char="○"/>
            </a:pPr>
            <a:r>
              <a:rPr lang="en" sz="1300">
                <a:solidFill>
                  <a:schemeClr val="lt2"/>
                </a:solidFill>
                <a:latin typeface="Spectral"/>
                <a:ea typeface="Spectral"/>
                <a:cs typeface="Spectral"/>
                <a:sym typeface="Spectral"/>
              </a:rPr>
              <a:t>Shortened URL</a:t>
            </a:r>
            <a:endParaRPr sz="1300">
              <a:solidFill>
                <a:schemeClr val="lt2"/>
              </a:solidFill>
              <a:latin typeface="Spectral"/>
              <a:ea typeface="Spectral"/>
              <a:cs typeface="Spectral"/>
              <a:sym typeface="Spectral"/>
            </a:endParaRPr>
          </a:p>
          <a:p>
            <a:pPr indent="-311150" lvl="1" marL="914400" rtl="0" algn="l">
              <a:spcBef>
                <a:spcPts val="0"/>
              </a:spcBef>
              <a:spcAft>
                <a:spcPts val="0"/>
              </a:spcAft>
              <a:buClr>
                <a:schemeClr val="lt2"/>
              </a:buClr>
              <a:buSzPts val="1300"/>
              <a:buFont typeface="Spectral"/>
              <a:buChar char="○"/>
            </a:pPr>
            <a:r>
              <a:rPr lang="en" sz="1300">
                <a:solidFill>
                  <a:schemeClr val="lt2"/>
                </a:solidFill>
                <a:latin typeface="Spectral"/>
                <a:ea typeface="Spectral"/>
                <a:cs typeface="Spectral"/>
                <a:sym typeface="Spectral"/>
              </a:rPr>
              <a:t>Ip address, https</a:t>
            </a:r>
            <a:endParaRPr sz="1300">
              <a:solidFill>
                <a:schemeClr val="lt2"/>
              </a:solidFill>
              <a:latin typeface="Spectral"/>
              <a:ea typeface="Spectral"/>
              <a:cs typeface="Spectral"/>
              <a:sym typeface="Spectral"/>
            </a:endParaRPr>
          </a:p>
          <a:p>
            <a:pPr indent="0" lvl="0" marL="914400" rtl="0" algn="l">
              <a:spcBef>
                <a:spcPts val="0"/>
              </a:spcBef>
              <a:spcAft>
                <a:spcPts val="0"/>
              </a:spcAft>
              <a:buNone/>
            </a:pPr>
            <a:r>
              <a:t/>
            </a:r>
            <a:endParaRPr sz="1800">
              <a:solidFill>
                <a:schemeClr val="lt2"/>
              </a:solidFill>
            </a:endParaRPr>
          </a:p>
        </p:txBody>
      </p:sp>
      <p:pic>
        <p:nvPicPr>
          <p:cNvPr id="98" name="Google Shape;98;p19"/>
          <p:cNvPicPr preferRelativeResize="0"/>
          <p:nvPr/>
        </p:nvPicPr>
        <p:blipFill>
          <a:blip r:embed="rId3">
            <a:alphaModFix/>
          </a:blip>
          <a:stretch>
            <a:fillRect/>
          </a:stretch>
        </p:blipFill>
        <p:spPr>
          <a:xfrm>
            <a:off x="877525" y="3239125"/>
            <a:ext cx="7641498" cy="1244375"/>
          </a:xfrm>
          <a:prstGeom prst="rect">
            <a:avLst/>
          </a:prstGeom>
          <a:noFill/>
          <a:ln>
            <a:noFill/>
          </a:ln>
        </p:spPr>
      </p:pic>
      <p:sp>
        <p:nvSpPr>
          <p:cNvPr id="99" name="Google Shape;99;p19"/>
          <p:cNvSpPr txBox="1"/>
          <p:nvPr/>
        </p:nvSpPr>
        <p:spPr>
          <a:xfrm>
            <a:off x="8638875" y="4667875"/>
            <a:ext cx="433500" cy="36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rPr>
              <a:t>5</a:t>
            </a:r>
            <a:endParaRPr sz="18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nvSpPr>
        <p:spPr>
          <a:xfrm>
            <a:off x="416650" y="565975"/>
            <a:ext cx="8440500" cy="38622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chemeClr val="dk1"/>
              </a:buClr>
              <a:buSzPts val="1900"/>
              <a:buChar char="●"/>
            </a:pPr>
            <a:r>
              <a:rPr b="1" lang="en" sz="1900">
                <a:solidFill>
                  <a:schemeClr val="dk1"/>
                </a:solidFill>
                <a:latin typeface="Baloo Da 2"/>
                <a:ea typeface="Baloo Da 2"/>
                <a:cs typeface="Baloo Da 2"/>
                <a:sym typeface="Baloo Da 2"/>
              </a:rPr>
              <a:t>Model selection:</a:t>
            </a:r>
            <a:endParaRPr b="1" sz="1900">
              <a:solidFill>
                <a:schemeClr val="dk1"/>
              </a:solidFill>
              <a:latin typeface="Baloo Da 2"/>
              <a:ea typeface="Baloo Da 2"/>
              <a:cs typeface="Baloo Da 2"/>
              <a:sym typeface="Baloo Da 2"/>
            </a:endParaRPr>
          </a:p>
          <a:p>
            <a:pPr indent="-323850" lvl="1" marL="914400" rtl="0" algn="l">
              <a:lnSpc>
                <a:spcPct val="150000"/>
              </a:lnSpc>
              <a:spcBef>
                <a:spcPts val="0"/>
              </a:spcBef>
              <a:spcAft>
                <a:spcPts val="0"/>
              </a:spcAft>
              <a:buClr>
                <a:schemeClr val="lt2"/>
              </a:buClr>
              <a:buSzPts val="1500"/>
              <a:buFont typeface="Spectral"/>
              <a:buChar char="○"/>
            </a:pPr>
            <a:r>
              <a:rPr lang="en" sz="1500">
                <a:solidFill>
                  <a:schemeClr val="lt2"/>
                </a:solidFill>
                <a:latin typeface="Spectral"/>
                <a:ea typeface="Spectral"/>
                <a:cs typeface="Spectral"/>
                <a:sym typeface="Spectral"/>
              </a:rPr>
              <a:t>Decision Tree </a:t>
            </a:r>
            <a:endParaRPr sz="1500">
              <a:solidFill>
                <a:schemeClr val="lt2"/>
              </a:solidFill>
              <a:latin typeface="Spectral"/>
              <a:ea typeface="Spectral"/>
              <a:cs typeface="Spectral"/>
              <a:sym typeface="Spectral"/>
            </a:endParaRPr>
          </a:p>
          <a:p>
            <a:pPr indent="-323850" lvl="1" marL="914400" rtl="0" algn="l">
              <a:lnSpc>
                <a:spcPct val="150000"/>
              </a:lnSpc>
              <a:spcBef>
                <a:spcPts val="0"/>
              </a:spcBef>
              <a:spcAft>
                <a:spcPts val="0"/>
              </a:spcAft>
              <a:buClr>
                <a:schemeClr val="lt2"/>
              </a:buClr>
              <a:buSzPts val="1500"/>
              <a:buFont typeface="Spectral"/>
              <a:buChar char="○"/>
            </a:pPr>
            <a:r>
              <a:rPr lang="en" sz="1500">
                <a:solidFill>
                  <a:schemeClr val="lt2"/>
                </a:solidFill>
                <a:latin typeface="Spectral"/>
                <a:ea typeface="Spectral"/>
                <a:cs typeface="Spectral"/>
                <a:sym typeface="Spectral"/>
              </a:rPr>
              <a:t>Random Forest</a:t>
            </a:r>
            <a:endParaRPr sz="1500">
              <a:solidFill>
                <a:schemeClr val="lt2"/>
              </a:solidFill>
              <a:latin typeface="Spectral"/>
              <a:ea typeface="Spectral"/>
              <a:cs typeface="Spectral"/>
              <a:sym typeface="Spectral"/>
            </a:endParaRPr>
          </a:p>
          <a:p>
            <a:pPr indent="-323850" lvl="1" marL="914400" rtl="0" algn="l">
              <a:lnSpc>
                <a:spcPct val="150000"/>
              </a:lnSpc>
              <a:spcBef>
                <a:spcPts val="0"/>
              </a:spcBef>
              <a:spcAft>
                <a:spcPts val="0"/>
              </a:spcAft>
              <a:buClr>
                <a:schemeClr val="lt2"/>
              </a:buClr>
              <a:buSzPts val="1500"/>
              <a:buFont typeface="Spectral"/>
              <a:buChar char="○"/>
            </a:pPr>
            <a:r>
              <a:rPr lang="en" sz="1500">
                <a:solidFill>
                  <a:schemeClr val="lt2"/>
                </a:solidFill>
                <a:latin typeface="Spectral"/>
                <a:ea typeface="Spectral"/>
                <a:cs typeface="Spectral"/>
                <a:sym typeface="Spectral"/>
              </a:rPr>
              <a:t>Ada Boost</a:t>
            </a:r>
            <a:endParaRPr sz="1500">
              <a:solidFill>
                <a:schemeClr val="lt2"/>
              </a:solidFill>
              <a:latin typeface="Spectral"/>
              <a:ea typeface="Spectral"/>
              <a:cs typeface="Spectral"/>
              <a:sym typeface="Spectral"/>
            </a:endParaRPr>
          </a:p>
          <a:p>
            <a:pPr indent="-323850" lvl="1" marL="914400" rtl="0" algn="l">
              <a:lnSpc>
                <a:spcPct val="150000"/>
              </a:lnSpc>
              <a:spcBef>
                <a:spcPts val="0"/>
              </a:spcBef>
              <a:spcAft>
                <a:spcPts val="0"/>
              </a:spcAft>
              <a:buClr>
                <a:schemeClr val="lt2"/>
              </a:buClr>
              <a:buSzPts val="1500"/>
              <a:buFont typeface="Spectral"/>
              <a:buChar char="○"/>
            </a:pPr>
            <a:r>
              <a:rPr lang="en" sz="1500">
                <a:solidFill>
                  <a:schemeClr val="lt2"/>
                </a:solidFill>
                <a:latin typeface="Spectral"/>
                <a:ea typeface="Spectral"/>
                <a:cs typeface="Spectral"/>
                <a:sym typeface="Spectral"/>
              </a:rPr>
              <a:t>KNeighbors</a:t>
            </a:r>
            <a:endParaRPr sz="1500">
              <a:solidFill>
                <a:schemeClr val="lt2"/>
              </a:solidFill>
              <a:latin typeface="Spectral"/>
              <a:ea typeface="Spectral"/>
              <a:cs typeface="Spectral"/>
              <a:sym typeface="Spectral"/>
            </a:endParaRPr>
          </a:p>
          <a:p>
            <a:pPr indent="-323850" lvl="1" marL="914400" rtl="0" algn="l">
              <a:lnSpc>
                <a:spcPct val="150000"/>
              </a:lnSpc>
              <a:spcBef>
                <a:spcPts val="0"/>
              </a:spcBef>
              <a:spcAft>
                <a:spcPts val="0"/>
              </a:spcAft>
              <a:buClr>
                <a:schemeClr val="lt2"/>
              </a:buClr>
              <a:buSzPts val="1500"/>
              <a:buFont typeface="Spectral"/>
              <a:buChar char="○"/>
            </a:pPr>
            <a:r>
              <a:rPr lang="en" sz="1500">
                <a:solidFill>
                  <a:schemeClr val="lt2"/>
                </a:solidFill>
                <a:latin typeface="Spectral"/>
                <a:ea typeface="Spectral"/>
                <a:cs typeface="Spectral"/>
                <a:sym typeface="Spectral"/>
              </a:rPr>
              <a:t>SGD</a:t>
            </a:r>
            <a:endParaRPr sz="1500">
              <a:solidFill>
                <a:schemeClr val="lt2"/>
              </a:solidFill>
              <a:latin typeface="Spectral"/>
              <a:ea typeface="Spectral"/>
              <a:cs typeface="Spectral"/>
              <a:sym typeface="Spectral"/>
            </a:endParaRPr>
          </a:p>
          <a:p>
            <a:pPr indent="-323850" lvl="1" marL="914400" rtl="0" algn="l">
              <a:lnSpc>
                <a:spcPct val="150000"/>
              </a:lnSpc>
              <a:spcBef>
                <a:spcPts val="0"/>
              </a:spcBef>
              <a:spcAft>
                <a:spcPts val="0"/>
              </a:spcAft>
              <a:buClr>
                <a:schemeClr val="lt2"/>
              </a:buClr>
              <a:buSzPts val="1500"/>
              <a:buFont typeface="Spectral"/>
              <a:buChar char="○"/>
            </a:pPr>
            <a:r>
              <a:rPr lang="en" sz="1500">
                <a:solidFill>
                  <a:schemeClr val="lt2"/>
                </a:solidFill>
                <a:latin typeface="Spectral"/>
                <a:ea typeface="Spectral"/>
                <a:cs typeface="Spectral"/>
                <a:sym typeface="Spectral"/>
              </a:rPr>
              <a:t>Extra Trees Classifier</a:t>
            </a:r>
            <a:endParaRPr sz="1500">
              <a:solidFill>
                <a:schemeClr val="lt2"/>
              </a:solidFill>
              <a:latin typeface="Spectral"/>
              <a:ea typeface="Spectral"/>
              <a:cs typeface="Spectral"/>
              <a:sym typeface="Spectral"/>
            </a:endParaRPr>
          </a:p>
          <a:p>
            <a:pPr indent="-323850" lvl="1" marL="914400" rtl="0" algn="l">
              <a:lnSpc>
                <a:spcPct val="150000"/>
              </a:lnSpc>
              <a:spcBef>
                <a:spcPts val="0"/>
              </a:spcBef>
              <a:spcAft>
                <a:spcPts val="0"/>
              </a:spcAft>
              <a:buClr>
                <a:schemeClr val="lt2"/>
              </a:buClr>
              <a:buSzPts val="1500"/>
              <a:buFont typeface="Spectral"/>
              <a:buChar char="○"/>
            </a:pPr>
            <a:r>
              <a:rPr lang="en" sz="1500">
                <a:solidFill>
                  <a:schemeClr val="lt2"/>
                </a:solidFill>
                <a:latin typeface="Spectral"/>
                <a:ea typeface="Spectral"/>
                <a:cs typeface="Spectral"/>
                <a:sym typeface="Spectral"/>
              </a:rPr>
              <a:t>Gaussian Naive Bayes</a:t>
            </a:r>
            <a:endParaRPr sz="1500">
              <a:solidFill>
                <a:schemeClr val="lt2"/>
              </a:solidFill>
              <a:latin typeface="Spectral"/>
              <a:ea typeface="Spectral"/>
              <a:cs typeface="Spectral"/>
              <a:sym typeface="Spectral"/>
            </a:endParaRPr>
          </a:p>
          <a:p>
            <a:pPr indent="0" lvl="0" marL="0" rtl="0" algn="l">
              <a:lnSpc>
                <a:spcPct val="150000"/>
              </a:lnSpc>
              <a:spcBef>
                <a:spcPts val="0"/>
              </a:spcBef>
              <a:spcAft>
                <a:spcPts val="0"/>
              </a:spcAft>
              <a:buNone/>
            </a:pPr>
            <a:r>
              <a:t/>
            </a:r>
            <a:endParaRPr sz="1700">
              <a:solidFill>
                <a:schemeClr val="lt2"/>
              </a:solidFill>
            </a:endParaRPr>
          </a:p>
          <a:p>
            <a:pPr indent="-349250" lvl="0" marL="457200" rtl="0" algn="l">
              <a:lnSpc>
                <a:spcPct val="150000"/>
              </a:lnSpc>
              <a:spcBef>
                <a:spcPts val="0"/>
              </a:spcBef>
              <a:spcAft>
                <a:spcPts val="0"/>
              </a:spcAft>
              <a:buClr>
                <a:schemeClr val="dk1"/>
              </a:buClr>
              <a:buSzPts val="1900"/>
              <a:buFont typeface="Baloo Da 2"/>
              <a:buChar char="●"/>
            </a:pPr>
            <a:r>
              <a:rPr b="1" lang="en" sz="1900">
                <a:solidFill>
                  <a:schemeClr val="dk1"/>
                </a:solidFill>
                <a:latin typeface="Baloo Da 2"/>
                <a:ea typeface="Baloo Da 2"/>
                <a:cs typeface="Baloo Da 2"/>
                <a:sym typeface="Baloo Da 2"/>
              </a:rPr>
              <a:t>Evaluation metrics (Accuracy, Precision, recall, F1-score)</a:t>
            </a:r>
            <a:endParaRPr b="1" sz="1900">
              <a:solidFill>
                <a:schemeClr val="dk1"/>
              </a:solidFill>
              <a:latin typeface="Baloo Da 2"/>
              <a:ea typeface="Baloo Da 2"/>
              <a:cs typeface="Baloo Da 2"/>
              <a:sym typeface="Baloo Da 2"/>
            </a:endParaRPr>
          </a:p>
          <a:p>
            <a:pPr indent="0" lvl="0" marL="0" rtl="0" algn="l">
              <a:lnSpc>
                <a:spcPct val="150000"/>
              </a:lnSpc>
              <a:spcBef>
                <a:spcPts val="0"/>
              </a:spcBef>
              <a:spcAft>
                <a:spcPts val="0"/>
              </a:spcAft>
              <a:buNone/>
            </a:pPr>
            <a:r>
              <a:t/>
            </a:r>
            <a:endParaRPr sz="1800">
              <a:solidFill>
                <a:schemeClr val="lt2"/>
              </a:solidFill>
            </a:endParaRPr>
          </a:p>
          <a:p>
            <a:pPr indent="0" lvl="0" marL="457200" rtl="0" algn="l">
              <a:lnSpc>
                <a:spcPct val="150000"/>
              </a:lnSpc>
              <a:spcBef>
                <a:spcPts val="0"/>
              </a:spcBef>
              <a:spcAft>
                <a:spcPts val="0"/>
              </a:spcAft>
              <a:buNone/>
            </a:pPr>
            <a:r>
              <a:t/>
            </a:r>
            <a:endParaRPr sz="1700">
              <a:solidFill>
                <a:schemeClr val="lt2"/>
              </a:solidFill>
            </a:endParaRPr>
          </a:p>
          <a:p>
            <a:pPr indent="0" lvl="0" marL="1371600" rtl="0" algn="l">
              <a:lnSpc>
                <a:spcPct val="150000"/>
              </a:lnSpc>
              <a:spcBef>
                <a:spcPts val="0"/>
              </a:spcBef>
              <a:spcAft>
                <a:spcPts val="0"/>
              </a:spcAft>
              <a:buNone/>
            </a:pPr>
            <a:r>
              <a:t/>
            </a:r>
            <a:endParaRPr sz="1800">
              <a:solidFill>
                <a:schemeClr val="lt2"/>
              </a:solidFill>
            </a:endParaRPr>
          </a:p>
          <a:p>
            <a:pPr indent="0" lvl="0" marL="0" rtl="0" algn="l">
              <a:lnSpc>
                <a:spcPct val="150000"/>
              </a:lnSpc>
              <a:spcBef>
                <a:spcPts val="0"/>
              </a:spcBef>
              <a:spcAft>
                <a:spcPts val="0"/>
              </a:spcAft>
              <a:buNone/>
            </a:pPr>
            <a:r>
              <a:t/>
            </a:r>
            <a:endParaRPr sz="1800">
              <a:solidFill>
                <a:schemeClr val="lt2"/>
              </a:solidFill>
            </a:endParaRPr>
          </a:p>
          <a:p>
            <a:pPr indent="0" lvl="0" marL="457200" rtl="0" algn="l">
              <a:lnSpc>
                <a:spcPct val="150000"/>
              </a:lnSpc>
              <a:spcBef>
                <a:spcPts val="0"/>
              </a:spcBef>
              <a:spcAft>
                <a:spcPts val="0"/>
              </a:spcAft>
              <a:buNone/>
            </a:pPr>
            <a:r>
              <a:t/>
            </a:r>
            <a:endParaRPr sz="1800">
              <a:solidFill>
                <a:schemeClr val="lt2"/>
              </a:solidFill>
            </a:endParaRPr>
          </a:p>
          <a:p>
            <a:pPr indent="0" lvl="0" marL="0" rtl="0" algn="l">
              <a:lnSpc>
                <a:spcPct val="150000"/>
              </a:lnSpc>
              <a:spcBef>
                <a:spcPts val="0"/>
              </a:spcBef>
              <a:spcAft>
                <a:spcPts val="0"/>
              </a:spcAft>
              <a:buNone/>
            </a:pPr>
            <a:r>
              <a:t/>
            </a:r>
            <a:endParaRPr sz="1800">
              <a:solidFill>
                <a:schemeClr val="lt2"/>
              </a:solidFill>
            </a:endParaRPr>
          </a:p>
          <a:p>
            <a:pPr indent="0" lvl="0" marL="0" rtl="0" algn="l">
              <a:lnSpc>
                <a:spcPct val="150000"/>
              </a:lnSpc>
              <a:spcBef>
                <a:spcPts val="0"/>
              </a:spcBef>
              <a:spcAft>
                <a:spcPts val="0"/>
              </a:spcAft>
              <a:buNone/>
            </a:pPr>
            <a:r>
              <a:t/>
            </a:r>
            <a:endParaRPr sz="1800">
              <a:solidFill>
                <a:schemeClr val="lt2"/>
              </a:solidFill>
            </a:endParaRPr>
          </a:p>
        </p:txBody>
      </p:sp>
      <p:sp>
        <p:nvSpPr>
          <p:cNvPr id="105" name="Google Shape;105;p20"/>
          <p:cNvSpPr txBox="1"/>
          <p:nvPr/>
        </p:nvSpPr>
        <p:spPr>
          <a:xfrm>
            <a:off x="8731050" y="4667875"/>
            <a:ext cx="341100" cy="4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704225"/>
            <a:ext cx="8520600" cy="5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latin typeface="Baloo Da 2"/>
                <a:ea typeface="Baloo Da 2"/>
                <a:cs typeface="Baloo Da 2"/>
                <a:sym typeface="Baloo Da 2"/>
              </a:rPr>
              <a:t>Training and Testing</a:t>
            </a:r>
            <a:endParaRPr b="1" sz="2720">
              <a:latin typeface="Baloo Da 2"/>
              <a:ea typeface="Baloo Da 2"/>
              <a:cs typeface="Baloo Da 2"/>
              <a:sym typeface="Baloo Da 2"/>
            </a:endParaRPr>
          </a:p>
        </p:txBody>
      </p:sp>
      <p:sp>
        <p:nvSpPr>
          <p:cNvPr id="111" name="Google Shape;111;p21"/>
          <p:cNvSpPr txBox="1"/>
          <p:nvPr>
            <p:ph idx="1" type="body"/>
          </p:nvPr>
        </p:nvSpPr>
        <p:spPr>
          <a:xfrm>
            <a:off x="311700" y="1653675"/>
            <a:ext cx="8520600" cy="29151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Font typeface="Spectral"/>
              <a:buChar char="●"/>
            </a:pPr>
            <a:r>
              <a:rPr lang="en" sz="1700">
                <a:latin typeface="Spectral"/>
                <a:ea typeface="Spectral"/>
                <a:cs typeface="Spectral"/>
                <a:sym typeface="Spectral"/>
              </a:rPr>
              <a:t>Data </a:t>
            </a:r>
            <a:r>
              <a:rPr lang="en" sz="1700">
                <a:latin typeface="Spectral"/>
                <a:ea typeface="Spectral"/>
                <a:cs typeface="Spectral"/>
                <a:sym typeface="Spectral"/>
              </a:rPr>
              <a:t>splitting</a:t>
            </a:r>
            <a:r>
              <a:rPr lang="en" sz="1700">
                <a:latin typeface="Spectral"/>
                <a:ea typeface="Spectral"/>
                <a:cs typeface="Spectral"/>
                <a:sym typeface="Spectral"/>
              </a:rPr>
              <a:t> (80%, 20%)</a:t>
            </a:r>
            <a:endParaRPr sz="1700">
              <a:latin typeface="Spectral"/>
              <a:ea typeface="Spectral"/>
              <a:cs typeface="Spectral"/>
              <a:sym typeface="Spectral"/>
            </a:endParaRPr>
          </a:p>
          <a:p>
            <a:pPr indent="-336550" lvl="0" marL="457200" rtl="0" algn="l">
              <a:lnSpc>
                <a:spcPct val="150000"/>
              </a:lnSpc>
              <a:spcBef>
                <a:spcPts val="0"/>
              </a:spcBef>
              <a:spcAft>
                <a:spcPts val="0"/>
              </a:spcAft>
              <a:buSzPts val="1700"/>
              <a:buFont typeface="Spectral"/>
              <a:buChar char="●"/>
            </a:pPr>
            <a:r>
              <a:rPr lang="en" sz="1700">
                <a:latin typeface="Spectral"/>
                <a:ea typeface="Spectral"/>
                <a:cs typeface="Spectral"/>
                <a:sym typeface="Spectral"/>
              </a:rPr>
              <a:t>Each model trained with the </a:t>
            </a:r>
            <a:r>
              <a:rPr lang="en" sz="1700">
                <a:latin typeface="Spectral"/>
                <a:ea typeface="Spectral"/>
                <a:cs typeface="Spectral"/>
                <a:sym typeface="Spectral"/>
              </a:rPr>
              <a:t>training</a:t>
            </a:r>
            <a:r>
              <a:rPr lang="en" sz="1700">
                <a:latin typeface="Spectral"/>
                <a:ea typeface="Spectral"/>
                <a:cs typeface="Spectral"/>
                <a:sym typeface="Spectral"/>
              </a:rPr>
              <a:t> data</a:t>
            </a:r>
            <a:endParaRPr sz="1700">
              <a:latin typeface="Spectral"/>
              <a:ea typeface="Spectral"/>
              <a:cs typeface="Spectral"/>
              <a:sym typeface="Spectral"/>
            </a:endParaRPr>
          </a:p>
          <a:p>
            <a:pPr indent="-336550" lvl="0" marL="457200" rtl="0" algn="l">
              <a:lnSpc>
                <a:spcPct val="150000"/>
              </a:lnSpc>
              <a:spcBef>
                <a:spcPts val="0"/>
              </a:spcBef>
              <a:spcAft>
                <a:spcPts val="0"/>
              </a:spcAft>
              <a:buSzPts val="1700"/>
              <a:buFont typeface="Spectral"/>
              <a:buChar char="●"/>
            </a:pPr>
            <a:r>
              <a:rPr lang="en" sz="1700">
                <a:latin typeface="Spectral"/>
                <a:ea typeface="Spectral"/>
                <a:cs typeface="Spectral"/>
                <a:sym typeface="Spectral"/>
              </a:rPr>
              <a:t>Model </a:t>
            </a:r>
            <a:r>
              <a:rPr lang="en" sz="1700">
                <a:latin typeface="Spectral"/>
                <a:ea typeface="Spectral"/>
                <a:cs typeface="Spectral"/>
                <a:sym typeface="Spectral"/>
              </a:rPr>
              <a:t>performance</a:t>
            </a:r>
            <a:r>
              <a:rPr lang="en" sz="1700">
                <a:latin typeface="Spectral"/>
                <a:ea typeface="Spectral"/>
                <a:cs typeface="Spectral"/>
                <a:sym typeface="Spectral"/>
              </a:rPr>
              <a:t> evaluated with the test set</a:t>
            </a:r>
            <a:endParaRPr sz="1700">
              <a:latin typeface="Spectral"/>
              <a:ea typeface="Spectral"/>
              <a:cs typeface="Spectral"/>
              <a:sym typeface="Spectral"/>
            </a:endParaRPr>
          </a:p>
          <a:p>
            <a:pPr indent="-336550" lvl="0" marL="457200" rtl="0" algn="l">
              <a:lnSpc>
                <a:spcPct val="150000"/>
              </a:lnSpc>
              <a:spcBef>
                <a:spcPts val="0"/>
              </a:spcBef>
              <a:spcAft>
                <a:spcPts val="0"/>
              </a:spcAft>
              <a:buSzPts val="1700"/>
              <a:buFont typeface="Spectral"/>
              <a:buChar char="●"/>
            </a:pPr>
            <a:r>
              <a:rPr lang="en" sz="1700">
                <a:latin typeface="Spectral"/>
                <a:ea typeface="Spectral"/>
                <a:cs typeface="Spectral"/>
                <a:sym typeface="Spectral"/>
              </a:rPr>
              <a:t>Classification metrics: accuracy, precision, recall, f1-score</a:t>
            </a:r>
            <a:endParaRPr sz="1700">
              <a:latin typeface="Spectral"/>
              <a:ea typeface="Spectral"/>
              <a:cs typeface="Spectral"/>
              <a:sym typeface="Spectral"/>
            </a:endParaRPr>
          </a:p>
          <a:p>
            <a:pPr indent="-336550" lvl="0" marL="457200" rtl="0" algn="l">
              <a:lnSpc>
                <a:spcPct val="150000"/>
              </a:lnSpc>
              <a:spcBef>
                <a:spcPts val="0"/>
              </a:spcBef>
              <a:spcAft>
                <a:spcPts val="0"/>
              </a:spcAft>
              <a:buSzPts val="1700"/>
              <a:buFont typeface="Spectral"/>
              <a:buChar char="●"/>
            </a:pPr>
            <a:r>
              <a:rPr lang="en" sz="1700">
                <a:latin typeface="Spectral"/>
                <a:ea typeface="Spectral"/>
                <a:cs typeface="Spectral"/>
                <a:sym typeface="Spectral"/>
              </a:rPr>
              <a:t>Diverse models ensure comprehensive exploration of different approaches.</a:t>
            </a:r>
            <a:endParaRPr sz="1700">
              <a:latin typeface="Spectral"/>
              <a:ea typeface="Spectral"/>
              <a:cs typeface="Spectral"/>
              <a:sym typeface="Spectral"/>
            </a:endParaRPr>
          </a:p>
        </p:txBody>
      </p:sp>
      <p:sp>
        <p:nvSpPr>
          <p:cNvPr id="112" name="Google Shape;112;p21"/>
          <p:cNvSpPr txBox="1"/>
          <p:nvPr/>
        </p:nvSpPr>
        <p:spPr>
          <a:xfrm>
            <a:off x="8620425" y="4566450"/>
            <a:ext cx="460800" cy="53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2"/>
                </a:solidFill>
              </a:rPr>
              <a:t>7</a:t>
            </a:r>
            <a:endParaRPr sz="18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