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33" r:id="rId2"/>
    <p:sldId id="434" r:id="rId3"/>
    <p:sldId id="435" r:id="rId4"/>
    <p:sldId id="436" r:id="rId5"/>
    <p:sldId id="437" r:id="rId6"/>
    <p:sldId id="438" r:id="rId7"/>
    <p:sldId id="439" r:id="rId8"/>
    <p:sldId id="440" r:id="rId9"/>
    <p:sldId id="441" r:id="rId10"/>
    <p:sldId id="442" r:id="rId11"/>
    <p:sldId id="268" r:id="rId12"/>
    <p:sldId id="445" r:id="rId13"/>
    <p:sldId id="429" r:id="rId14"/>
    <p:sldId id="407" r:id="rId15"/>
    <p:sldId id="432" r:id="rId16"/>
    <p:sldId id="431" r:id="rId17"/>
    <p:sldId id="443" r:id="rId18"/>
    <p:sldId id="428" r:id="rId19"/>
    <p:sldId id="44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18"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94400"/>
            <a:ext cx="9144000" cy="1323439"/>
          </a:xfrm>
          <a:prstGeom prst="rect">
            <a:avLst/>
          </a:prstGeom>
          <a:noFill/>
        </p:spPr>
        <p:txBody>
          <a:bodyPr wrap="square" rtlCol="0">
            <a:spAutoFit/>
          </a:bodyPr>
          <a:lstStyle/>
          <a:p>
            <a:pPr algn="ctr"/>
            <a:r>
              <a:rPr lang="en-US" sz="4000" b="1" dirty="0"/>
              <a:t>Prediction of Mortality for  Admissions in ICU</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029200" y="3202752"/>
            <a:ext cx="5029200" cy="2123658"/>
          </a:xfrm>
          <a:prstGeom prst="rect">
            <a:avLst/>
          </a:prstGeom>
          <a:noFill/>
        </p:spPr>
        <p:txBody>
          <a:bodyPr wrap="square" rtlCol="0">
            <a:spAutoFit/>
          </a:bodyPr>
          <a:lstStyle/>
          <a:p>
            <a:r>
              <a:rPr lang="en-US" sz="2000" b="1" dirty="0">
                <a:solidFill>
                  <a:schemeClr val="tx2">
                    <a:lumMod val="75000"/>
                  </a:schemeClr>
                </a:solidFill>
              </a:rPr>
              <a:t>Name of the student </a:t>
            </a:r>
          </a:p>
          <a:p>
            <a:pPr algn="just">
              <a:lnSpc>
                <a:spcPct val="150000"/>
              </a:lnSpc>
            </a:pPr>
            <a:r>
              <a:rPr lang="en-US" sz="1600" b="1" dirty="0">
                <a:solidFill>
                  <a:schemeClr val="tx2">
                    <a:lumMod val="75000"/>
                  </a:schemeClr>
                </a:solidFill>
              </a:rPr>
              <a:t>P. </a:t>
            </a:r>
            <a:r>
              <a:rPr lang="en-US" sz="1600" b="1" dirty="0" err="1">
                <a:solidFill>
                  <a:schemeClr val="tx2">
                    <a:lumMod val="75000"/>
                  </a:schemeClr>
                </a:solidFill>
              </a:rPr>
              <a:t>Adharsh</a:t>
            </a:r>
            <a:r>
              <a:rPr lang="en-US" sz="1600" b="1" dirty="0">
                <a:solidFill>
                  <a:schemeClr val="tx2">
                    <a:lumMod val="75000"/>
                  </a:schemeClr>
                </a:solidFill>
              </a:rPr>
              <a:t>            (20H51A0545)</a:t>
            </a:r>
          </a:p>
          <a:p>
            <a:pPr algn="just">
              <a:lnSpc>
                <a:spcPct val="150000"/>
              </a:lnSpc>
            </a:pPr>
            <a:r>
              <a:rPr lang="en-US" sz="1600" b="1" dirty="0">
                <a:solidFill>
                  <a:schemeClr val="tx2">
                    <a:lumMod val="75000"/>
                  </a:schemeClr>
                </a:solidFill>
              </a:rPr>
              <a:t>G. </a:t>
            </a:r>
            <a:r>
              <a:rPr lang="en-US" sz="1600" b="1" dirty="0" err="1">
                <a:solidFill>
                  <a:schemeClr val="tx2">
                    <a:lumMod val="75000"/>
                  </a:schemeClr>
                </a:solidFill>
              </a:rPr>
              <a:t>Varshitha</a:t>
            </a:r>
            <a:r>
              <a:rPr lang="en-US" sz="1600" b="1" dirty="0">
                <a:solidFill>
                  <a:schemeClr val="tx2">
                    <a:lumMod val="75000"/>
                  </a:schemeClr>
                </a:solidFill>
              </a:rPr>
              <a:t>          (20H51A0565)</a:t>
            </a:r>
          </a:p>
          <a:p>
            <a:pPr algn="just">
              <a:lnSpc>
                <a:spcPct val="150000"/>
              </a:lnSpc>
            </a:pPr>
            <a:r>
              <a:rPr lang="en-US" sz="1600" b="1" dirty="0">
                <a:solidFill>
                  <a:schemeClr val="tx2">
                    <a:lumMod val="75000"/>
                  </a:schemeClr>
                </a:solidFill>
              </a:rPr>
              <a:t>Ch. Sai Venkat       (20H51A5G5)</a:t>
            </a:r>
          </a:p>
          <a:p>
            <a:endParaRPr lang="en-US" sz="2000" b="1" dirty="0">
              <a:solidFill>
                <a:schemeClr val="tx2">
                  <a:lumMod val="75000"/>
                </a:schemeClr>
              </a:solidFill>
            </a:endParaRPr>
          </a:p>
          <a:p>
            <a:endParaRPr lang="en-US" sz="2000" b="1" dirty="0">
              <a:solidFill>
                <a:schemeClr val="tx2">
                  <a:lumMod val="75000"/>
                </a:schemeClr>
              </a:solidFill>
            </a:endParaRPr>
          </a:p>
        </p:txBody>
      </p:sp>
      <p:sp>
        <p:nvSpPr>
          <p:cNvPr id="4" name="TextBox 3"/>
          <p:cNvSpPr txBox="1"/>
          <p:nvPr/>
        </p:nvSpPr>
        <p:spPr>
          <a:xfrm>
            <a:off x="76200" y="4551082"/>
            <a:ext cx="5181600" cy="20877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pPr marR="64008" lvl="0">
              <a:lnSpc>
                <a:spcPct val="150000"/>
              </a:lnSpc>
              <a:spcBef>
                <a:spcPts val="400"/>
              </a:spcBef>
              <a:buClr>
                <a:schemeClr val="accent1"/>
              </a:buClr>
              <a:buSzPct val="68000"/>
              <a:defRPr/>
            </a:pPr>
            <a:r>
              <a:rPr lang="en-US" sz="1800" b="1" dirty="0"/>
              <a:t>       Mr.G.SAIDULU</a:t>
            </a:r>
          </a:p>
          <a:p>
            <a:pPr marR="64008" lvl="0">
              <a:lnSpc>
                <a:spcPct val="150000"/>
              </a:lnSpc>
              <a:spcBef>
                <a:spcPts val="400"/>
              </a:spcBef>
              <a:buClr>
                <a:schemeClr val="accent1"/>
              </a:buClr>
              <a:buSzPct val="68000"/>
              <a:defRPr/>
            </a:pPr>
            <a:r>
              <a:rPr lang="en-US" sz="1800" b="1" dirty="0"/>
              <a:t>   Assistant Professor</a:t>
            </a:r>
          </a:p>
          <a:p>
            <a:pPr marR="64008" lvl="0">
              <a:lnSpc>
                <a:spcPct val="150000"/>
              </a:lnSpc>
              <a:spcBef>
                <a:spcPts val="400"/>
              </a:spcBef>
              <a:buClr>
                <a:schemeClr val="accent1"/>
              </a:buClr>
              <a:buSzPct val="68000"/>
              <a:defRPr/>
            </a:pPr>
            <a:r>
              <a:rPr lang="en-US" sz="1800" b="1" dirty="0"/>
              <a:t>         Dept. of CSE</a:t>
            </a:r>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6925F27D-4F73-584B-4104-34BD2552E11C}"/>
              </a:ext>
            </a:extLst>
          </p:cNvPr>
          <p:cNvSpPr txBox="1"/>
          <p:nvPr/>
        </p:nvSpPr>
        <p:spPr>
          <a:xfrm>
            <a:off x="162170" y="3155973"/>
            <a:ext cx="5095630" cy="369332"/>
          </a:xfrm>
          <a:prstGeom prst="rect">
            <a:avLst/>
          </a:prstGeom>
          <a:noFill/>
        </p:spPr>
        <p:txBody>
          <a:bodyPr wrap="square">
            <a:spAutoFit/>
          </a:bodyPr>
          <a:lstStyle/>
          <a:p>
            <a:r>
              <a:rPr lang="en-US" sz="1800" b="1" dirty="0">
                <a:solidFill>
                  <a:schemeClr val="tx2">
                    <a:lumMod val="75000"/>
                  </a:schemeClr>
                </a:solidFill>
              </a:rPr>
              <a:t>Batch No : 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000" y="1066775"/>
            <a:ext cx="8381160" cy="75600"/>
          </a:xfrm>
          <a:prstGeom prst="rect">
            <a:avLst/>
          </a:prstGeom>
          <a:solidFill>
            <a:srgbClr val="7030A0"/>
          </a:solidFill>
          <a:ln w="25560">
            <a:solidFill>
              <a:srgbClr val="3A5F8B"/>
            </a:solidFill>
            <a:round/>
          </a:ln>
        </p:spPr>
        <p:txBody>
          <a:bodyPr/>
          <a:lstStyle/>
          <a:p>
            <a:endParaRPr lang="en-US"/>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8E63269B-CCED-356C-99C8-78BDFFE4E8F4}"/>
              </a:ext>
            </a:extLst>
          </p:cNvPr>
          <p:cNvSpPr txBox="1"/>
          <p:nvPr/>
        </p:nvSpPr>
        <p:spPr>
          <a:xfrm>
            <a:off x="457200" y="1447800"/>
            <a:ext cx="8304960" cy="2462213"/>
          </a:xfrm>
          <a:prstGeom prst="rect">
            <a:avLst/>
          </a:prstGeom>
          <a:noFill/>
        </p:spPr>
        <p:txBody>
          <a:bodyPr wrap="square">
            <a:spAutoFit/>
          </a:bodyPr>
          <a:lstStyle/>
          <a:p>
            <a:pPr algn="just"/>
            <a:r>
              <a:rPr lang="en-US" sz="2200" b="0" i="0" dirty="0">
                <a:solidFill>
                  <a:srgbClr val="374151"/>
                </a:solidFill>
                <a:effectLst/>
              </a:rPr>
              <a:t>The problem addressed in this research is the need for accurate and continuous mortality prediction in intensive care units (ICUs). Although various prognostic tools exist, they often lack the capability to provide real-time risk assessments for patients during their ICU stays. The absence of such a dynamic prediction tool can lead to delayed interventions and increased mortality rates.</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95180" y="33912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954" y="2667000"/>
            <a:ext cx="8152560" cy="76200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E621C6-ADEE-BAE2-F173-3E89DDFB33EB}"/>
              </a:ext>
            </a:extLst>
          </p:cNvPr>
          <p:cNvSpPr txBox="1"/>
          <p:nvPr/>
        </p:nvSpPr>
        <p:spPr>
          <a:xfrm>
            <a:off x="342900" y="1676400"/>
            <a:ext cx="8458200" cy="2800767"/>
          </a:xfrm>
          <a:prstGeom prst="rect">
            <a:avLst/>
          </a:prstGeom>
          <a:noFill/>
        </p:spPr>
        <p:txBody>
          <a:bodyPr wrap="square">
            <a:spAutoFit/>
          </a:bodyPr>
          <a:lstStyle/>
          <a:p>
            <a:pPr algn="just"/>
            <a:r>
              <a:rPr lang="en-US" sz="2200" b="0" i="0" dirty="0">
                <a:solidFill>
                  <a:srgbClr val="374151"/>
                </a:solidFill>
                <a:effectLst/>
                <a:latin typeface="+mj-lt"/>
              </a:rPr>
              <a:t>The project's scope encompasses the development of a deep learning-based predictive model for continuous and real-time mortality risk assessment in ICU patients. It focuses on dynamic data input, model performance evaluation, and clinical decision support. Practical implementation, data handling, interpretability, and ethical considerations are integral aspects. Future extensions for improving patient care and addressing clinical needs are also within the project's scope.</a:t>
            </a:r>
            <a:endParaRPr lang="en-US" sz="2200" dirty="0">
              <a:latin typeface="+mj-lt"/>
            </a:endParaRPr>
          </a:p>
        </p:txBody>
      </p:sp>
      <p:sp>
        <p:nvSpPr>
          <p:cNvPr id="4" name="CustomShape 1">
            <a:extLst>
              <a:ext uri="{FF2B5EF4-FFF2-40B4-BE49-F238E27FC236}">
                <a16:creationId xmlns:a16="http://schemas.microsoft.com/office/drawing/2014/main" id="{2F1F6269-D0C7-CCBD-E77E-2CA131DE42F2}"/>
              </a:ext>
            </a:extLst>
          </p:cNvPr>
          <p:cNvSpPr/>
          <p:nvPr/>
        </p:nvSpPr>
        <p:spPr>
          <a:xfrm>
            <a:off x="250092" y="761400"/>
            <a:ext cx="8381160" cy="75600"/>
          </a:xfrm>
          <a:prstGeom prst="rect">
            <a:avLst/>
          </a:prstGeom>
          <a:solidFill>
            <a:srgbClr val="7030A0"/>
          </a:solidFill>
          <a:ln w="25560">
            <a:solidFill>
              <a:srgbClr val="3A5F8B"/>
            </a:solidFill>
            <a:round/>
          </a:ln>
        </p:spPr>
        <p:txBody>
          <a:bodyPr/>
          <a:lstStyle/>
          <a:p>
            <a:endParaRPr lang="en-US"/>
          </a:p>
        </p:txBody>
      </p:sp>
      <p:sp>
        <p:nvSpPr>
          <p:cNvPr id="6" name="TextBox 5">
            <a:extLst>
              <a:ext uri="{FF2B5EF4-FFF2-40B4-BE49-F238E27FC236}">
                <a16:creationId xmlns:a16="http://schemas.microsoft.com/office/drawing/2014/main" id="{4661F5E4-3287-FA80-44ED-FAC018EACA66}"/>
              </a:ext>
            </a:extLst>
          </p:cNvPr>
          <p:cNvSpPr txBox="1"/>
          <p:nvPr/>
        </p:nvSpPr>
        <p:spPr>
          <a:xfrm>
            <a:off x="228600" y="176625"/>
            <a:ext cx="4572000" cy="584775"/>
          </a:xfrm>
          <a:prstGeom prst="rect">
            <a:avLst/>
          </a:prstGeom>
          <a:noFill/>
        </p:spPr>
        <p:txBody>
          <a:bodyPr wrap="square">
            <a:spAutoFit/>
          </a:bodyPr>
          <a:lstStyle/>
          <a:p>
            <a:r>
              <a:rPr lang="en-US" sz="3200" b="1" dirty="0">
                <a:solidFill>
                  <a:srgbClr val="C00000"/>
                </a:solidFill>
                <a:latin typeface="Calibri" pitchFamily="34" charset="0"/>
              </a:rPr>
              <a:t>Scope of the Project</a:t>
            </a:r>
          </a:p>
        </p:txBody>
      </p:sp>
    </p:spTree>
    <p:extLst>
      <p:ext uri="{BB962C8B-B14F-4D97-AF65-F5344CB8AC3E}">
        <p14:creationId xmlns:p14="http://schemas.microsoft.com/office/powerpoint/2010/main" val="69087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3592129"/>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2890107"/>
            <a:ext cx="8152560" cy="760320"/>
          </a:xfrm>
          <a:prstGeom prst="rect">
            <a:avLst/>
          </a:prstGeom>
        </p:spPr>
        <p:txBody>
          <a:bodyPr lIns="90000" tIns="45000" rIns="90000" bIns="45000"/>
          <a:lstStyle/>
          <a:p>
            <a:pPr algn="r">
              <a:lnSpc>
                <a:spcPct val="100000"/>
              </a:lnSpc>
            </a:pPr>
            <a:r>
              <a:rPr lang="en-US" sz="4400" b="1" dirty="0">
                <a:latin typeface="Arial Black" panose="020B0A04020102020204" pitchFamily="34" charset="0"/>
              </a:rPr>
              <a:t>Literature Review</a:t>
            </a:r>
            <a:endParaRPr sz="4400" b="1"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76200"/>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1829798042"/>
              </p:ext>
            </p:extLst>
          </p:nvPr>
        </p:nvGraphicFramePr>
        <p:xfrm>
          <a:off x="76200" y="385465"/>
          <a:ext cx="8915400" cy="6457295"/>
        </p:xfrm>
        <a:graphic>
          <a:graphicData uri="http://schemas.openxmlformats.org/drawingml/2006/table">
            <a:tbl>
              <a:tblPr firstRow="1" bandRow="1">
                <a:tableStyleId>{5C22544A-7EE6-4342-B048-85BDC9FD1C3A}</a:tableStyleId>
              </a:tblPr>
              <a:tblGrid>
                <a:gridCol w="551818">
                  <a:extLst>
                    <a:ext uri="{9D8B030D-6E8A-4147-A177-3AD203B41FA5}">
                      <a16:colId xmlns:a16="http://schemas.microsoft.com/office/drawing/2014/main" val="432745929"/>
                    </a:ext>
                  </a:extLst>
                </a:gridCol>
                <a:gridCol w="1892691">
                  <a:extLst>
                    <a:ext uri="{9D8B030D-6E8A-4147-A177-3AD203B41FA5}">
                      <a16:colId xmlns:a16="http://schemas.microsoft.com/office/drawing/2014/main" val="1998233565"/>
                    </a:ext>
                  </a:extLst>
                </a:gridCol>
                <a:gridCol w="1365491">
                  <a:extLst>
                    <a:ext uri="{9D8B030D-6E8A-4147-A177-3AD203B41FA5}">
                      <a16:colId xmlns:a16="http://schemas.microsoft.com/office/drawing/2014/main" val="3760181125"/>
                    </a:ext>
                  </a:extLst>
                </a:gridCol>
                <a:gridCol w="1020948">
                  <a:extLst>
                    <a:ext uri="{9D8B030D-6E8A-4147-A177-3AD203B41FA5}">
                      <a16:colId xmlns:a16="http://schemas.microsoft.com/office/drawing/2014/main" val="1470764825"/>
                    </a:ext>
                  </a:extLst>
                </a:gridCol>
                <a:gridCol w="1569852">
                  <a:extLst>
                    <a:ext uri="{9D8B030D-6E8A-4147-A177-3AD203B41FA5}">
                      <a16:colId xmlns:a16="http://schemas.microsoft.com/office/drawing/2014/main" val="3423994347"/>
                    </a:ext>
                  </a:extLst>
                </a:gridCol>
                <a:gridCol w="2514600">
                  <a:extLst>
                    <a:ext uri="{9D8B030D-6E8A-4147-A177-3AD203B41FA5}">
                      <a16:colId xmlns:a16="http://schemas.microsoft.com/office/drawing/2014/main" val="635663868"/>
                    </a:ext>
                  </a:extLst>
                </a:gridCol>
              </a:tblGrid>
              <a:tr h="1062335">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519226">
                <a:tc>
                  <a:txBody>
                    <a:bodyPr/>
                    <a:lstStyle/>
                    <a:p>
                      <a:r>
                        <a:rPr lang="en-US" dirty="0"/>
                        <a:t>1</a:t>
                      </a:r>
                      <a:endParaRPr lang="en-IN" dirty="0"/>
                    </a:p>
                  </a:txBody>
                  <a:tcPr/>
                </a:tc>
                <a:tc>
                  <a:txBody>
                    <a:bodyPr/>
                    <a:lstStyle/>
                    <a:p>
                      <a:r>
                        <a:rPr lang="en-US" sz="1200" b="0" i="0" dirty="0">
                          <a:solidFill>
                            <a:schemeClr val="dk1"/>
                          </a:solidFill>
                          <a:effectLst/>
                          <a:latin typeface="+mn-lt"/>
                          <a:ea typeface="+mn-ea"/>
                          <a:cs typeface="+mn-cs"/>
                        </a:rPr>
                        <a:t>Author: Lee, J., &amp; Mark, R. G.</a:t>
                      </a:r>
                    </a:p>
                    <a:p>
                      <a:r>
                        <a:rPr lang="en-US" sz="1200" b="0" i="0" dirty="0">
                          <a:solidFill>
                            <a:schemeClr val="dk1"/>
                          </a:solidFill>
                          <a:effectLst/>
                          <a:latin typeface="+mn-lt"/>
                          <a:ea typeface="+mn-ea"/>
                          <a:cs typeface="+mn-cs"/>
                        </a:rPr>
                        <a:t>Journal: IEEE Transactions on Information Technology in Biomedicine</a:t>
                      </a:r>
                    </a:p>
                    <a:p>
                      <a:r>
                        <a:rPr lang="en-US" sz="1200" b="0" i="0" dirty="0">
                          <a:solidFill>
                            <a:schemeClr val="dk1"/>
                          </a:solidFill>
                          <a:effectLst/>
                          <a:latin typeface="+mn-lt"/>
                          <a:ea typeface="+mn-ea"/>
                          <a:cs typeface="+mn-cs"/>
                        </a:rPr>
                        <a:t>Year: 2003</a:t>
                      </a:r>
                    </a:p>
                    <a:p>
                      <a:endParaRPr lang="en-US" sz="1200" b="0" i="0" dirty="0">
                        <a:solidFill>
                          <a:schemeClr val="dk1"/>
                        </a:solidFill>
                        <a:effectLst/>
                        <a:latin typeface="+mn-lt"/>
                        <a:ea typeface="+mn-ea"/>
                        <a:cs typeface="+mn-cs"/>
                      </a:endParaRPr>
                    </a:p>
                  </a:txBody>
                  <a:tcPr/>
                </a:tc>
                <a:tc>
                  <a:txBody>
                    <a:bodyPr/>
                    <a:lstStyle/>
                    <a:p>
                      <a:r>
                        <a:rPr lang="en-US" sz="1200" b="0" i="0" dirty="0">
                          <a:solidFill>
                            <a:schemeClr val="dk1"/>
                          </a:solidFill>
                          <a:effectLst/>
                          <a:latin typeface="+mn-lt"/>
                          <a:ea typeface="+mn-ea"/>
                          <a:cs typeface="+mn-cs"/>
                        </a:rPr>
                        <a:t>Early sepsis detection and its impact on patient outcomes.</a:t>
                      </a:r>
                      <a:endParaRPr lang="en-IN" sz="1200" dirty="0"/>
                    </a:p>
                  </a:txBody>
                  <a:tcPr/>
                </a:tc>
                <a:tc>
                  <a:txBody>
                    <a:bodyPr/>
                    <a:lstStyle/>
                    <a:p>
                      <a:r>
                        <a:rPr lang="en-US" sz="1200" b="0" i="0" dirty="0">
                          <a:solidFill>
                            <a:schemeClr val="dk1"/>
                          </a:solidFill>
                          <a:effectLst/>
                          <a:latin typeface="+mn-lt"/>
                          <a:ea typeface="+mn-ea"/>
                          <a:cs typeface="+mn-cs"/>
                        </a:rPr>
                        <a:t>Utilization of neural networks for early sepsis detection.</a:t>
                      </a:r>
                      <a:endParaRPr lang="en-IN" sz="1200" dirty="0"/>
                    </a:p>
                  </a:txBody>
                  <a:tcPr/>
                </a:tc>
                <a:tc>
                  <a:txBody>
                    <a:bodyPr/>
                    <a:lstStyle/>
                    <a:p>
                      <a:r>
                        <a:rPr lang="en-US" sz="1100" b="0" i="0" dirty="0">
                          <a:solidFill>
                            <a:schemeClr val="dk1"/>
                          </a:solidFill>
                          <a:effectLst/>
                          <a:latin typeface="+mn-lt"/>
                          <a:ea typeface="+mn-ea"/>
                          <a:cs typeface="+mn-cs"/>
                        </a:rPr>
                        <a:t>Continuous monitoring of vital signs and dynamic modeling for sepsis prediction.</a:t>
                      </a:r>
                      <a:endParaRPr lang="en-IN" sz="1100" dirty="0"/>
                    </a:p>
                  </a:txBody>
                  <a:tcPr/>
                </a:tc>
                <a:tc>
                  <a:txBody>
                    <a:bodyPr/>
                    <a:lstStyle/>
                    <a:p>
                      <a:r>
                        <a:rPr lang="en-US" sz="1100" b="0" i="0" dirty="0">
                          <a:solidFill>
                            <a:schemeClr val="dk1"/>
                          </a:solidFill>
                          <a:effectLst/>
                          <a:latin typeface="+mn-lt"/>
                          <a:ea typeface="+mn-ea"/>
                          <a:cs typeface="+mn-cs"/>
                        </a:rPr>
                        <a:t>Specific focus on sepsis detection, may not address broader ICU mortality prediction.</a:t>
                      </a:r>
                      <a:endParaRPr lang="en-IN" sz="1100" dirty="0"/>
                    </a:p>
                  </a:txBody>
                  <a:tcPr/>
                </a:tc>
                <a:extLst>
                  <a:ext uri="{0D108BD9-81ED-4DB2-BD59-A6C34878D82A}">
                    <a16:rowId xmlns:a16="http://schemas.microsoft.com/office/drawing/2014/main" val="3097843794"/>
                  </a:ext>
                </a:extLst>
              </a:tr>
              <a:tr h="1072395">
                <a:tc>
                  <a:txBody>
                    <a:bodyPr/>
                    <a:lstStyle/>
                    <a:p>
                      <a:r>
                        <a:rPr lang="en-US" dirty="0"/>
                        <a:t>2</a:t>
                      </a:r>
                      <a:endParaRPr lang="en-IN" dirty="0"/>
                    </a:p>
                  </a:txBody>
                  <a:tcPr/>
                </a:tc>
                <a:tc>
                  <a:txBody>
                    <a:bodyPr/>
                    <a:lstStyle/>
                    <a:p>
                      <a:r>
                        <a:rPr lang="en-US" sz="1200" b="0" i="0" dirty="0">
                          <a:solidFill>
                            <a:schemeClr val="dk1"/>
                          </a:solidFill>
                          <a:effectLst/>
                          <a:latin typeface="+mn-lt"/>
                          <a:ea typeface="+mn-ea"/>
                          <a:cs typeface="+mn-cs"/>
                        </a:rPr>
                        <a:t>Author: Reyna, M. A., et al.</a:t>
                      </a:r>
                    </a:p>
                    <a:p>
                      <a:r>
                        <a:rPr lang="en-US" sz="1200" b="0" i="0" dirty="0">
                          <a:solidFill>
                            <a:schemeClr val="dk1"/>
                          </a:solidFill>
                          <a:effectLst/>
                          <a:latin typeface="+mn-lt"/>
                          <a:ea typeface="+mn-ea"/>
                          <a:cs typeface="+mn-cs"/>
                        </a:rPr>
                        <a:t>Journal: PLOS ONE</a:t>
                      </a:r>
                    </a:p>
                    <a:p>
                      <a:r>
                        <a:rPr lang="en-US" sz="1200" b="0" i="0" dirty="0">
                          <a:solidFill>
                            <a:schemeClr val="dk1"/>
                          </a:solidFill>
                          <a:effectLst/>
                          <a:latin typeface="+mn-lt"/>
                          <a:ea typeface="+mn-ea"/>
                          <a:cs typeface="+mn-cs"/>
                        </a:rPr>
                        <a:t>Year: 2019</a:t>
                      </a:r>
                    </a:p>
                    <a:p>
                      <a:endParaRPr lang="en-IN" dirty="0"/>
                    </a:p>
                  </a:txBody>
                  <a:tcPr/>
                </a:tc>
                <a:tc>
                  <a:txBody>
                    <a:bodyPr/>
                    <a:lstStyle/>
                    <a:p>
                      <a:r>
                        <a:rPr lang="en-US" sz="1200" b="0" i="0" dirty="0">
                          <a:solidFill>
                            <a:schemeClr val="dk1"/>
                          </a:solidFill>
                          <a:effectLst/>
                          <a:latin typeface="+mn-lt"/>
                          <a:ea typeface="+mn-ea"/>
                          <a:cs typeface="+mn-cs"/>
                        </a:rPr>
                        <a:t>Improving ICU mortality prediction using clinical notes.</a:t>
                      </a:r>
                      <a:endParaRPr lang="en-IN" sz="1200" dirty="0"/>
                    </a:p>
                  </a:txBody>
                  <a:tcPr/>
                </a:tc>
                <a:tc>
                  <a:txBody>
                    <a:bodyPr/>
                    <a:lstStyle/>
                    <a:p>
                      <a:r>
                        <a:rPr lang="en-US" sz="1200" b="0" i="0" dirty="0">
                          <a:solidFill>
                            <a:schemeClr val="dk1"/>
                          </a:solidFill>
                          <a:effectLst/>
                          <a:latin typeface="+mn-lt"/>
                          <a:ea typeface="+mn-ea"/>
                          <a:cs typeface="+mn-cs"/>
                        </a:rPr>
                        <a:t>The "ICU Mortality Prediction (IMP)" model.</a:t>
                      </a:r>
                      <a:endParaRPr lang="en-IN" sz="1200" dirty="0"/>
                    </a:p>
                  </a:txBody>
                  <a:tcPr/>
                </a:tc>
                <a:tc>
                  <a:txBody>
                    <a:bodyPr/>
                    <a:lstStyle/>
                    <a:p>
                      <a:r>
                        <a:rPr lang="en-US" sz="1100" b="0" i="0" dirty="0">
                          <a:solidFill>
                            <a:schemeClr val="dk1"/>
                          </a:solidFill>
                          <a:effectLst/>
                          <a:latin typeface="+mn-lt"/>
                          <a:ea typeface="+mn-ea"/>
                          <a:cs typeface="+mn-cs"/>
                        </a:rPr>
                        <a:t>Combines clinical variables with clinical notes to enhance predictive accuracy.</a:t>
                      </a:r>
                      <a:endParaRPr lang="en-IN" sz="1100" dirty="0"/>
                    </a:p>
                  </a:txBody>
                  <a:tcPr/>
                </a:tc>
                <a:tc>
                  <a:txBody>
                    <a:bodyPr/>
                    <a:lstStyle/>
                    <a:p>
                      <a:r>
                        <a:rPr lang="en-US" sz="1100" b="0" i="0" dirty="0">
                          <a:solidFill>
                            <a:schemeClr val="dk1"/>
                          </a:solidFill>
                          <a:effectLst/>
                          <a:latin typeface="+mn-lt"/>
                          <a:ea typeface="+mn-ea"/>
                          <a:cs typeface="+mn-cs"/>
                        </a:rPr>
                        <a:t>Emphasizes in-hospital mortality prediction may require substantial data preparation.</a:t>
                      </a:r>
                    </a:p>
                  </a:txBody>
                  <a:tcPr/>
                </a:tc>
                <a:extLst>
                  <a:ext uri="{0D108BD9-81ED-4DB2-BD59-A6C34878D82A}">
                    <a16:rowId xmlns:a16="http://schemas.microsoft.com/office/drawing/2014/main" val="3396774005"/>
                  </a:ext>
                </a:extLst>
              </a:tr>
              <a:tr h="1251127">
                <a:tc>
                  <a:txBody>
                    <a:bodyPr/>
                    <a:lstStyle/>
                    <a:p>
                      <a:r>
                        <a:rPr lang="en-IN" dirty="0"/>
                        <a:t>3</a:t>
                      </a:r>
                    </a:p>
                  </a:txBody>
                  <a:tcPr/>
                </a:tc>
                <a:tc>
                  <a:txBody>
                    <a:bodyPr/>
                    <a:lstStyle/>
                    <a:p>
                      <a:r>
                        <a:rPr lang="en-US" sz="1200" b="0" i="0" dirty="0">
                          <a:solidFill>
                            <a:schemeClr val="dk1"/>
                          </a:solidFill>
                          <a:effectLst/>
                          <a:latin typeface="+mn-lt"/>
                          <a:ea typeface="+mn-ea"/>
                          <a:cs typeface="+mn-cs"/>
                        </a:rPr>
                        <a:t>Author: Johnson, A. E., et al.</a:t>
                      </a:r>
                    </a:p>
                    <a:p>
                      <a:r>
                        <a:rPr lang="en-US" sz="1200" b="0" i="0" dirty="0">
                          <a:solidFill>
                            <a:schemeClr val="dk1"/>
                          </a:solidFill>
                          <a:effectLst/>
                          <a:latin typeface="+mn-lt"/>
                          <a:ea typeface="+mn-ea"/>
                          <a:cs typeface="+mn-cs"/>
                        </a:rPr>
                        <a:t>Journal: npj Digital Medicine</a:t>
                      </a:r>
                    </a:p>
                    <a:p>
                      <a:r>
                        <a:rPr lang="en-US" sz="1200" b="0" i="0" dirty="0">
                          <a:solidFill>
                            <a:schemeClr val="dk1"/>
                          </a:solidFill>
                          <a:effectLst/>
                          <a:latin typeface="+mn-lt"/>
                          <a:ea typeface="+mn-ea"/>
                          <a:cs typeface="+mn-cs"/>
                        </a:rPr>
                        <a:t>Year: 2018</a:t>
                      </a:r>
                    </a:p>
                    <a:p>
                      <a:endParaRPr lang="en-IN" dirty="0"/>
                    </a:p>
                  </a:txBody>
                  <a:tcPr/>
                </a:tc>
                <a:tc>
                  <a:txBody>
                    <a:bodyPr/>
                    <a:lstStyle/>
                    <a:p>
                      <a:r>
                        <a:rPr lang="en-US" sz="1200" b="0" i="0" dirty="0">
                          <a:solidFill>
                            <a:schemeClr val="dk1"/>
                          </a:solidFill>
                          <a:effectLst/>
                          <a:latin typeface="+mn-lt"/>
                          <a:ea typeface="+mn-ea"/>
                          <a:cs typeface="+mn-cs"/>
                        </a:rPr>
                        <a:t>Balancing predictive performance and model interpretability.</a:t>
                      </a:r>
                      <a:endParaRPr lang="en-IN" sz="1200" dirty="0"/>
                    </a:p>
                  </a:txBody>
                  <a:tcPr/>
                </a:tc>
                <a:tc>
                  <a:txBody>
                    <a:bodyPr/>
                    <a:lstStyle/>
                    <a:p>
                      <a:r>
                        <a:rPr lang="en-US" sz="1200" b="0" i="0" dirty="0">
                          <a:solidFill>
                            <a:schemeClr val="dk1"/>
                          </a:solidFill>
                          <a:effectLst/>
                          <a:latin typeface="+mn-lt"/>
                          <a:ea typeface="+mn-ea"/>
                          <a:cs typeface="+mn-cs"/>
                        </a:rPr>
                        <a:t>The "Gradient Boosting Machine (GBM)</a:t>
                      </a:r>
                      <a:endParaRPr lang="en-IN" sz="1200" dirty="0"/>
                    </a:p>
                  </a:txBody>
                  <a:tcPr/>
                </a:tc>
                <a:tc>
                  <a:txBody>
                    <a:bodyPr/>
                    <a:lstStyle/>
                    <a:p>
                      <a:r>
                        <a:rPr lang="en-US" sz="1100" b="0" i="0" dirty="0">
                          <a:solidFill>
                            <a:schemeClr val="dk1"/>
                          </a:solidFill>
                          <a:effectLst/>
                          <a:latin typeface="+mn-lt"/>
                          <a:ea typeface="+mn-ea"/>
                          <a:cs typeface="+mn-cs"/>
                        </a:rPr>
                        <a:t>High predictive performance while maintaining transparency.</a:t>
                      </a:r>
                      <a:endParaRPr lang="en-IN" sz="1100" dirty="0"/>
                    </a:p>
                  </a:txBody>
                  <a:tcPr/>
                </a:tc>
                <a:tc>
                  <a:txBody>
                    <a:bodyPr/>
                    <a:lstStyle/>
                    <a:p>
                      <a:r>
                        <a:rPr lang="en-US" sz="1100" b="0" i="0" dirty="0">
                          <a:solidFill>
                            <a:schemeClr val="dk1"/>
                          </a:solidFill>
                          <a:effectLst/>
                          <a:latin typeface="+mn-lt"/>
                          <a:ea typeface="+mn-ea"/>
                          <a:cs typeface="+mn-cs"/>
                        </a:rPr>
                        <a:t>Potential complexity in implementation; specificity to in-hospital mortality prediction.</a:t>
                      </a:r>
                      <a:endParaRPr lang="en-IN" sz="1100" dirty="0"/>
                    </a:p>
                  </a:txBody>
                  <a:tcPr/>
                </a:tc>
                <a:extLst>
                  <a:ext uri="{0D108BD9-81ED-4DB2-BD59-A6C34878D82A}">
                    <a16:rowId xmlns:a16="http://schemas.microsoft.com/office/drawing/2014/main" val="1415793585"/>
                  </a:ext>
                </a:extLst>
              </a:tr>
              <a:tr h="1429860">
                <a:tc>
                  <a:txBody>
                    <a:bodyPr/>
                    <a:lstStyle/>
                    <a:p>
                      <a:r>
                        <a:rPr lang="en-IN" dirty="0"/>
                        <a:t>4</a:t>
                      </a:r>
                    </a:p>
                  </a:txBody>
                  <a:tcPr/>
                </a:tc>
                <a:tc>
                  <a:txBody>
                    <a:bodyPr/>
                    <a:lstStyle/>
                    <a:p>
                      <a:r>
                        <a:rPr lang="en-US" sz="1200" b="0" i="0" dirty="0">
                          <a:solidFill>
                            <a:schemeClr val="dk1"/>
                          </a:solidFill>
                          <a:effectLst/>
                          <a:latin typeface="+mn-lt"/>
                          <a:ea typeface="+mn-ea"/>
                          <a:cs typeface="+mn-cs"/>
                        </a:rPr>
                        <a:t>Author: Desautels, T., et al.</a:t>
                      </a:r>
                    </a:p>
                    <a:p>
                      <a:r>
                        <a:rPr lang="en-US" sz="1200" b="0" i="0" dirty="0">
                          <a:solidFill>
                            <a:schemeClr val="dk1"/>
                          </a:solidFill>
                          <a:effectLst/>
                          <a:latin typeface="+mn-lt"/>
                          <a:ea typeface="+mn-ea"/>
                          <a:cs typeface="+mn-cs"/>
                        </a:rPr>
                        <a:t>Journal: Journal of the American Medical Informatics Association</a:t>
                      </a:r>
                    </a:p>
                    <a:p>
                      <a:r>
                        <a:rPr lang="en-US" sz="1200" b="0" i="0" dirty="0">
                          <a:solidFill>
                            <a:schemeClr val="dk1"/>
                          </a:solidFill>
                          <a:effectLst/>
                          <a:latin typeface="+mn-lt"/>
                          <a:ea typeface="+mn-ea"/>
                          <a:cs typeface="+mn-cs"/>
                        </a:rPr>
                        <a:t>Year: 2016</a:t>
                      </a:r>
                    </a:p>
                    <a:p>
                      <a:endParaRPr lang="en-IN" dirty="0"/>
                    </a:p>
                  </a:txBody>
                  <a:tcPr/>
                </a:tc>
                <a:tc>
                  <a:txBody>
                    <a:bodyPr/>
                    <a:lstStyle/>
                    <a:p>
                      <a:r>
                        <a:rPr lang="en-US" sz="1200" b="0" i="0" dirty="0">
                          <a:solidFill>
                            <a:schemeClr val="dk1"/>
                          </a:solidFill>
                          <a:effectLst/>
                          <a:latin typeface="+mn-lt"/>
                          <a:ea typeface="+mn-ea"/>
                          <a:cs typeface="+mn-cs"/>
                        </a:rPr>
                        <a:t>Early detection of patient deterioration using physiological data.</a:t>
                      </a:r>
                      <a:endParaRPr lang="en-IN" sz="1200" dirty="0"/>
                    </a:p>
                  </a:txBody>
                  <a:tcPr/>
                </a:tc>
                <a:tc>
                  <a:txBody>
                    <a:bodyPr/>
                    <a:lstStyle/>
                    <a:p>
                      <a:r>
                        <a:rPr lang="en-US" sz="1200" b="0" i="0" dirty="0">
                          <a:solidFill>
                            <a:schemeClr val="dk1"/>
                          </a:solidFill>
                          <a:effectLst/>
                          <a:latin typeface="+mn-lt"/>
                          <a:ea typeface="+mn-ea"/>
                          <a:cs typeface="+mn-cs"/>
                        </a:rPr>
                        <a:t>The "Early Warning System (EWS)"</a:t>
                      </a:r>
                      <a:endParaRPr lang="en-IN" sz="1200" dirty="0"/>
                    </a:p>
                  </a:txBody>
                  <a:tcPr/>
                </a:tc>
                <a:tc>
                  <a:txBody>
                    <a:bodyPr/>
                    <a:lstStyle/>
                    <a:p>
                      <a:r>
                        <a:rPr lang="en-US" sz="1100" b="0" i="0" dirty="0">
                          <a:solidFill>
                            <a:schemeClr val="dk1"/>
                          </a:solidFill>
                          <a:effectLst/>
                          <a:latin typeface="+mn-lt"/>
                          <a:ea typeface="+mn-ea"/>
                          <a:cs typeface="+mn-cs"/>
                        </a:rPr>
                        <a:t>Continuous monitoring of vital signs to assess deterioration risk.</a:t>
                      </a:r>
                      <a:endParaRPr lang="en-IN" sz="1100" dirty="0"/>
                    </a:p>
                  </a:txBody>
                  <a:tcPr/>
                </a:tc>
                <a:tc>
                  <a:txBody>
                    <a:bodyPr/>
                    <a:lstStyle/>
                    <a:p>
                      <a:r>
                        <a:rPr lang="en-US" sz="1100" b="0" i="0" dirty="0">
                          <a:solidFill>
                            <a:schemeClr val="dk1"/>
                          </a:solidFill>
                          <a:effectLst/>
                          <a:latin typeface="+mn-lt"/>
                          <a:ea typeface="+mn-ea"/>
                          <a:cs typeface="+mn-cs"/>
                        </a:rPr>
                        <a:t>Focuses on patient deterioration, which is a subset of broader ICU mortality prediction.</a:t>
                      </a:r>
                      <a:endParaRPr lang="en-IN" sz="1100" dirty="0"/>
                    </a:p>
                  </a:txBody>
                  <a:tcPr/>
                </a:tc>
                <a:extLst>
                  <a:ext uri="{0D108BD9-81ED-4DB2-BD59-A6C34878D82A}">
                    <a16:rowId xmlns:a16="http://schemas.microsoft.com/office/drawing/2014/main" val="357226533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99379397"/>
              </p:ext>
            </p:extLst>
          </p:nvPr>
        </p:nvGraphicFramePr>
        <p:xfrm>
          <a:off x="109330" y="609600"/>
          <a:ext cx="8925340" cy="6094829"/>
        </p:xfrm>
        <a:graphic>
          <a:graphicData uri="http://schemas.openxmlformats.org/drawingml/2006/table">
            <a:tbl>
              <a:tblPr firstRow="1" bandRow="1">
                <a:tableStyleId>{5C22544A-7EE6-4342-B048-85BDC9FD1C3A}</a:tableStyleId>
              </a:tblPr>
              <a:tblGrid>
                <a:gridCol w="533401">
                  <a:extLst>
                    <a:ext uri="{9D8B030D-6E8A-4147-A177-3AD203B41FA5}">
                      <a16:colId xmlns:a16="http://schemas.microsoft.com/office/drawing/2014/main" val="432745929"/>
                    </a:ext>
                  </a:extLst>
                </a:gridCol>
                <a:gridCol w="1524000">
                  <a:extLst>
                    <a:ext uri="{9D8B030D-6E8A-4147-A177-3AD203B41FA5}">
                      <a16:colId xmlns:a16="http://schemas.microsoft.com/office/drawing/2014/main" val="1998233565"/>
                    </a:ext>
                  </a:extLst>
                </a:gridCol>
                <a:gridCol w="914400">
                  <a:extLst>
                    <a:ext uri="{9D8B030D-6E8A-4147-A177-3AD203B41FA5}">
                      <a16:colId xmlns:a16="http://schemas.microsoft.com/office/drawing/2014/main" val="3760181125"/>
                    </a:ext>
                  </a:extLst>
                </a:gridCol>
                <a:gridCol w="1981200">
                  <a:extLst>
                    <a:ext uri="{9D8B030D-6E8A-4147-A177-3AD203B41FA5}">
                      <a16:colId xmlns:a16="http://schemas.microsoft.com/office/drawing/2014/main" val="1470764825"/>
                    </a:ext>
                  </a:extLst>
                </a:gridCol>
                <a:gridCol w="1752600">
                  <a:extLst>
                    <a:ext uri="{9D8B030D-6E8A-4147-A177-3AD203B41FA5}">
                      <a16:colId xmlns:a16="http://schemas.microsoft.com/office/drawing/2014/main" val="3423994347"/>
                    </a:ext>
                  </a:extLst>
                </a:gridCol>
                <a:gridCol w="2219739">
                  <a:extLst>
                    <a:ext uri="{9D8B030D-6E8A-4147-A177-3AD203B41FA5}">
                      <a16:colId xmlns:a16="http://schemas.microsoft.com/office/drawing/2014/main" val="635663868"/>
                    </a:ext>
                  </a:extLst>
                </a:gridCol>
              </a:tblGrid>
              <a:tr h="1642799">
                <a:tc>
                  <a:txBody>
                    <a:bodyPr/>
                    <a:lstStyle/>
                    <a:p>
                      <a:pPr algn="ctr"/>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05875">
                <a:tc>
                  <a:txBody>
                    <a:bodyPr/>
                    <a:lstStyle/>
                    <a:p>
                      <a:r>
                        <a:rPr lang="en-US" dirty="0"/>
                        <a:t>5</a:t>
                      </a:r>
                      <a:endParaRPr lang="en-IN" dirty="0"/>
                    </a:p>
                  </a:txBody>
                  <a:tcPr/>
                </a:tc>
                <a:tc>
                  <a:txBody>
                    <a:bodyPr/>
                    <a:lstStyle/>
                    <a:p>
                      <a:r>
                        <a:rPr lang="en-US" sz="1100" b="0" i="0" dirty="0">
                          <a:solidFill>
                            <a:schemeClr val="dk1"/>
                          </a:solidFill>
                          <a:effectLst/>
                          <a:latin typeface="+mn-lt"/>
                          <a:ea typeface="+mn-ea"/>
                          <a:cs typeface="+mn-cs"/>
                        </a:rPr>
                        <a:t>Author: Ho, K. M., et al.</a:t>
                      </a:r>
                    </a:p>
                    <a:p>
                      <a:r>
                        <a:rPr lang="en-US" sz="1100" b="0" i="0" dirty="0">
                          <a:solidFill>
                            <a:schemeClr val="dk1"/>
                          </a:solidFill>
                          <a:effectLst/>
                          <a:latin typeface="+mn-lt"/>
                          <a:ea typeface="+mn-ea"/>
                          <a:cs typeface="+mn-cs"/>
                        </a:rPr>
                        <a:t>Journal: Anaesthesia and Intensive Care</a:t>
                      </a:r>
                    </a:p>
                    <a:p>
                      <a:r>
                        <a:rPr lang="en-US" sz="1100" b="0" i="0" dirty="0">
                          <a:solidFill>
                            <a:schemeClr val="dk1"/>
                          </a:solidFill>
                          <a:effectLst/>
                          <a:latin typeface="+mn-lt"/>
                          <a:ea typeface="+mn-ea"/>
                          <a:cs typeface="+mn-cs"/>
                        </a:rPr>
                        <a:t>Year: 2019</a:t>
                      </a:r>
                    </a:p>
                    <a:p>
                      <a:endParaRPr lang="en-US" sz="1100" b="0" i="0" dirty="0">
                        <a:solidFill>
                          <a:schemeClr val="dk1"/>
                        </a:solidFill>
                        <a:effectLst/>
                        <a:latin typeface="+mn-lt"/>
                        <a:ea typeface="+mn-ea"/>
                        <a:cs typeface="+mn-cs"/>
                      </a:endParaRPr>
                    </a:p>
                  </a:txBody>
                  <a:tcPr/>
                </a:tc>
                <a:tc>
                  <a:txBody>
                    <a:bodyPr/>
                    <a:lstStyle/>
                    <a:p>
                      <a:r>
                        <a:rPr lang="en-US" sz="1100" b="0" i="0" dirty="0">
                          <a:solidFill>
                            <a:schemeClr val="dk1"/>
                          </a:solidFill>
                          <a:effectLst/>
                          <a:latin typeface="+mn-lt"/>
                          <a:ea typeface="+mn-ea"/>
                          <a:cs typeface="+mn-cs"/>
                        </a:rPr>
                        <a:t>Predicting mortality in surgical ICU patients.</a:t>
                      </a:r>
                      <a:endParaRPr lang="en-IN" sz="1100" dirty="0"/>
                    </a:p>
                  </a:txBody>
                  <a:tcPr/>
                </a:tc>
                <a:tc>
                  <a:txBody>
                    <a:bodyPr/>
                    <a:lstStyle/>
                    <a:p>
                      <a:r>
                        <a:rPr lang="en-US" sz="1200" b="0" i="0" dirty="0">
                          <a:solidFill>
                            <a:schemeClr val="dk1"/>
                          </a:solidFill>
                          <a:effectLst/>
                          <a:latin typeface="+mn-lt"/>
                          <a:ea typeface="+mn-ea"/>
                          <a:cs typeface="+mn-cs"/>
                        </a:rPr>
                        <a:t>Development of a predictive model for surgical ICU patients.</a:t>
                      </a:r>
                      <a:endParaRPr lang="en-IN" sz="1200" dirty="0"/>
                    </a:p>
                  </a:txBody>
                  <a:tcPr/>
                </a:tc>
                <a:tc>
                  <a:txBody>
                    <a:bodyPr/>
                    <a:lstStyle/>
                    <a:p>
                      <a:r>
                        <a:rPr lang="en-US" sz="1100" b="0" i="0" dirty="0">
                          <a:solidFill>
                            <a:schemeClr val="dk1"/>
                          </a:solidFill>
                          <a:effectLst/>
                          <a:latin typeface="+mn-lt"/>
                          <a:ea typeface="+mn-ea"/>
                          <a:cs typeface="+mn-cs"/>
                        </a:rPr>
                        <a:t>Utilizes surgical-specific variables and machine learning for mortality prediction.</a:t>
                      </a:r>
                      <a:endParaRPr lang="en-IN" sz="1100" dirty="0"/>
                    </a:p>
                  </a:txBody>
                  <a:tcPr/>
                </a:tc>
                <a:tc>
                  <a:txBody>
                    <a:bodyPr/>
                    <a:lstStyle/>
                    <a:p>
                      <a:r>
                        <a:rPr lang="en-US" sz="1100" b="0" i="0" dirty="0">
                          <a:solidFill>
                            <a:schemeClr val="dk1"/>
                          </a:solidFill>
                          <a:effectLst/>
                          <a:latin typeface="+mn-lt"/>
                          <a:ea typeface="+mn-ea"/>
                          <a:cs typeface="+mn-cs"/>
                        </a:rPr>
                        <a:t>Limited to surgical ICUs; may not generalize to all ICU admissions.</a:t>
                      </a:r>
                      <a:endParaRPr lang="en-IN" sz="1100" dirty="0"/>
                    </a:p>
                  </a:txBody>
                  <a:tcPr/>
                </a:tc>
                <a:extLst>
                  <a:ext uri="{0D108BD9-81ED-4DB2-BD59-A6C34878D82A}">
                    <a16:rowId xmlns:a16="http://schemas.microsoft.com/office/drawing/2014/main" val="3097843794"/>
                  </a:ext>
                </a:extLst>
              </a:tr>
              <a:tr h="950318">
                <a:tc>
                  <a:txBody>
                    <a:bodyPr/>
                    <a:lstStyle/>
                    <a:p>
                      <a:r>
                        <a:rPr lang="en-IN" dirty="0"/>
                        <a:t>6</a:t>
                      </a:r>
                    </a:p>
                  </a:txBody>
                  <a:tcPr/>
                </a:tc>
                <a:tc>
                  <a:txBody>
                    <a:bodyPr/>
                    <a:lstStyle/>
                    <a:p>
                      <a:r>
                        <a:rPr lang="en-US" sz="1100" b="0" i="0" dirty="0">
                          <a:solidFill>
                            <a:schemeClr val="dk1"/>
                          </a:solidFill>
                          <a:effectLst/>
                          <a:latin typeface="+mn-lt"/>
                          <a:ea typeface="+mn-ea"/>
                          <a:cs typeface="+mn-cs"/>
                        </a:rPr>
                        <a:t>Author: Awad, A., et al.</a:t>
                      </a:r>
                    </a:p>
                    <a:p>
                      <a:r>
                        <a:rPr lang="en-US" sz="1100" b="0" i="0" dirty="0">
                          <a:solidFill>
                            <a:schemeClr val="dk1"/>
                          </a:solidFill>
                          <a:effectLst/>
                          <a:latin typeface="+mn-lt"/>
                          <a:ea typeface="+mn-ea"/>
                          <a:cs typeface="+mn-cs"/>
                        </a:rPr>
                        <a:t>Journal: PLOS ONE</a:t>
                      </a:r>
                    </a:p>
                    <a:p>
                      <a:r>
                        <a:rPr lang="en-US" sz="1100" b="0" i="0" dirty="0">
                          <a:solidFill>
                            <a:schemeClr val="dk1"/>
                          </a:solidFill>
                          <a:effectLst/>
                          <a:latin typeface="+mn-lt"/>
                          <a:ea typeface="+mn-ea"/>
                          <a:cs typeface="+mn-cs"/>
                        </a:rPr>
                        <a:t>Year: 2017</a:t>
                      </a:r>
                    </a:p>
                    <a:p>
                      <a:endParaRPr lang="en-US" sz="1100" b="0" i="0" dirty="0">
                        <a:solidFill>
                          <a:schemeClr val="dk1"/>
                        </a:solidFill>
                        <a:effectLst/>
                        <a:latin typeface="+mn-lt"/>
                        <a:ea typeface="+mn-ea"/>
                        <a:cs typeface="+mn-cs"/>
                      </a:endParaRPr>
                    </a:p>
                  </a:txBody>
                  <a:tcPr/>
                </a:tc>
                <a:tc>
                  <a:txBody>
                    <a:bodyPr/>
                    <a:lstStyle/>
                    <a:p>
                      <a:r>
                        <a:rPr lang="en-US" sz="1100" b="0" i="0" dirty="0">
                          <a:solidFill>
                            <a:schemeClr val="dk1"/>
                          </a:solidFill>
                          <a:effectLst/>
                          <a:latin typeface="+mn-lt"/>
                          <a:ea typeface="+mn-ea"/>
                          <a:cs typeface="+mn-cs"/>
                        </a:rPr>
                        <a:t>Predicting adverse events in ICUs.</a:t>
                      </a:r>
                      <a:endParaRPr lang="en-IN" sz="1100" dirty="0"/>
                    </a:p>
                  </a:txBody>
                  <a:tcPr/>
                </a:tc>
                <a:tc>
                  <a:txBody>
                    <a:bodyPr/>
                    <a:lstStyle/>
                    <a:p>
                      <a:r>
                        <a:rPr lang="en-US" sz="1200" b="0" i="0" dirty="0">
                          <a:solidFill>
                            <a:schemeClr val="dk1"/>
                          </a:solidFill>
                          <a:effectLst/>
                          <a:latin typeface="+mn-lt"/>
                          <a:ea typeface="+mn-ea"/>
                          <a:cs typeface="+mn-cs"/>
                        </a:rPr>
                        <a:t>The "PhysioNet/Computing in Cardiology Challenge 2012"</a:t>
                      </a:r>
                      <a:endParaRPr lang="en-IN" sz="1200" dirty="0"/>
                    </a:p>
                  </a:txBody>
                  <a:tcPr/>
                </a:tc>
                <a:tc>
                  <a:txBody>
                    <a:bodyPr/>
                    <a:lstStyle/>
                    <a:p>
                      <a:r>
                        <a:rPr lang="en-US" sz="1100" b="0" i="0" dirty="0">
                          <a:solidFill>
                            <a:schemeClr val="dk1"/>
                          </a:solidFill>
                          <a:effectLst/>
                          <a:latin typeface="+mn-lt"/>
                          <a:ea typeface="+mn-ea"/>
                          <a:cs typeface="+mn-cs"/>
                        </a:rPr>
                        <a:t>Focuses on predictive modeling using ICU data for adverse event prediction.</a:t>
                      </a:r>
                      <a:endParaRPr lang="en-IN" sz="1100" dirty="0"/>
                    </a:p>
                  </a:txBody>
                  <a:tcPr/>
                </a:tc>
                <a:tc>
                  <a:txBody>
                    <a:bodyPr/>
                    <a:lstStyle/>
                    <a:p>
                      <a:r>
                        <a:rPr lang="en-US" sz="1100" b="0" i="0" dirty="0">
                          <a:solidFill>
                            <a:schemeClr val="dk1"/>
                          </a:solidFill>
                          <a:effectLst/>
                          <a:latin typeface="+mn-lt"/>
                          <a:ea typeface="+mn-ea"/>
                          <a:cs typeface="+mn-cs"/>
                        </a:rPr>
                        <a:t>Limited to specific challenges and competitions; may lack generalizability.</a:t>
                      </a:r>
                      <a:endParaRPr lang="en-IN" sz="1100" dirty="0"/>
                    </a:p>
                  </a:txBody>
                  <a:tcPr/>
                </a:tc>
                <a:extLst>
                  <a:ext uri="{0D108BD9-81ED-4DB2-BD59-A6C34878D82A}">
                    <a16:rowId xmlns:a16="http://schemas.microsoft.com/office/drawing/2014/main" val="2045450020"/>
                  </a:ext>
                </a:extLst>
              </a:tr>
              <a:tr h="1024237">
                <a:tc>
                  <a:txBody>
                    <a:bodyPr/>
                    <a:lstStyle/>
                    <a:p>
                      <a:r>
                        <a:rPr lang="en-IN" dirty="0"/>
                        <a:t>7</a:t>
                      </a:r>
                    </a:p>
                  </a:txBody>
                  <a:tcPr/>
                </a:tc>
                <a:tc>
                  <a:txBody>
                    <a:bodyPr/>
                    <a:lstStyle/>
                    <a:p>
                      <a:r>
                        <a:rPr lang="en-US" sz="1100" b="0" i="0" dirty="0">
                          <a:solidFill>
                            <a:schemeClr val="dk1"/>
                          </a:solidFill>
                          <a:effectLst/>
                          <a:latin typeface="+mn-lt"/>
                          <a:ea typeface="+mn-ea"/>
                          <a:cs typeface="+mn-cs"/>
                        </a:rPr>
                        <a:t>Author: Jia, J., et al.</a:t>
                      </a:r>
                    </a:p>
                    <a:p>
                      <a:r>
                        <a:rPr lang="en-US" sz="1100" b="0" i="0" dirty="0">
                          <a:solidFill>
                            <a:schemeClr val="dk1"/>
                          </a:solidFill>
                          <a:effectLst/>
                          <a:latin typeface="+mn-lt"/>
                          <a:ea typeface="+mn-ea"/>
                          <a:cs typeface="+mn-cs"/>
                        </a:rPr>
                        <a:t>Journal: Journal of Healthcare Engineering</a:t>
                      </a:r>
                    </a:p>
                    <a:p>
                      <a:r>
                        <a:rPr lang="en-US" sz="1100" b="0" i="0" dirty="0">
                          <a:solidFill>
                            <a:schemeClr val="dk1"/>
                          </a:solidFill>
                          <a:effectLst/>
                          <a:latin typeface="+mn-lt"/>
                          <a:ea typeface="+mn-ea"/>
                          <a:cs typeface="+mn-cs"/>
                        </a:rPr>
                        <a:t>Year: 2021</a:t>
                      </a:r>
                    </a:p>
                    <a:p>
                      <a:endParaRPr lang="en-US" sz="1100" b="0" i="0" dirty="0">
                        <a:solidFill>
                          <a:schemeClr val="dk1"/>
                        </a:solidFill>
                        <a:effectLst/>
                        <a:latin typeface="+mn-lt"/>
                        <a:ea typeface="+mn-ea"/>
                        <a:cs typeface="+mn-cs"/>
                      </a:endParaRPr>
                    </a:p>
                  </a:txBody>
                  <a:tcPr/>
                </a:tc>
                <a:tc>
                  <a:txBody>
                    <a:bodyPr/>
                    <a:lstStyle/>
                    <a:p>
                      <a:r>
                        <a:rPr lang="en-US" sz="1100" b="0" i="0" dirty="0">
                          <a:solidFill>
                            <a:schemeClr val="dk1"/>
                          </a:solidFill>
                          <a:effectLst/>
                          <a:latin typeface="+mn-lt"/>
                          <a:ea typeface="+mn-ea"/>
                          <a:cs typeface="+mn-cs"/>
                        </a:rPr>
                        <a:t>Predicting in-hospital mortality in ICUs.</a:t>
                      </a:r>
                      <a:endParaRPr lang="en-IN" sz="1100" dirty="0"/>
                    </a:p>
                  </a:txBody>
                  <a:tcPr/>
                </a:tc>
                <a:tc>
                  <a:txBody>
                    <a:bodyPr/>
                    <a:lstStyle/>
                    <a:p>
                      <a:r>
                        <a:rPr lang="en-US" sz="1200" b="0" i="0" dirty="0">
                          <a:solidFill>
                            <a:schemeClr val="dk1"/>
                          </a:solidFill>
                          <a:effectLst/>
                          <a:latin typeface="+mn-lt"/>
                          <a:ea typeface="+mn-ea"/>
                          <a:cs typeface="+mn-cs"/>
                        </a:rPr>
                        <a:t>Development of an in-hospital mortality prediction model.</a:t>
                      </a:r>
                      <a:endParaRPr lang="en-IN" sz="1200" dirty="0"/>
                    </a:p>
                  </a:txBody>
                  <a:tcPr/>
                </a:tc>
                <a:tc>
                  <a:txBody>
                    <a:bodyPr/>
                    <a:lstStyle/>
                    <a:p>
                      <a:r>
                        <a:rPr lang="en-US" sz="1100" b="0" i="0" dirty="0">
                          <a:solidFill>
                            <a:schemeClr val="dk1"/>
                          </a:solidFill>
                          <a:effectLst/>
                          <a:latin typeface="+mn-lt"/>
                          <a:ea typeface="+mn-ea"/>
                          <a:cs typeface="+mn-cs"/>
                        </a:rPr>
                        <a:t>Utilizes clinical variables, laboratory results, and machine learning for prediction.</a:t>
                      </a:r>
                      <a:endParaRPr lang="en-IN" sz="1100" dirty="0"/>
                    </a:p>
                  </a:txBody>
                  <a:tcPr/>
                </a:tc>
                <a:tc>
                  <a:txBody>
                    <a:bodyPr/>
                    <a:lstStyle/>
                    <a:p>
                      <a:r>
                        <a:rPr lang="en-US" sz="1200" b="0" i="0" dirty="0">
                          <a:solidFill>
                            <a:schemeClr val="dk1"/>
                          </a:solidFill>
                          <a:effectLst/>
                          <a:latin typeface="+mn-lt"/>
                          <a:ea typeface="+mn-ea"/>
                          <a:cs typeface="+mn-cs"/>
                        </a:rPr>
                        <a:t>Focuses on in-hospital mortality and may require extensive data sources.</a:t>
                      </a:r>
                      <a:endParaRPr lang="en-IN" sz="1200" dirty="0"/>
                    </a:p>
                  </a:txBody>
                  <a:tcPr/>
                </a:tc>
                <a:extLst>
                  <a:ext uri="{0D108BD9-81ED-4DB2-BD59-A6C34878D82A}">
                    <a16:rowId xmlns:a16="http://schemas.microsoft.com/office/drawing/2014/main" val="3396774005"/>
                  </a:ext>
                </a:extLst>
              </a:tr>
              <a:tr h="1298557">
                <a:tc>
                  <a:txBody>
                    <a:bodyPr/>
                    <a:lstStyle/>
                    <a:p>
                      <a:r>
                        <a:rPr lang="en-IN" dirty="0"/>
                        <a:t>8</a:t>
                      </a:r>
                    </a:p>
                  </a:txBody>
                  <a:tcPr/>
                </a:tc>
                <a:tc>
                  <a:txBody>
                    <a:bodyPr/>
                    <a:lstStyle/>
                    <a:p>
                      <a:r>
                        <a:rPr lang="en-US" sz="1100" b="0" i="0" dirty="0">
                          <a:solidFill>
                            <a:schemeClr val="dk1"/>
                          </a:solidFill>
                          <a:effectLst/>
                          <a:latin typeface="+mn-lt"/>
                          <a:ea typeface="+mn-ea"/>
                          <a:cs typeface="+mn-cs"/>
                        </a:rPr>
                        <a:t>Author: Park, S. H., et al.</a:t>
                      </a:r>
                    </a:p>
                    <a:p>
                      <a:r>
                        <a:rPr lang="en-US" sz="1100" b="0" i="0" dirty="0">
                          <a:solidFill>
                            <a:schemeClr val="dk1"/>
                          </a:solidFill>
                          <a:effectLst/>
                          <a:latin typeface="+mn-lt"/>
                          <a:ea typeface="+mn-ea"/>
                          <a:cs typeface="+mn-cs"/>
                        </a:rPr>
                        <a:t>Journal: Journal of Critical Care</a:t>
                      </a:r>
                    </a:p>
                    <a:p>
                      <a:r>
                        <a:rPr lang="en-US" sz="1100" b="0" i="0" dirty="0">
                          <a:solidFill>
                            <a:schemeClr val="dk1"/>
                          </a:solidFill>
                          <a:effectLst/>
                          <a:latin typeface="+mn-lt"/>
                          <a:ea typeface="+mn-ea"/>
                          <a:cs typeface="+mn-cs"/>
                        </a:rPr>
                        <a:t>Year: 2019</a:t>
                      </a:r>
                    </a:p>
                    <a:p>
                      <a:endParaRPr lang="en-US" sz="1100" b="0" i="0" dirty="0">
                        <a:solidFill>
                          <a:schemeClr val="dk1"/>
                        </a:solidFill>
                        <a:effectLst/>
                        <a:latin typeface="+mn-lt"/>
                        <a:ea typeface="+mn-ea"/>
                        <a:cs typeface="+mn-cs"/>
                      </a:endParaRPr>
                    </a:p>
                  </a:txBody>
                  <a:tcPr/>
                </a:tc>
                <a:tc>
                  <a:txBody>
                    <a:bodyPr/>
                    <a:lstStyle/>
                    <a:p>
                      <a:r>
                        <a:rPr lang="en-US" sz="1100" b="0" i="0" dirty="0">
                          <a:solidFill>
                            <a:schemeClr val="dk1"/>
                          </a:solidFill>
                          <a:effectLst/>
                          <a:latin typeface="+mn-lt"/>
                          <a:ea typeface="+mn-ea"/>
                          <a:cs typeface="+mn-cs"/>
                        </a:rPr>
                        <a:t>Identifying factors associated with mortality in critically ill patients.</a:t>
                      </a:r>
                      <a:endParaRPr lang="en-IN" sz="1100" dirty="0"/>
                    </a:p>
                  </a:txBody>
                  <a:tcPr/>
                </a:tc>
                <a:tc>
                  <a:txBody>
                    <a:bodyPr/>
                    <a:lstStyle/>
                    <a:p>
                      <a:r>
                        <a:rPr lang="en-US" sz="1200" b="0" i="0" dirty="0">
                          <a:solidFill>
                            <a:schemeClr val="dk1"/>
                          </a:solidFill>
                          <a:effectLst/>
                          <a:latin typeface="+mn-lt"/>
                          <a:ea typeface="+mn-ea"/>
                          <a:cs typeface="+mn-cs"/>
                        </a:rPr>
                        <a:t>Investigating clinical and laboratory factors for mortality assessment.</a:t>
                      </a:r>
                      <a:endParaRPr lang="en-IN" sz="1200" dirty="0"/>
                    </a:p>
                  </a:txBody>
                  <a:tcPr/>
                </a:tc>
                <a:tc>
                  <a:txBody>
                    <a:bodyPr/>
                    <a:lstStyle/>
                    <a:p>
                      <a:r>
                        <a:rPr lang="en-US" sz="1100" b="0" i="0" dirty="0">
                          <a:solidFill>
                            <a:schemeClr val="dk1"/>
                          </a:solidFill>
                          <a:effectLst/>
                          <a:latin typeface="+mn-lt"/>
                          <a:ea typeface="+mn-ea"/>
                          <a:cs typeface="+mn-cs"/>
                        </a:rPr>
                        <a:t>Employs statistical analysis to determine significant factors associated with mortality.</a:t>
                      </a:r>
                      <a:endParaRPr lang="en-IN" sz="1100" dirty="0"/>
                    </a:p>
                  </a:txBody>
                  <a:tcPr/>
                </a:tc>
                <a:tc>
                  <a:txBody>
                    <a:bodyPr/>
                    <a:lstStyle/>
                    <a:p>
                      <a:r>
                        <a:rPr lang="en-US" sz="1200" b="0" i="0" dirty="0">
                          <a:solidFill>
                            <a:schemeClr val="dk1"/>
                          </a:solidFill>
                          <a:effectLst/>
                          <a:latin typeface="+mn-lt"/>
                          <a:ea typeface="+mn-ea"/>
                          <a:cs typeface="+mn-cs"/>
                        </a:rPr>
                        <a:t>Emphasizes factor identification rather than a predictive model; may lack real-time monitoring capability.</a:t>
                      </a:r>
                    </a:p>
                  </a:txBody>
                  <a:tcPr/>
                </a:tc>
                <a:extLst>
                  <a:ext uri="{0D108BD9-81ED-4DB2-BD59-A6C34878D82A}">
                    <a16:rowId xmlns:a16="http://schemas.microsoft.com/office/drawing/2014/main" val="443184429"/>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7446" y="528935"/>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304800" y="990600"/>
            <a:ext cx="8381160" cy="75600"/>
          </a:xfrm>
          <a:prstGeom prst="rect">
            <a:avLst/>
          </a:prstGeom>
          <a:solidFill>
            <a:srgbClr val="7030A0"/>
          </a:solidFill>
          <a:ln w="25560">
            <a:solidFill>
              <a:srgbClr val="3A5F8B"/>
            </a:solidFill>
            <a:round/>
          </a:ln>
        </p:spPr>
        <p:txBody>
          <a:bodyPr/>
          <a:lstStyle/>
          <a:p>
            <a:endParaRPr lang="en-IN" dirty="0"/>
          </a:p>
        </p:txBody>
      </p:sp>
      <p:sp>
        <p:nvSpPr>
          <p:cNvPr id="3" name="TextBox 2">
            <a:extLst>
              <a:ext uri="{FF2B5EF4-FFF2-40B4-BE49-F238E27FC236}">
                <a16:creationId xmlns:a16="http://schemas.microsoft.com/office/drawing/2014/main" id="{57F18CDD-09B1-D3E1-EB24-B97BFD1F00D1}"/>
              </a:ext>
            </a:extLst>
          </p:cNvPr>
          <p:cNvSpPr txBox="1"/>
          <p:nvPr/>
        </p:nvSpPr>
        <p:spPr>
          <a:xfrm>
            <a:off x="152400" y="1600200"/>
            <a:ext cx="8228760" cy="3139321"/>
          </a:xfrm>
          <a:prstGeom prst="rect">
            <a:avLst/>
          </a:prstGeom>
          <a:noFill/>
        </p:spPr>
        <p:txBody>
          <a:bodyPr wrap="square">
            <a:spAutoFit/>
          </a:bodyPr>
          <a:lstStyle/>
          <a:p>
            <a:pPr algn="just"/>
            <a:r>
              <a:rPr lang="en-US" sz="2200" b="0" i="0" dirty="0">
                <a:solidFill>
                  <a:srgbClr val="374151"/>
                </a:solidFill>
                <a:effectLst/>
              </a:rPr>
              <a:t>For implementation, each solution requires data collection and preprocessing, the development of predictive models using machine learning or statistical techniques, and validation of model performance. Real-time monitoring, if applicable, would necessitate continuous data input and updates. Ethical considerations such as patient data privacy and bias mitigation should be addressed. Moreover, clinical integration and collaboration with healthcare professionals are essential for successful implementation.</a:t>
            </a:r>
            <a:endParaRPr lang="en-US" sz="2200"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6B2F51EE-3D03-1790-86E9-ECCA439B5821}"/>
              </a:ext>
            </a:extLst>
          </p:cNvPr>
          <p:cNvSpPr txBox="1"/>
          <p:nvPr/>
        </p:nvSpPr>
        <p:spPr>
          <a:xfrm>
            <a:off x="457200" y="1371600"/>
            <a:ext cx="8381160" cy="2800767"/>
          </a:xfrm>
          <a:prstGeom prst="rect">
            <a:avLst/>
          </a:prstGeom>
          <a:noFill/>
        </p:spPr>
        <p:txBody>
          <a:bodyPr wrap="square">
            <a:spAutoFit/>
          </a:bodyPr>
          <a:lstStyle/>
          <a:p>
            <a:pPr algn="just"/>
            <a:r>
              <a:rPr lang="en-US" sz="2200" b="0" i="0" dirty="0">
                <a:solidFill>
                  <a:srgbClr val="374151"/>
                </a:solidFill>
                <a:effectLst/>
              </a:rPr>
              <a:t>In conclusion, our dynamic deep learning model represents a promising solution for real-time ICU mortality prediction. Its superior performance over traditional methods offers the potential to enhance patient care and reduce ICU mortality rates. While our research marks a significant advancement, it acknowledges challenges related to data availability and practical implementation. Further exploration and integration into clinical practice hold promise for improving critical care outcomes.</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US"/>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CBC66403-ABBD-2C7C-415D-54B6AE2B5B37}"/>
              </a:ext>
            </a:extLst>
          </p:cNvPr>
          <p:cNvSpPr txBox="1"/>
          <p:nvPr/>
        </p:nvSpPr>
        <p:spPr>
          <a:xfrm>
            <a:off x="381420" y="1524000"/>
            <a:ext cx="8381160" cy="5478423"/>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rPr>
              <a:t>K. G. M. Moons, R. F. Wolff, R. D. Riley, P. F. Whiting, M. Westwood, G. S. Collins, et al., "PROBAST: A tool to assess risk of bias and applicability of prediction model studies: Explanation and elaboration", </a:t>
            </a:r>
            <a:r>
              <a:rPr lang="en-US" sz="2000" b="0" i="1" dirty="0">
                <a:solidFill>
                  <a:srgbClr val="333333"/>
                </a:solidFill>
                <a:effectLst/>
              </a:rPr>
              <a:t>Ann. Intern. Med.</a:t>
            </a:r>
            <a:r>
              <a:rPr lang="en-US" sz="2000" b="0" i="0" dirty="0">
                <a:solidFill>
                  <a:srgbClr val="333333"/>
                </a:solidFill>
                <a:effectLst/>
              </a:rPr>
              <a:t>, vol. 170, no. 1, pp. W1-W33, 2019.</a:t>
            </a:r>
          </a:p>
          <a:p>
            <a:pPr marL="342900" indent="-342900" algn="just">
              <a:buFont typeface="Arial" panose="020B0604020202020204" pitchFamily="34" charset="0"/>
              <a:buChar char="•"/>
            </a:pPr>
            <a:endParaRPr lang="en-US" sz="2000" dirty="0">
              <a:solidFill>
                <a:srgbClr val="333333"/>
              </a:solidFill>
            </a:endParaRPr>
          </a:p>
          <a:p>
            <a:pPr marL="342900" indent="-342900" algn="just">
              <a:buFont typeface="Arial" panose="020B0604020202020204" pitchFamily="34" charset="0"/>
              <a:buChar char="•"/>
            </a:pPr>
            <a:r>
              <a:rPr lang="en-US" sz="2000" b="0" i="0" dirty="0">
                <a:solidFill>
                  <a:srgbClr val="333333"/>
                </a:solidFill>
                <a:effectLst/>
              </a:rPr>
              <a:t>G. Rouleau, M. P. Gagnon and J. Côté, "Impacts of information and communication technologies on nursing care: An overview of systematic reviews (protocol)", </a:t>
            </a:r>
            <a:r>
              <a:rPr lang="en-US" sz="2000" b="0" i="1" dirty="0">
                <a:solidFill>
                  <a:srgbClr val="333333"/>
                </a:solidFill>
                <a:effectLst/>
              </a:rPr>
              <a:t>Syst. Rev.</a:t>
            </a:r>
            <a:r>
              <a:rPr lang="en-US" sz="2000" b="0" i="0" dirty="0">
                <a:solidFill>
                  <a:srgbClr val="333333"/>
                </a:solidFill>
                <a:effectLst/>
              </a:rPr>
              <a:t>, vol. 4, no. 1, pp. 75, 2015.</a:t>
            </a:r>
          </a:p>
          <a:p>
            <a:pPr marL="342900" indent="-342900" algn="just">
              <a:buFont typeface="Arial" panose="020B0604020202020204" pitchFamily="34" charset="0"/>
              <a:buChar char="•"/>
            </a:pPr>
            <a:endParaRPr lang="en-US" sz="2000" dirty="0">
              <a:solidFill>
                <a:srgbClr val="333333"/>
              </a:solidFill>
              <a:latin typeface="HelveticaNeue Regular"/>
            </a:endParaRPr>
          </a:p>
          <a:p>
            <a:pPr marL="342900" indent="-342900" algn="just">
              <a:buFont typeface="Arial" panose="020B0604020202020204" pitchFamily="34" charset="0"/>
              <a:buChar char="•"/>
            </a:pPr>
            <a:r>
              <a:rPr lang="en-US" sz="2000" b="0" i="0" dirty="0">
                <a:solidFill>
                  <a:srgbClr val="333333"/>
                </a:solidFill>
                <a:effectLst/>
              </a:rPr>
              <a:t>S. Lemeshow and J. R. Le Gall, "Modeling the severity of illness of ICU patients: A systems update", </a:t>
            </a:r>
            <a:r>
              <a:rPr lang="en-US" sz="2000" b="0" i="1" dirty="0">
                <a:solidFill>
                  <a:srgbClr val="333333"/>
                </a:solidFill>
                <a:effectLst/>
              </a:rPr>
              <a:t>JAMA</a:t>
            </a:r>
            <a:r>
              <a:rPr lang="en-US" sz="2000" b="0" i="0" dirty="0">
                <a:solidFill>
                  <a:srgbClr val="333333"/>
                </a:solidFill>
                <a:effectLst/>
              </a:rPr>
              <a:t>, vol. 272, no. 13, pp. 1049-1055, 1994.</a:t>
            </a:r>
          </a:p>
          <a:p>
            <a:pPr marL="342900" indent="-342900" algn="just">
              <a:buFont typeface="Arial" panose="020B0604020202020204" pitchFamily="34" charset="0"/>
              <a:buChar char="•"/>
            </a:pPr>
            <a:endParaRPr lang="en-US" sz="2400" dirty="0">
              <a:solidFill>
                <a:srgbClr val="333333"/>
              </a:solidFill>
              <a:latin typeface="HelveticaNeue Regular"/>
            </a:endParaRPr>
          </a:p>
          <a:p>
            <a:pPr marL="342900" indent="-342900" algn="just">
              <a:buFont typeface="Arial" panose="020B0604020202020204" pitchFamily="34" charset="0"/>
              <a:buChar char="•"/>
            </a:pPr>
            <a:r>
              <a:rPr lang="en-US" sz="2000" b="0" i="0" dirty="0">
                <a:solidFill>
                  <a:srgbClr val="333333"/>
                </a:solidFill>
                <a:effectLst/>
              </a:rPr>
              <a:t>K. Strand and H. Flaatten, "Severity scoring in the ICU: A review", </a:t>
            </a:r>
            <a:r>
              <a:rPr lang="en-US" sz="2000" b="0" i="1" dirty="0">
                <a:solidFill>
                  <a:srgbClr val="333333"/>
                </a:solidFill>
                <a:effectLst/>
              </a:rPr>
              <a:t>Acta Anaesthesiol. Scand.</a:t>
            </a:r>
            <a:r>
              <a:rPr lang="en-US" sz="2000" b="0" i="0" dirty="0">
                <a:solidFill>
                  <a:srgbClr val="333333"/>
                </a:solidFill>
                <a:effectLst/>
              </a:rPr>
              <a:t>, vol. 52, no. 4, pp. 467-478, 2008.</a:t>
            </a:r>
            <a:endParaRPr lang="en-US" sz="2000" dirty="0">
              <a:solidFill>
                <a:srgbClr val="333333"/>
              </a:solidFill>
            </a:endParaRPr>
          </a:p>
          <a:p>
            <a:pPr algn="just"/>
            <a:endParaRPr lang="en-US" sz="2400" dirty="0">
              <a:solidFill>
                <a:srgbClr val="333333"/>
              </a:solidFill>
              <a:latin typeface="HelveticaNeue Regular"/>
            </a:endParaRPr>
          </a:p>
          <a:p>
            <a:pPr algn="just"/>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a:t>
            </a:r>
          </a:p>
          <a:p>
            <a:r>
              <a:rPr lang="en-IN" sz="2000" b="1" dirty="0">
                <a:solidFill>
                  <a:srgbClr val="000000"/>
                </a:solidFill>
                <a:latin typeface="Bookman Old Style" pitchFamily="18" charset="0"/>
              </a:rPr>
              <a:t> </a:t>
            </a:r>
          </a:p>
          <a:p>
            <a:pPr>
              <a:buFont typeface="Arial" pitchFamily="34" charset="0"/>
              <a:buChar char="•"/>
            </a:pPr>
            <a:r>
              <a:rPr lang="en-IN" sz="2000" b="1" dirty="0">
                <a:solidFill>
                  <a:srgbClr val="000000"/>
                </a:solidFill>
                <a:latin typeface="Bookman Old Style" pitchFamily="18" charset="0"/>
              </a:rPr>
              <a:t> Introduction </a:t>
            </a:r>
          </a:p>
          <a:p>
            <a:pPr>
              <a:buFont typeface="Arial" pitchFamily="34" charset="0"/>
              <a:buChar char="•"/>
            </a:pPr>
            <a:endParaRPr lang="en-IN" sz="2000" b="1" dirty="0">
              <a:solidFill>
                <a:srgbClr val="000000"/>
              </a:solidFill>
              <a:latin typeface="Bookman Old Style" pitchFamily="18" charset="0"/>
            </a:endParaRPr>
          </a:p>
          <a:p>
            <a:pPr>
              <a:buFont typeface="Arial"/>
              <a:buChar char="•"/>
            </a:pPr>
            <a:r>
              <a:rPr lang="en-IN" sz="2000" b="1" dirty="0">
                <a:solidFill>
                  <a:srgbClr val="000000"/>
                </a:solidFill>
                <a:latin typeface="Bookman Old Style" pitchFamily="18" charset="0"/>
              </a:rPr>
              <a:t> Research Objective</a:t>
            </a:r>
          </a:p>
          <a:p>
            <a:pPr>
              <a:buFont typeface="Arial"/>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Scope of the Project</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Literature Review</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Implementation of Existing Systems</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endParaRPr lang="en-IN" sz="2000" b="1"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References</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FEC974D8-A760-EDA0-30E4-5B6AB130D982}"/>
              </a:ext>
            </a:extLst>
          </p:cNvPr>
          <p:cNvSpPr txBox="1"/>
          <p:nvPr/>
        </p:nvSpPr>
        <p:spPr>
          <a:xfrm>
            <a:off x="228600" y="1371600"/>
            <a:ext cx="8686800" cy="4154984"/>
          </a:xfrm>
          <a:prstGeom prst="rect">
            <a:avLst/>
          </a:prstGeom>
          <a:noFill/>
        </p:spPr>
        <p:txBody>
          <a:bodyPr wrap="square">
            <a:spAutoFit/>
          </a:bodyPr>
          <a:lstStyle/>
          <a:p>
            <a:pPr algn="just"/>
            <a:r>
              <a:rPr lang="en-US" sz="2200" b="0" i="0" dirty="0">
                <a:solidFill>
                  <a:srgbClr val="374151"/>
                </a:solidFill>
                <a:effectLst/>
                <a:latin typeface="+mj-lt"/>
              </a:rPr>
              <a:t>In the intensive care unit (ICU), accurate and continuous prediction of mortality is vital for patient care and outcome optimization. Existing approaches often fall short in providing real-time, continuous risk assessments, creating a crucial gap in patient management. In response, our research presents a dynamic deep learning model that offers real-time mortality predictions throughout a patient's ICU stay. Our model outperforms traditional methods, such as logistic regression, random forest, and </a:t>
            </a:r>
            <a:r>
              <a:rPr lang="en-US" sz="2200" b="0" i="0" dirty="0" err="1">
                <a:solidFill>
                  <a:srgbClr val="374151"/>
                </a:solidFill>
                <a:effectLst/>
                <a:latin typeface="+mj-lt"/>
              </a:rPr>
              <a:t>XGBoost</a:t>
            </a:r>
            <a:r>
              <a:rPr lang="en-US" sz="2200" b="0" i="0" dirty="0">
                <a:solidFill>
                  <a:srgbClr val="374151"/>
                </a:solidFill>
                <a:effectLst/>
                <a:latin typeface="+mj-lt"/>
              </a:rPr>
              <a:t>, in comprehensive evaluations. By facilitating early intervention and proactive decision-making, our approach holds the potential to significantly reduce ICU mortality rates, ultimately improving the quality of critical care.</a:t>
            </a:r>
            <a:endParaRPr lang="en-US" sz="22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EBA898D7-67DC-4F1B-AD10-F5600AD0A4AA}"/>
              </a:ext>
            </a:extLst>
          </p:cNvPr>
          <p:cNvSpPr txBox="1"/>
          <p:nvPr/>
        </p:nvSpPr>
        <p:spPr>
          <a:xfrm>
            <a:off x="457200" y="1535003"/>
            <a:ext cx="8381160" cy="2123658"/>
          </a:xfrm>
          <a:prstGeom prst="rect">
            <a:avLst/>
          </a:prstGeom>
          <a:noFill/>
        </p:spPr>
        <p:txBody>
          <a:bodyPr wrap="square">
            <a:spAutoFit/>
          </a:bodyPr>
          <a:lstStyle/>
          <a:p>
            <a:pPr algn="just"/>
            <a:r>
              <a:rPr lang="en-US" sz="2200" b="0" i="0" dirty="0">
                <a:solidFill>
                  <a:srgbClr val="374151"/>
                </a:solidFill>
                <a:effectLst/>
              </a:rPr>
              <a:t>In intensive care units (ICUs), timely recognition of changes in patient severity can be life-saving. Current methods, including machine learning, struggle to provide continuous real-time predictions. Our research introduces a dynamic deep learning model to predict ICU mortality continuously. This addresses a critical need for early intervention and improved patient outcomes.</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US"/>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E798A05D-D9D0-3939-4391-03CD76DBB9E6}"/>
              </a:ext>
            </a:extLst>
          </p:cNvPr>
          <p:cNvSpPr txBox="1"/>
          <p:nvPr/>
        </p:nvSpPr>
        <p:spPr>
          <a:xfrm>
            <a:off x="533400" y="1447800"/>
            <a:ext cx="8304960" cy="4493538"/>
          </a:xfrm>
          <a:prstGeom prst="rect">
            <a:avLst/>
          </a:prstGeom>
          <a:noFill/>
        </p:spPr>
        <p:txBody>
          <a:bodyPr wrap="square">
            <a:spAutoFit/>
          </a:bodyPr>
          <a:lstStyle/>
          <a:p>
            <a:pPr algn="l">
              <a:buFont typeface="Arial" panose="020B0604020202020204" pitchFamily="34" charset="0"/>
              <a:buChar char="•"/>
            </a:pPr>
            <a:r>
              <a:rPr lang="en-US" sz="2400" b="0" i="0" dirty="0">
                <a:solidFill>
                  <a:srgbClr val="374151"/>
                </a:solidFill>
                <a:effectLst/>
                <a:latin typeface="+mj-lt"/>
              </a:rPr>
              <a:t>To develop a predictive model using deep learning techniques for continuous mortality prediction in the ICU.</a:t>
            </a:r>
          </a:p>
          <a:p>
            <a:pPr algn="l">
              <a:buFont typeface="Arial" panose="020B0604020202020204" pitchFamily="34" charset="0"/>
              <a:buChar char="•"/>
            </a:pPr>
            <a:endParaRPr lang="en-US" sz="2400" b="0" i="0" dirty="0">
              <a:solidFill>
                <a:srgbClr val="374151"/>
              </a:solidFill>
              <a:effectLst/>
              <a:latin typeface="+mj-lt"/>
            </a:endParaRPr>
          </a:p>
          <a:p>
            <a:pPr algn="l">
              <a:buFont typeface="Arial" panose="020B0604020202020204" pitchFamily="34" charset="0"/>
              <a:buChar char="•"/>
            </a:pPr>
            <a:r>
              <a:rPr lang="en-US" sz="2400" b="0" i="0" dirty="0">
                <a:solidFill>
                  <a:srgbClr val="374151"/>
                </a:solidFill>
                <a:effectLst/>
                <a:latin typeface="+mj-lt"/>
              </a:rPr>
              <a:t>To enable real-time risk assessment of all-cause mortality for patients throughout their ICU stay.</a:t>
            </a:r>
          </a:p>
          <a:p>
            <a:pPr algn="l">
              <a:buFont typeface="Arial" panose="020B0604020202020204" pitchFamily="34" charset="0"/>
              <a:buChar char="•"/>
            </a:pPr>
            <a:endParaRPr lang="en-US" sz="2400" b="0" i="0" dirty="0">
              <a:solidFill>
                <a:srgbClr val="374151"/>
              </a:solidFill>
              <a:effectLst/>
              <a:latin typeface="+mj-lt"/>
            </a:endParaRPr>
          </a:p>
          <a:p>
            <a:pPr algn="l">
              <a:buFont typeface="Arial" panose="020B0604020202020204" pitchFamily="34" charset="0"/>
              <a:buChar char="•"/>
            </a:pPr>
            <a:r>
              <a:rPr lang="en-US" sz="2400" b="0" i="0" dirty="0">
                <a:solidFill>
                  <a:srgbClr val="374151"/>
                </a:solidFill>
                <a:effectLst/>
                <a:latin typeface="+mj-lt"/>
              </a:rPr>
              <a:t>To improve patient care by assisting clinicians in identifying high-risk individuals and potential complications early.</a:t>
            </a:r>
          </a:p>
          <a:p>
            <a:pPr algn="l">
              <a:buFont typeface="Arial" panose="020B0604020202020204" pitchFamily="34" charset="0"/>
              <a:buChar char="•"/>
            </a:pPr>
            <a:endParaRPr lang="en-US" sz="2400" b="0" i="0" dirty="0">
              <a:solidFill>
                <a:srgbClr val="374151"/>
              </a:solidFill>
              <a:effectLst/>
              <a:latin typeface="+mj-lt"/>
            </a:endParaRPr>
          </a:p>
          <a:p>
            <a:pPr algn="l">
              <a:buFont typeface="Arial" panose="020B0604020202020204" pitchFamily="34" charset="0"/>
              <a:buChar char="•"/>
            </a:pPr>
            <a:r>
              <a:rPr lang="en-US" sz="2200" b="0" i="0" dirty="0">
                <a:solidFill>
                  <a:srgbClr val="374151"/>
                </a:solidFill>
                <a:effectLst/>
                <a:latin typeface="+mj-lt"/>
              </a:rPr>
              <a:t>To evaluate </a:t>
            </a:r>
            <a:r>
              <a:rPr lang="en-US" sz="2400" b="0" i="0" dirty="0">
                <a:solidFill>
                  <a:srgbClr val="374151"/>
                </a:solidFill>
                <a:effectLst/>
                <a:latin typeface="+mj-lt"/>
              </a:rPr>
              <a:t>the performance of the proposed model in comparison to other machine learning methods.</a:t>
            </a:r>
          </a:p>
          <a:p>
            <a:pPr algn="just"/>
            <a:endParaRPr lang="en-US" sz="22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11246</TotalTime>
  <Words>1412</Words>
  <Application>Microsoft Office PowerPoint</Application>
  <PresentationFormat>On-screen Show (4:3)</PresentationFormat>
  <Paragraphs>156</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Bookman Old Style</vt:lpstr>
      <vt:lpstr>Calibri</vt:lpstr>
      <vt:lpstr>HelveticaNeue Regular</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CH SAI VENKAT</cp:lastModifiedBy>
  <cp:revision>723</cp:revision>
  <dcterms:modified xsi:type="dcterms:W3CDTF">2023-10-26T05:23:11Z</dcterms:modified>
</cp:coreProperties>
</file>