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sldIdLst>
    <p:sldId id="256" r:id="rId2"/>
    <p:sldId id="257" r:id="rId3"/>
    <p:sldId id="281"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80"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4/30/2024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2318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4084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22842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9469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80417-7551-4BB7-AB9B-BE9FDD7F5C86}"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0598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80417-7551-4BB7-AB9B-BE9FDD7F5C86}"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41262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80417-7551-4BB7-AB9B-BE9FDD7F5C86}"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28894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80417-7551-4BB7-AB9B-BE9FDD7F5C86}"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9432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0417-7551-4BB7-AB9B-BE9FDD7F5C86}"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62561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80417-7551-4BB7-AB9B-BE9FDD7F5C86}"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1395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B80417-7551-4BB7-AB9B-BE9FDD7F5C86}" type="datetimeFigureOut">
              <a:rPr lang="en-US" smtClean="0"/>
              <a:t>4/30/2024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1929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B80417-7551-4BB7-AB9B-BE9FDD7F5C86}" type="datetimeFigureOut">
              <a:rPr lang="en-US" smtClean="0"/>
              <a:t>4/30/2024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F2647E-6BB9-4034-9443-8C00CD6AA4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1112"/>
      </p:ext>
    </p:extLst>
  </p:cSld>
  <p:clrMap bg1="dk1" tx1="lt1" bg2="dk2" tx2="lt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grouplens.org/datasets/movielens/"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 /><Relationship Id="rId3" Type="http://schemas.openxmlformats.org/officeDocument/2006/relationships/image" Target="../media/image6.svg" /><Relationship Id="rId7" Type="http://schemas.openxmlformats.org/officeDocument/2006/relationships/diagramLayout" Target="../diagrams/layout1.xml"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diagramData" Target="../diagrams/data1.xml" /><Relationship Id="rId5" Type="http://schemas.openxmlformats.org/officeDocument/2006/relationships/image" Target="../media/image8.svg" /><Relationship Id="rId10" Type="http://schemas.microsoft.com/office/2007/relationships/diagramDrawing" Target="../diagrams/drawing1.xml" /><Relationship Id="rId4" Type="http://schemas.openxmlformats.org/officeDocument/2006/relationships/image" Target="../media/image7.png" /><Relationship Id="rId9" Type="http://schemas.openxmlformats.org/officeDocument/2006/relationships/diagramColors" Target="../diagrams/colors1.xml" /></Relationships>
</file>

<file path=ppt/slides/_rels/slide4.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www.llegarasalto.com/docs/fct/tutorialfct/usuarios_y_funciones.html" TargetMode="Externa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328-DB58-F05F-643F-ADC78106C9B9}"/>
              </a:ext>
            </a:extLst>
          </p:cNvPr>
          <p:cNvSpPr>
            <a:spLocks noGrp="1"/>
          </p:cNvSpPr>
          <p:nvPr>
            <p:ph type="ctrTitle"/>
          </p:nvPr>
        </p:nvSpPr>
        <p:spPr>
          <a:xfrm>
            <a:off x="1504336" y="1450931"/>
            <a:ext cx="5211095" cy="836287"/>
          </a:xfrm>
        </p:spPr>
        <p:txBody>
          <a:bodyPr>
            <a:normAutofit/>
          </a:bodyPr>
          <a:lstStyle/>
          <a:p>
            <a:r>
              <a:rPr lang="en-US" sz="2400" b="1" dirty="0">
                <a:solidFill>
                  <a:schemeClr val="accent1">
                    <a:lumMod val="75000"/>
                  </a:schemeClr>
                </a:solidFill>
                <a:latin typeface="Rockwell"/>
                <a:cs typeface="Arial"/>
              </a:rPr>
              <a:t>PRESENTED BY:</a:t>
            </a:r>
          </a:p>
        </p:txBody>
      </p:sp>
      <p:sp>
        <p:nvSpPr>
          <p:cNvPr id="3" name="Subtitle 2">
            <a:extLst>
              <a:ext uri="{FF2B5EF4-FFF2-40B4-BE49-F238E27FC236}">
                <a16:creationId xmlns:a16="http://schemas.microsoft.com/office/drawing/2014/main" id="{DAC2A816-3357-2AB7-301E-122CFA555AF5}"/>
              </a:ext>
            </a:extLst>
          </p:cNvPr>
          <p:cNvSpPr>
            <a:spLocks noGrp="1"/>
          </p:cNvSpPr>
          <p:nvPr>
            <p:ph type="subTitle" idx="1"/>
          </p:nvPr>
        </p:nvSpPr>
        <p:spPr>
          <a:xfrm>
            <a:off x="2517058" y="2446953"/>
            <a:ext cx="8760542" cy="3498776"/>
          </a:xfrm>
        </p:spPr>
        <p:txBody>
          <a:bodyPr vert="horz" lIns="91440" tIns="91440" rIns="91440" bIns="91440" rtlCol="0" anchor="t">
            <a:noAutofit/>
          </a:bodyPr>
          <a:lstStyle/>
          <a:p>
            <a:pPr algn="l"/>
            <a:r>
              <a:rPr lang="en-US" sz="2000">
                <a:latin typeface="Arial"/>
                <a:cs typeface="Arial"/>
              </a:rPr>
              <a:t>Adharsh R</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B</a:t>
            </a:r>
            <a:r>
              <a:rPr lang="en-US" sz="2000">
                <a:latin typeface="Arial"/>
                <a:cs typeface="Arial"/>
              </a:rPr>
              <a:t>. Tech. :INFORMATION TECHNOLOGY   </a:t>
            </a:r>
            <a:r>
              <a:rPr lang="en-US" sz="2000" dirty="0">
                <a:latin typeface="Arial"/>
                <a:cs typeface="Arial"/>
              </a:rPr>
              <a:t>(3</a:t>
            </a:r>
            <a:r>
              <a:rPr lang="en-US" sz="2000" baseline="30000" dirty="0">
                <a:latin typeface="Arial"/>
                <a:cs typeface="Arial"/>
              </a:rPr>
              <a:t>rd</a:t>
            </a:r>
            <a:r>
              <a:rPr lang="en-US" sz="2000" dirty="0">
                <a:latin typeface="Arial"/>
                <a:cs typeface="Arial"/>
              </a:rPr>
              <a:t> year)</a:t>
            </a:r>
          </a:p>
          <a:p>
            <a:pPr algn="l"/>
            <a:r>
              <a:rPr lang="en-US" sz="2000" dirty="0">
                <a:latin typeface="Arial"/>
                <a:cs typeface="Arial"/>
              </a:rPr>
              <a:t>REG NO </a:t>
            </a:r>
            <a:r>
              <a:rPr lang="en-US" sz="2000">
                <a:latin typeface="Arial"/>
                <a:cs typeface="Arial"/>
              </a:rPr>
              <a:t>.: 422521205301</a:t>
            </a:r>
            <a:endParaRPr lang="en-US" sz="2000">
              <a:effectLst/>
            </a:endParaRPr>
          </a:p>
          <a:p>
            <a:pPr algn="l"/>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University college of engineering ,Villupuram.</a:t>
            </a:r>
          </a:p>
          <a:p>
            <a:pPr algn="l"/>
            <a:r>
              <a:rPr lang="en-US" sz="2000">
                <a:latin typeface="Arial"/>
                <a:cs typeface="Arial"/>
              </a:rPr>
              <a:t>NM id:</a:t>
            </a:r>
            <a:r>
              <a:rPr lang="en-US" sz="2000">
                <a:effectLst/>
              </a:rPr>
              <a:t>EBD8CF2200D67AD84E145825752C59FB</a:t>
            </a:r>
            <a:endParaRPr lang="en-US" sz="2000">
              <a:latin typeface="Rockwell"/>
              <a:cs typeface="Arial"/>
            </a:endParaRPr>
          </a:p>
          <a:p>
            <a:pPr algn="l"/>
            <a:endParaRPr lang="en-US" sz="2000" dirty="0">
              <a:latin typeface="Arial" panose="020B0604020202020204" pitchFamily="34" charset="0"/>
              <a:cs typeface="Arial" panose="020B0604020202020204" pitchFamily="34" charset="0"/>
            </a:endParaRPr>
          </a:p>
        </p:txBody>
      </p:sp>
      <p:sp>
        <p:nvSpPr>
          <p:cNvPr id="4" name="Hexagon 3">
            <a:extLst>
              <a:ext uri="{FF2B5EF4-FFF2-40B4-BE49-F238E27FC236}">
                <a16:creationId xmlns:a16="http://schemas.microsoft.com/office/drawing/2014/main" id="{9AB38FD0-63BC-DA16-0643-32DA58C3B6E4}"/>
              </a:ext>
            </a:extLst>
          </p:cNvPr>
          <p:cNvSpPr/>
          <p:nvPr/>
        </p:nvSpPr>
        <p:spPr>
          <a:xfrm>
            <a:off x="1966452" y="1720645"/>
            <a:ext cx="717754" cy="5702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DC744F10-2C91-1ACF-CFA3-719345E5C1DB}"/>
              </a:ext>
            </a:extLst>
          </p:cNvPr>
          <p:cNvSpPr/>
          <p:nvPr/>
        </p:nvSpPr>
        <p:spPr>
          <a:xfrm>
            <a:off x="1189703" y="1199535"/>
            <a:ext cx="580103" cy="510733"/>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9742F3D-9782-B91D-D8B4-F4844E6C3FB2}"/>
              </a:ext>
            </a:extLst>
          </p:cNvPr>
          <p:cNvSpPr/>
          <p:nvPr/>
        </p:nvSpPr>
        <p:spPr>
          <a:xfrm>
            <a:off x="2133600" y="5697136"/>
            <a:ext cx="766916" cy="664336"/>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7BF-BD8F-8405-C592-15F5D14883D0}"/>
              </a:ext>
            </a:extLst>
          </p:cNvPr>
          <p:cNvSpPr>
            <a:spLocks noGrp="1"/>
          </p:cNvSpPr>
          <p:nvPr>
            <p:ph type="title"/>
          </p:nvPr>
        </p:nvSpPr>
        <p:spPr>
          <a:xfrm>
            <a:off x="502674" y="186293"/>
            <a:ext cx="10616033" cy="991726"/>
          </a:xfrm>
        </p:spPr>
        <p:txBody>
          <a:bodyPr/>
          <a:lstStyle/>
          <a:p>
            <a:pPr algn="l"/>
            <a:r>
              <a:rPr lang="en-US" b="1" dirty="0">
                <a:solidFill>
                  <a:schemeClr val="accent1">
                    <a:lumMod val="75000"/>
                  </a:schemeClr>
                </a:solidFill>
                <a:latin typeface="Rockwell"/>
                <a:cs typeface="Arial"/>
              </a:rPr>
              <a:t>THE WOW IN OUR SOLUTION:</a:t>
            </a:r>
          </a:p>
        </p:txBody>
      </p:sp>
      <p:sp>
        <p:nvSpPr>
          <p:cNvPr id="3" name="Content Placeholder 2">
            <a:extLst>
              <a:ext uri="{FF2B5EF4-FFF2-40B4-BE49-F238E27FC236}">
                <a16:creationId xmlns:a16="http://schemas.microsoft.com/office/drawing/2014/main" id="{009B3CAC-EB16-FB56-FEA2-DB223C8B7487}"/>
              </a:ext>
            </a:extLst>
          </p:cNvPr>
          <p:cNvSpPr>
            <a:spLocks noGrp="1"/>
          </p:cNvSpPr>
          <p:nvPr>
            <p:ph idx="1"/>
          </p:nvPr>
        </p:nvSpPr>
        <p:spPr>
          <a:xfrm>
            <a:off x="660825" y="1175790"/>
            <a:ext cx="10081969" cy="3729838"/>
          </a:xfrm>
        </p:spPr>
        <p:txBody>
          <a:bodyPr>
            <a:noAutofit/>
          </a:bodyPr>
          <a:lstStyle/>
          <a:p>
            <a:pPr marL="342900" indent="-342900">
              <a:buFont typeface="Wingdings" panose="020B0604020202020204" pitchFamily="34" charset="0"/>
              <a:buChar char="v"/>
            </a:pPr>
            <a:r>
              <a:rPr lang="en-US" b="1" dirty="0">
                <a:solidFill>
                  <a:schemeClr val="tx1">
                    <a:lumMod val="85000"/>
                  </a:schemeClr>
                </a:solidFill>
                <a:latin typeface="Arial"/>
                <a:cs typeface="Arial"/>
              </a:rPr>
              <a:t>Specific Architecture Choice</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Unveiling User Preferences with Multi-Layer Architecture:</a:t>
            </a:r>
            <a:endParaRPr lang="en-US"/>
          </a:p>
          <a:p>
            <a:pPr marL="0" indent="0">
              <a:buNone/>
            </a:pPr>
            <a:r>
              <a:rPr lang="en-US" dirty="0">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lang="en-US" dirty="0">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Ratings: Enriching Recommendations with Extra Data:</a:t>
            </a:r>
          </a:p>
          <a:p>
            <a:pPr marL="0" indent="0">
              <a:buNone/>
            </a:pPr>
            <a:endParaRPr lang="en-US" dirty="0">
              <a:solidFill>
                <a:schemeClr val="tx1">
                  <a:lumMod val="85000"/>
                </a:schemeClr>
              </a:solidFill>
              <a:latin typeface="Arial"/>
              <a:cs typeface="Arial"/>
            </a:endParaRPr>
          </a:p>
        </p:txBody>
      </p:sp>
      <p:sp>
        <p:nvSpPr>
          <p:cNvPr id="4" name="TextBox 3">
            <a:extLst>
              <a:ext uri="{FF2B5EF4-FFF2-40B4-BE49-F238E27FC236}">
                <a16:creationId xmlns:a16="http://schemas.microsoft.com/office/drawing/2014/main" id="{734C2A7F-A3F0-80C5-98DD-7493E8B119AD}"/>
              </a:ext>
            </a:extLst>
          </p:cNvPr>
          <p:cNvSpPr txBox="1"/>
          <p:nvPr/>
        </p:nvSpPr>
        <p:spPr>
          <a:xfrm>
            <a:off x="667580" y="4901728"/>
            <a:ext cx="100756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lang="en-US" dirty="0">
              <a:solidFill>
                <a:schemeClr val="tx1">
                  <a:lumMod val="85000"/>
                </a:schemeClr>
              </a:solidFill>
            </a:endParaRPr>
          </a:p>
        </p:txBody>
      </p:sp>
    </p:spTree>
    <p:extLst>
      <p:ext uri="{BB962C8B-B14F-4D97-AF65-F5344CB8AC3E}">
        <p14:creationId xmlns:p14="http://schemas.microsoft.com/office/powerpoint/2010/main" val="336760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0906-975D-3A3B-8DE4-FE9609BEB99B}"/>
              </a:ext>
            </a:extLst>
          </p:cNvPr>
          <p:cNvSpPr>
            <a:spLocks noGrp="1"/>
          </p:cNvSpPr>
          <p:nvPr>
            <p:ph idx="1"/>
          </p:nvPr>
        </p:nvSpPr>
        <p:spPr>
          <a:xfrm>
            <a:off x="675202" y="737418"/>
            <a:ext cx="11404686" cy="969405"/>
          </a:xfrm>
        </p:spPr>
        <p:txBody>
          <a:bodyPr>
            <a:normAutofit/>
          </a:bodyPr>
          <a:lstStyle/>
          <a:p>
            <a:pPr marL="457200" indent="-4572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a:t>
            </a:r>
            <a:r>
              <a:rPr lang="en-US" i="1" dirty="0" err="1">
                <a:solidFill>
                  <a:schemeClr val="tx1">
                    <a:lumMod val="85000"/>
                  </a:schemeClr>
                </a:solidFill>
                <a:latin typeface="Arial"/>
                <a:cs typeface="Arial"/>
              </a:rPr>
              <a:t>Ratings:Enriching</a:t>
            </a:r>
            <a:r>
              <a:rPr lang="en-US" i="1" dirty="0">
                <a:solidFill>
                  <a:schemeClr val="tx1">
                    <a:lumMod val="85000"/>
                  </a:schemeClr>
                </a:solidFill>
                <a:latin typeface="Arial"/>
                <a:cs typeface="Arial"/>
              </a:rPr>
              <a:t> Recommendations with Extra Data:</a:t>
            </a:r>
            <a:endParaRPr lang="en-US" dirty="0">
              <a:solidFill>
                <a:schemeClr val="tx1">
                  <a:lumMod val="85000"/>
                </a:schemeClr>
              </a:solidFill>
              <a:latin typeface="Arial"/>
              <a:cs typeface="Arial"/>
            </a:endParaRPr>
          </a:p>
          <a:p>
            <a:pPr marL="0" indent="0">
              <a:buNone/>
            </a:pPr>
            <a:endParaRPr lang="en-US" dirty="0"/>
          </a:p>
        </p:txBody>
      </p:sp>
      <p:sp>
        <p:nvSpPr>
          <p:cNvPr id="2" name="TextBox 1">
            <a:extLst>
              <a:ext uri="{FF2B5EF4-FFF2-40B4-BE49-F238E27FC236}">
                <a16:creationId xmlns:a16="http://schemas.microsoft.com/office/drawing/2014/main" id="{1C3EBEE0-0CCE-B474-CD47-A3B71BD91C41}"/>
              </a:ext>
            </a:extLst>
          </p:cNvPr>
          <p:cNvSpPr txBox="1"/>
          <p:nvPr/>
        </p:nvSpPr>
        <p:spPr>
          <a:xfrm>
            <a:off x="1337023" y="1828798"/>
            <a:ext cx="9773727" cy="3949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lang="en-US" sz="2000" dirty="0">
              <a:latin typeface="Arial"/>
              <a:cs typeface="Arial"/>
            </a:endParaRPr>
          </a:p>
          <a:p>
            <a:pPr>
              <a:lnSpc>
                <a:spcPct val="120000"/>
              </a:lnSpc>
              <a:spcBef>
                <a:spcPts val="1000"/>
              </a:spcBef>
            </a:pPr>
            <a:r>
              <a:rPr lang="en-US" sz="2000" dirty="0">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lang="en-US" sz="2000" dirty="0">
                <a:solidFill>
                  <a:schemeClr val="tx1">
                    <a:lumMod val="85000"/>
                  </a:schemeClr>
                </a:solidFill>
                <a:latin typeface="Arial"/>
                <a:cs typeface="Arial"/>
              </a:rPr>
              <a:t>This comprehensive approach leads to more insightful and well-rounded recommendations.</a:t>
            </a:r>
          </a:p>
          <a:p>
            <a:pPr algn="l"/>
            <a:endParaRPr lang="en-US" dirty="0"/>
          </a:p>
        </p:txBody>
      </p:sp>
    </p:spTree>
    <p:extLst>
      <p:ext uri="{BB962C8B-B14F-4D97-AF65-F5344CB8AC3E}">
        <p14:creationId xmlns:p14="http://schemas.microsoft.com/office/powerpoint/2010/main" val="73340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7F2-C232-65C6-694A-D34D1EFD054B}"/>
              </a:ext>
            </a:extLst>
          </p:cNvPr>
          <p:cNvSpPr>
            <a:spLocks noGrp="1"/>
          </p:cNvSpPr>
          <p:nvPr>
            <p:ph type="title"/>
          </p:nvPr>
        </p:nvSpPr>
        <p:spPr>
          <a:xfrm>
            <a:off x="603315" y="-117987"/>
            <a:ext cx="10139479" cy="1241555"/>
          </a:xfrm>
        </p:spPr>
        <p:txBody>
          <a:bodyPr/>
          <a:lstStyle/>
          <a:p>
            <a:pPr algn="l"/>
            <a:r>
              <a:rPr lang="en-US" b="1" dirty="0">
                <a:solidFill>
                  <a:schemeClr val="accent1">
                    <a:lumMod val="75000"/>
                  </a:schemeClr>
                </a:solidFill>
                <a:latin typeface="Rockwell"/>
                <a:cs typeface="Arial"/>
              </a:rPr>
              <a:t>MODELING</a:t>
            </a:r>
          </a:p>
        </p:txBody>
      </p:sp>
      <p:sp>
        <p:nvSpPr>
          <p:cNvPr id="3" name="Content Placeholder 2">
            <a:extLst>
              <a:ext uri="{FF2B5EF4-FFF2-40B4-BE49-F238E27FC236}">
                <a16:creationId xmlns:a16="http://schemas.microsoft.com/office/drawing/2014/main" id="{E677BC2B-B837-F10D-0A8C-F7508496CC9C}"/>
              </a:ext>
            </a:extLst>
          </p:cNvPr>
          <p:cNvSpPr>
            <a:spLocks noGrp="1"/>
          </p:cNvSpPr>
          <p:nvPr>
            <p:ph idx="1"/>
          </p:nvPr>
        </p:nvSpPr>
        <p:spPr>
          <a:xfrm>
            <a:off x="607026" y="905867"/>
            <a:ext cx="11275289" cy="5091069"/>
          </a:xfrm>
        </p:spPr>
        <p:txBody>
          <a:bodyPr>
            <a:noAutofit/>
          </a:bodyPr>
          <a:lstStyle/>
          <a:p>
            <a:pPr marL="0" indent="0">
              <a:buNone/>
            </a:pPr>
            <a:r>
              <a:rPr lang="en-US" b="1" dirty="0">
                <a:solidFill>
                  <a:schemeClr val="tx1">
                    <a:lumMod val="85000"/>
                  </a:schemeClr>
                </a:solidFill>
                <a:latin typeface="Arial"/>
                <a:cs typeface="Arial"/>
              </a:rPr>
              <a:t>Dataset Description:</a:t>
            </a:r>
            <a:r>
              <a:rPr lang="en-US" dirty="0">
                <a:solidFill>
                  <a:schemeClr val="tx1">
                    <a:lumMod val="85000"/>
                  </a:schemeClr>
                </a:solidFill>
                <a:latin typeface="Arial"/>
                <a:cs typeface="Arial"/>
              </a:rPr>
              <a:t> The </a:t>
            </a:r>
            <a:r>
              <a:rPr lang="en-US" dirty="0">
                <a:solidFill>
                  <a:schemeClr val="tx1">
                    <a:lumMod val="85000"/>
                  </a:schemeClr>
                </a:solidFill>
                <a:latin typeface="Arial"/>
                <a:cs typeface="Arial"/>
                <a:hlinkClick r:id="rId2">
                  <a:extLst>
                    <a:ext uri="{A12FA001-AC4F-418D-AE19-62706E023703}">
                      <ahyp:hlinkClr xmlns:ahyp="http://schemas.microsoft.com/office/drawing/2018/hyperlinkcolor" val="tx"/>
                    </a:ext>
                  </a:extLst>
                </a:hlinkClick>
              </a:rPr>
              <a:t>MovieLens</a:t>
            </a:r>
            <a:r>
              <a:rPr lang="en-US" dirty="0">
                <a:solidFill>
                  <a:schemeClr val="tx1">
                    <a:lumMod val="85000"/>
                  </a:schemeClr>
                </a:solidFill>
                <a:latin typeface="Arial"/>
                <a:cs typeface="Arial"/>
              </a:rPr>
              <a:t> 100k dataset serves as a cornerstone for developing and evaluating recommender systems.  Curated by the </a:t>
            </a:r>
            <a:r>
              <a:rPr lang="en-US" dirty="0" err="1">
                <a:solidFill>
                  <a:schemeClr val="tx1">
                    <a:lumMod val="85000"/>
                  </a:schemeClr>
                </a:solidFill>
                <a:latin typeface="Arial"/>
                <a:cs typeface="Arial"/>
              </a:rPr>
              <a:t>GroupLens</a:t>
            </a:r>
            <a:r>
              <a:rPr lang="en-US" dirty="0">
                <a:solidFill>
                  <a:schemeClr val="tx1">
                    <a:lumMod val="85000"/>
                  </a:schemeClr>
                </a:solidFill>
                <a:latin typeface="Arial"/>
                <a:cs typeface="Arial"/>
              </a:rPr>
              <a:t> research group at the University of Minnesota.</a:t>
            </a:r>
          </a:p>
          <a:p>
            <a:pPr marL="0" indent="0">
              <a:buNone/>
            </a:pPr>
            <a:r>
              <a:rPr lang="en-US" b="1" dirty="0">
                <a:solidFill>
                  <a:schemeClr val="tx1">
                    <a:lumMod val="85000"/>
                  </a:schemeClr>
                </a:solidFill>
                <a:latin typeface="Arial"/>
                <a:cs typeface="Arial"/>
              </a:rPr>
              <a:t>Key Characteristics:</a:t>
            </a:r>
            <a:endParaRPr lang="en-US" b="1" dirty="0">
              <a:solidFill>
                <a:schemeClr val="tx1">
                  <a:lumMod val="85000"/>
                </a:schemeClr>
              </a:solidFill>
              <a:latin typeface="Arial"/>
              <a:ea typeface="+mn-lt"/>
              <a:cs typeface="Arial"/>
            </a:endParaRPr>
          </a:p>
          <a:p>
            <a:pPr marL="0" indent="0">
              <a:buNone/>
            </a:pPr>
            <a:r>
              <a:rPr lang="en-US" dirty="0">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Data Format: Split into 4 files: ratings, tags, movies, and links. </a:t>
            </a:r>
            <a:endParaRPr lang="en-US" dirty="0">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Anonymized and Development focus: Protects user privacy.</a:t>
            </a:r>
            <a:endParaRPr lang="en-US" dirty="0">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This dataset offers a rich resource for exploring user preferences and building personalized movie recommendation models.</a:t>
            </a:r>
            <a:endParaRPr lang="en-US" dirty="0">
              <a:solidFill>
                <a:schemeClr val="tx1">
                  <a:lumMod val="85000"/>
                </a:schemeClr>
              </a:solidFill>
              <a:latin typeface="Arial"/>
              <a:cs typeface="Arial"/>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40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474-B306-C715-CD2B-5CB2DAB18443}"/>
              </a:ext>
            </a:extLst>
          </p:cNvPr>
          <p:cNvSpPr>
            <a:spLocks noGrp="1"/>
          </p:cNvSpPr>
          <p:nvPr>
            <p:ph idx="1"/>
          </p:nvPr>
        </p:nvSpPr>
        <p:spPr>
          <a:xfrm>
            <a:off x="1451579" y="108155"/>
            <a:ext cx="9291215" cy="5978013"/>
          </a:xfrm>
        </p:spPr>
        <p:txBody>
          <a:bodyPr>
            <a:noAutofit/>
          </a:bodyPr>
          <a:lstStyle/>
          <a:p>
            <a:pPr marL="0" indent="0">
              <a:buNone/>
            </a:pPr>
            <a:r>
              <a:rPr lang="en-US" b="1" dirty="0">
                <a:solidFill>
                  <a:schemeClr val="tx1">
                    <a:lumMod val="85000"/>
                  </a:schemeClr>
                </a:solidFill>
                <a:latin typeface="Arial"/>
                <a:cs typeface="Arial"/>
              </a:rPr>
              <a:t>1. Library </a:t>
            </a:r>
            <a:r>
              <a:rPr lang="en-US" b="1" err="1">
                <a:solidFill>
                  <a:schemeClr val="tx1">
                    <a:lumMod val="85000"/>
                  </a:schemeClr>
                </a:solidFill>
                <a:latin typeface="Arial"/>
                <a:cs typeface="Arial"/>
              </a:rPr>
              <a:t>Imports:pandas</a:t>
            </a:r>
            <a:r>
              <a:rPr lang="en-US" b="1" dirty="0">
                <a:solidFill>
                  <a:schemeClr val="tx1">
                    <a:lumMod val="85000"/>
                  </a:schemeClr>
                </a:solidFill>
                <a:latin typeface="Arial"/>
                <a:cs typeface="Arial"/>
              </a:rPr>
              <a:t>: </a:t>
            </a:r>
            <a:endParaRPr lang="en-US" b="1" u="sng"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lang="en-US" dirty="0" err="1">
                <a:solidFill>
                  <a:schemeClr val="tx1">
                    <a:lumMod val="85000"/>
                  </a:schemeClr>
                </a:solidFill>
                <a:latin typeface="Arial" panose="020B0604020202020204" pitchFamily="34" charset="0"/>
                <a:cs typeface="Arial" panose="020B0604020202020204" pitchFamily="34" charset="0"/>
              </a:rPr>
              <a:t>files.sklearn.model_selection</a:t>
            </a:r>
            <a:r>
              <a:rPr lang="en-US" dirty="0">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lang="en-US" dirty="0" err="1">
                <a:solidFill>
                  <a:schemeClr val="tx1">
                    <a:lumMod val="85000"/>
                  </a:schemeClr>
                </a:solidFill>
                <a:latin typeface="Arial" panose="020B0604020202020204" pitchFamily="34" charset="0"/>
                <a:cs typeface="Arial" panose="020B0604020202020204" pitchFamily="34" charset="0"/>
              </a:rPr>
              <a:t>sets.keras</a:t>
            </a:r>
            <a:r>
              <a:rPr lang="en-US" dirty="0">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lang="en-US" dirty="0" err="1">
                <a:solidFill>
                  <a:schemeClr val="tx1">
                    <a:lumMod val="85000"/>
                  </a:schemeClr>
                </a:solidFill>
                <a:latin typeface="Arial" panose="020B0604020202020204" pitchFamily="34" charset="0"/>
                <a:cs typeface="Arial" panose="020B0604020202020204" pitchFamily="34" charset="0"/>
              </a:rPr>
              <a:t>model.numpy</a:t>
            </a:r>
            <a:r>
              <a:rPr lang="en-US" dirty="0">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marL="0" indent="0">
              <a:buNone/>
            </a:pPr>
            <a:r>
              <a:rPr lang="en-US" b="1" dirty="0">
                <a:solidFill>
                  <a:schemeClr val="tx1">
                    <a:lumMod val="85000"/>
                  </a:schemeClr>
                </a:solidFill>
                <a:latin typeface="Arial"/>
                <a:cs typeface="Arial"/>
              </a:rPr>
              <a:t>2. Data Loading and Preprocessing: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lang="en-US" dirty="0" err="1">
                <a:solidFill>
                  <a:schemeClr val="tx1">
                    <a:lumMod val="85000"/>
                  </a:schemeClr>
                </a:solidFill>
                <a:latin typeface="Arial" panose="020B0604020202020204" pitchFamily="34" charset="0"/>
                <a:cs typeface="Arial" panose="020B0604020202020204" pitchFamily="34" charset="0"/>
              </a:rPr>
              <a:t>pandas.read_csv</a:t>
            </a:r>
            <a:r>
              <a:rPr lang="en-US" dirty="0">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extLst>
      <p:ext uri="{BB962C8B-B14F-4D97-AF65-F5344CB8AC3E}">
        <p14:creationId xmlns:p14="http://schemas.microsoft.com/office/powerpoint/2010/main" val="29286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89B39-7F10-4223-B60E-23D1EB5649E5}"/>
              </a:ext>
            </a:extLst>
          </p:cNvPr>
          <p:cNvSpPr>
            <a:spLocks noGrp="1"/>
          </p:cNvSpPr>
          <p:nvPr>
            <p:ph idx="1"/>
          </p:nvPr>
        </p:nvSpPr>
        <p:spPr>
          <a:xfrm>
            <a:off x="594133" y="324465"/>
            <a:ext cx="10355139" cy="5259868"/>
          </a:xfrm>
        </p:spPr>
        <p:txBody>
          <a:bodyPr>
            <a:normAutofit fontScale="70000" lnSpcReduction="20000"/>
          </a:bodyPr>
          <a:lstStyle/>
          <a:p>
            <a:pPr marL="0" indent="0">
              <a:buNone/>
            </a:pPr>
            <a:r>
              <a:rPr lang="en-US" sz="3200" b="1" dirty="0">
                <a:solidFill>
                  <a:schemeClr val="tx1">
                    <a:lumMod val="85000"/>
                  </a:schemeClr>
                </a:solidFill>
                <a:latin typeface="Arial"/>
                <a:cs typeface="Arial"/>
              </a:rPr>
              <a:t>3. Model Parameter Definition:</a:t>
            </a:r>
          </a:p>
          <a:p>
            <a:pPr marL="0" indent="0">
              <a:buNone/>
            </a:pPr>
            <a:r>
              <a:rPr lang="en-US" sz="3200" dirty="0">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lang="en-US" sz="3200" dirty="0" err="1">
                <a:solidFill>
                  <a:schemeClr val="tx1">
                    <a:lumMod val="85000"/>
                  </a:schemeClr>
                </a:solidFill>
                <a:latin typeface="Arial" panose="020B0604020202020204" pitchFamily="34" charset="0"/>
                <a:cs typeface="Arial" panose="020B0604020202020204" pitchFamily="34" charset="0"/>
              </a:rPr>
              <a:t>n_users</a:t>
            </a:r>
            <a:r>
              <a:rPr lang="en-US" sz="3200" dirty="0">
                <a:solidFill>
                  <a:schemeClr val="tx1">
                    <a:lumMod val="85000"/>
                  </a:schemeClr>
                </a:solidFill>
                <a:latin typeface="Arial" panose="020B0604020202020204" pitchFamily="34" charset="0"/>
                <a:cs typeface="Arial" panose="020B0604020202020204" pitchFamily="34" charset="0"/>
              </a:rPr>
              <a:t>) and movies (</a:t>
            </a:r>
            <a:r>
              <a:rPr lang="en-US" sz="3200" dirty="0" err="1">
                <a:solidFill>
                  <a:schemeClr val="tx1">
                    <a:lumMod val="85000"/>
                  </a:schemeClr>
                </a:solidFill>
                <a:latin typeface="Arial" panose="020B0604020202020204" pitchFamily="34" charset="0"/>
                <a:cs typeface="Arial" panose="020B0604020202020204" pitchFamily="34" charset="0"/>
              </a:rPr>
              <a:t>n_movies</a:t>
            </a:r>
            <a:r>
              <a:rPr lang="en-US" sz="3200" dirty="0">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marL="0" indent="0">
              <a:buNone/>
            </a:pPr>
            <a:r>
              <a:rPr lang="en-US" sz="2900" b="1" dirty="0">
                <a:solidFill>
                  <a:schemeClr val="tx1">
                    <a:lumMod val="85000"/>
                  </a:schemeClr>
                </a:solidFill>
                <a:latin typeface="Arial"/>
                <a:cs typeface="Arial"/>
              </a:rPr>
              <a:t>4. Deep Matrix Factorization Model Construction:</a:t>
            </a:r>
          </a:p>
          <a:p>
            <a:pPr marL="0" indent="0">
              <a:buNone/>
            </a:pPr>
            <a:r>
              <a:rPr lang="en-US" sz="2900" b="1" i="1" dirty="0">
                <a:solidFill>
                  <a:schemeClr val="tx1">
                    <a:lumMod val="85000"/>
                  </a:schemeClr>
                </a:solidFill>
                <a:latin typeface="Arial"/>
                <a:cs typeface="Arial"/>
              </a:rPr>
              <a:t>Input Layers:</a:t>
            </a:r>
          </a:p>
          <a:p>
            <a:pPr>
              <a:buFont typeface="Wingdings" panose="020B0604020202020204" pitchFamily="34" charset="0"/>
              <a:buChar char="v"/>
            </a:pPr>
            <a:r>
              <a:rPr lang="en-US" sz="2900" b="1" err="1">
                <a:solidFill>
                  <a:schemeClr val="tx1">
                    <a:lumMod val="85000"/>
                  </a:schemeClr>
                </a:solidFill>
                <a:latin typeface="Arial"/>
                <a:cs typeface="Arial"/>
              </a:rPr>
              <a:t>user_input</a:t>
            </a:r>
            <a:r>
              <a:rPr lang="en-US" sz="2900" b="1" dirty="0">
                <a:solidFill>
                  <a:schemeClr val="tx1">
                    <a:lumMod val="85000"/>
                  </a:schemeClr>
                </a:solidFill>
                <a:latin typeface="Arial"/>
                <a:cs typeface="Arial"/>
              </a:rPr>
              <a:t>: </a:t>
            </a:r>
            <a:r>
              <a:rPr lang="en-US" sz="2900" dirty="0">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lang="en-US" sz="2900" b="1" err="1">
                <a:solidFill>
                  <a:schemeClr val="tx1">
                    <a:lumMod val="85000"/>
                  </a:schemeClr>
                </a:solidFill>
                <a:latin typeface="Arial"/>
                <a:cs typeface="Arial"/>
              </a:rPr>
              <a:t>movie_input</a:t>
            </a:r>
            <a:r>
              <a:rPr lang="en-US" sz="2900" b="1" dirty="0">
                <a:solidFill>
                  <a:schemeClr val="tx1">
                    <a:lumMod val="85000"/>
                  </a:schemeClr>
                </a:solidFill>
                <a:latin typeface="Arial"/>
                <a:cs typeface="Arial"/>
              </a:rPr>
              <a:t>:</a:t>
            </a:r>
            <a:r>
              <a:rPr lang="en-US" sz="2900" dirty="0">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lang="en-US" sz="2900" b="1" dirty="0">
                <a:solidFill>
                  <a:schemeClr val="tx1">
                    <a:lumMod val="85000"/>
                  </a:schemeClr>
                </a:solidFill>
                <a:latin typeface="Arial"/>
                <a:cs typeface="Arial"/>
              </a:rPr>
              <a:t>Embedding Layers: </a:t>
            </a:r>
            <a:r>
              <a:rPr lang="en-US" sz="2900" dirty="0">
                <a:solidFill>
                  <a:schemeClr val="tx1">
                    <a:lumMod val="85000"/>
                  </a:schemeClr>
                </a:solidFill>
                <a:latin typeface="Arial"/>
                <a:cs typeface="Arial"/>
              </a:rPr>
              <a:t>Embedding(</a:t>
            </a:r>
            <a:r>
              <a:rPr lang="en-US" sz="2900" dirty="0" err="1">
                <a:solidFill>
                  <a:schemeClr val="tx1">
                    <a:lumMod val="85000"/>
                  </a:schemeClr>
                </a:solidFill>
                <a:latin typeface="Arial"/>
                <a:cs typeface="Arial"/>
              </a:rPr>
              <a:t>n_users</a:t>
            </a:r>
            <a:r>
              <a:rPr lang="en-US" sz="2900" dirty="0">
                <a:solidFill>
                  <a:schemeClr val="tx1">
                    <a:lumMod val="85000"/>
                  </a:schemeClr>
                </a:solidFill>
                <a:latin typeface="Arial"/>
                <a:cs typeface="Arial"/>
              </a:rPr>
              <a:t>, </a:t>
            </a:r>
            <a:r>
              <a:rPr lang="en-US" sz="2900" dirty="0" err="1">
                <a:solidFill>
                  <a:schemeClr val="tx1">
                    <a:lumMod val="85000"/>
                  </a:schemeClr>
                </a:solidFill>
                <a:latin typeface="Arial"/>
                <a:cs typeface="Arial"/>
              </a:rPr>
              <a:t>embedding_size</a:t>
            </a:r>
            <a:r>
              <a:rPr lang="en-US" sz="2900" dirty="0">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extLst>
      <p:ext uri="{BB962C8B-B14F-4D97-AF65-F5344CB8AC3E}">
        <p14:creationId xmlns:p14="http://schemas.microsoft.com/office/powerpoint/2010/main" val="31856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A76C4-BA43-B321-3E57-54E6F1998D35}"/>
              </a:ext>
            </a:extLst>
          </p:cNvPr>
          <p:cNvSpPr>
            <a:spLocks noGrp="1"/>
          </p:cNvSpPr>
          <p:nvPr>
            <p:ph idx="1"/>
          </p:nvPr>
        </p:nvSpPr>
        <p:spPr>
          <a:xfrm>
            <a:off x="703957" y="383458"/>
            <a:ext cx="10038837" cy="5407742"/>
          </a:xfrm>
        </p:spPr>
        <p:txBody>
          <a:bodyPr/>
          <a:lstStyle/>
          <a:p>
            <a:pPr>
              <a:buFont typeface="Wingdings" panose="020B0604020202020204" pitchFamily="34" charset="0"/>
              <a:buChar char="v"/>
            </a:pPr>
            <a:r>
              <a:rPr lang="en-US" sz="2000" b="1" dirty="0">
                <a:solidFill>
                  <a:schemeClr val="tx1">
                    <a:lumMod val="85000"/>
                  </a:schemeClr>
                </a:solidFill>
                <a:latin typeface="Arial"/>
                <a:cs typeface="Arial"/>
              </a:rPr>
              <a:t>Interaction Layer</a:t>
            </a:r>
            <a:r>
              <a:rPr lang="en-US" sz="2000" dirty="0">
                <a:solidFill>
                  <a:schemeClr val="tx1">
                    <a:lumMod val="85000"/>
                  </a:schemeClr>
                </a:solidFill>
                <a:latin typeface="Arial"/>
                <a:cs typeface="Arial"/>
              </a:rPr>
              <a:t>:</a:t>
            </a:r>
            <a:r>
              <a:rPr lang="en-US" dirty="0">
                <a:solidFill>
                  <a:schemeClr val="tx1">
                    <a:lumMod val="85000"/>
                  </a:schemeClr>
                </a:solidFill>
                <a:latin typeface="Arial"/>
                <a:cs typeface="Arial"/>
              </a:rPr>
              <a:t> </a:t>
            </a:r>
            <a:r>
              <a:rPr lang="en-US" sz="2000" dirty="0">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marL="0" indent="0">
              <a:buNone/>
            </a:pPr>
            <a:r>
              <a:rPr lang="en-US" sz="2000" b="1" i="1" dirty="0">
                <a:solidFill>
                  <a:schemeClr val="tx1">
                    <a:lumMod val="85000"/>
                  </a:schemeClr>
                </a:solidFill>
                <a:latin typeface="Arial"/>
                <a:cs typeface="Arial"/>
              </a:rPr>
              <a:t>Hidden Layers </a:t>
            </a:r>
            <a:r>
              <a:rPr lang="en-US" b="1" i="1" dirty="0">
                <a:solidFill>
                  <a:schemeClr val="tx1">
                    <a:lumMod val="85000"/>
                  </a:schemeClr>
                </a:solidFill>
                <a:latin typeface="Arial"/>
                <a:cs typeface="Arial"/>
              </a:rPr>
              <a:t>:</a:t>
            </a:r>
            <a:endParaRPr lang="en-US" sz="2000" b="1" i="1" dirty="0">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lang="en-US" sz="2000" b="1" dirty="0">
                <a:solidFill>
                  <a:schemeClr val="tx1">
                    <a:lumMod val="85000"/>
                  </a:schemeClr>
                </a:solidFill>
                <a:latin typeface="Arial"/>
                <a:cs typeface="Arial"/>
              </a:rPr>
              <a:t>Dense(64,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 </a:t>
            </a:r>
            <a:r>
              <a:rPr lang="en-US" sz="2000" dirty="0">
                <a:solidFill>
                  <a:schemeClr val="tx1">
                    <a:lumMod val="85000"/>
                  </a:schemeClr>
                </a:solidFill>
                <a:latin typeface="Arial"/>
                <a:cs typeface="Arial"/>
              </a:rPr>
              <a:t>Introduces a hidden layer with 64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lang="en-US" sz="2000" b="1" dirty="0">
                <a:solidFill>
                  <a:schemeClr val="tx1">
                    <a:lumMod val="85000"/>
                  </a:schemeClr>
                </a:solidFill>
                <a:latin typeface="Arial"/>
                <a:cs typeface="Arial"/>
              </a:rPr>
              <a:t>Dense(32,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a:t>
            </a:r>
            <a:r>
              <a:rPr lang="en-US" sz="2000" dirty="0">
                <a:solidFill>
                  <a:schemeClr val="tx1">
                    <a:lumMod val="85000"/>
                  </a:schemeClr>
                </a:solidFill>
                <a:latin typeface="Arial"/>
                <a:cs typeface="Arial"/>
              </a:rPr>
              <a:t> Adds another hidden layer with 32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lang="en-US" sz="2000" b="1" dirty="0">
                <a:solidFill>
                  <a:schemeClr val="tx1">
                    <a:lumMod val="85000"/>
                  </a:schemeClr>
                </a:solidFill>
                <a:latin typeface="Arial"/>
                <a:cs typeface="Arial"/>
              </a:rPr>
              <a:t>Output </a:t>
            </a:r>
            <a:r>
              <a:rPr lang="en-US" sz="2000" b="1" err="1">
                <a:solidFill>
                  <a:schemeClr val="tx1">
                    <a:lumMod val="85000"/>
                  </a:schemeClr>
                </a:solidFill>
                <a:latin typeface="Arial"/>
                <a:cs typeface="Arial"/>
              </a:rPr>
              <a:t>Layer:Dense</a:t>
            </a:r>
            <a:r>
              <a:rPr lang="en-US" sz="2000" b="1" dirty="0">
                <a:solidFill>
                  <a:schemeClr val="tx1">
                    <a:lumMod val="85000"/>
                  </a:schemeClr>
                </a:solidFill>
                <a:latin typeface="Arial"/>
                <a:cs typeface="Arial"/>
              </a:rPr>
              <a:t>(1):</a:t>
            </a:r>
            <a:r>
              <a:rPr lang="en-US" sz="2000" dirty="0">
                <a:solidFill>
                  <a:schemeClr val="tx1">
                    <a:lumMod val="85000"/>
                  </a:schemeClr>
                </a:solidFill>
                <a:latin typeface="Arial"/>
                <a:cs typeface="Arial"/>
              </a:rPr>
              <a:t> Defines an output layer with a single neuron to predict the rating for a specific user-movie interaction.</a:t>
            </a:r>
            <a:endParaRPr lang="en-US" dirty="0">
              <a:solidFill>
                <a:schemeClr val="tx1">
                  <a:lumMod val="85000"/>
                </a:schemeClr>
              </a:solidFill>
              <a:latin typeface="Arial"/>
              <a:cs typeface="Arial"/>
            </a:endParaRPr>
          </a:p>
        </p:txBody>
      </p:sp>
    </p:spTree>
    <p:extLst>
      <p:ext uri="{BB962C8B-B14F-4D97-AF65-F5344CB8AC3E}">
        <p14:creationId xmlns:p14="http://schemas.microsoft.com/office/powerpoint/2010/main" val="37313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E05E2-2E72-1E85-8641-9677F2C0A161}"/>
              </a:ext>
            </a:extLst>
          </p:cNvPr>
          <p:cNvSpPr>
            <a:spLocks noGrp="1"/>
          </p:cNvSpPr>
          <p:nvPr>
            <p:ph idx="1"/>
          </p:nvPr>
        </p:nvSpPr>
        <p:spPr>
          <a:xfrm>
            <a:off x="531428" y="316302"/>
            <a:ext cx="10987743" cy="5869858"/>
          </a:xfrm>
        </p:spPr>
        <p:txBody>
          <a:bodyPr>
            <a:normAutofit lnSpcReduction="10000"/>
          </a:bodyPr>
          <a:lstStyle/>
          <a:p>
            <a:pPr marL="0" indent="0">
              <a:buNone/>
            </a:pPr>
            <a:r>
              <a:rPr lang="en-US" b="1" dirty="0">
                <a:solidFill>
                  <a:schemeClr val="tx1">
                    <a:lumMod val="85000"/>
                  </a:schemeClr>
                </a:solidFill>
                <a:latin typeface="Arial"/>
                <a:cs typeface="Arial"/>
              </a:rPr>
              <a:t>5. Model Compilation: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Specifies the loss function (loss='</a:t>
            </a:r>
            <a:r>
              <a:rPr lang="en-US" dirty="0" err="1">
                <a:solidFill>
                  <a:schemeClr val="tx1">
                    <a:lumMod val="85000"/>
                  </a:schemeClr>
                </a:solidFill>
                <a:latin typeface="Arial" panose="020B0604020202020204" pitchFamily="34" charset="0"/>
                <a:cs typeface="Arial" panose="020B0604020202020204" pitchFamily="34" charset="0"/>
              </a:rPr>
              <a:t>mean_squared_error</a:t>
            </a:r>
            <a:r>
              <a:rPr lang="en-US" dirty="0">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lang="en-US" dirty="0" err="1">
                <a:solidFill>
                  <a:schemeClr val="tx1">
                    <a:lumMod val="85000"/>
                  </a:schemeClr>
                </a:solidFill>
                <a:latin typeface="Arial" panose="020B0604020202020204" pitchFamily="34" charset="0"/>
                <a:cs typeface="Arial" panose="020B0604020202020204" pitchFamily="34" charset="0"/>
              </a:rPr>
              <a:t>adam</a:t>
            </a:r>
            <a:r>
              <a:rPr lang="en-US" dirty="0">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marL="0" indent="0">
              <a:buNone/>
            </a:pPr>
            <a:r>
              <a:rPr lang="en-US" b="1" dirty="0">
                <a:solidFill>
                  <a:schemeClr val="tx1">
                    <a:lumMod val="85000"/>
                  </a:schemeClr>
                </a:solidFill>
                <a:latin typeface="Arial"/>
                <a:cs typeface="Arial"/>
              </a:rPr>
              <a:t>6. Model Training: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lang="en-US" b="1" dirty="0">
                <a:solidFill>
                  <a:schemeClr val="tx1">
                    <a:lumMod val="85000"/>
                  </a:schemeClr>
                </a:solidFill>
                <a:latin typeface="Arial"/>
                <a:cs typeface="Arial"/>
              </a:rPr>
              <a:t>Training data:</a:t>
            </a:r>
            <a:r>
              <a:rPr lang="en-US" dirty="0">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lang="en-US" dirty="0">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lang="en-US" b="1" dirty="0">
                <a:solidFill>
                  <a:schemeClr val="tx1">
                    <a:lumMod val="85000"/>
                  </a:schemeClr>
                </a:solidFill>
                <a:latin typeface="Arial"/>
                <a:cs typeface="Arial"/>
              </a:rPr>
              <a:t>Number of epochs (epochs=5):</a:t>
            </a:r>
            <a:r>
              <a:rPr lang="en-US" dirty="0">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lang="en-US" b="1" dirty="0">
                <a:solidFill>
                  <a:schemeClr val="tx1">
                    <a:lumMod val="85000"/>
                  </a:schemeClr>
                </a:solidFill>
                <a:latin typeface="Arial"/>
                <a:cs typeface="Arial"/>
              </a:rPr>
              <a:t>Batch size (</a:t>
            </a:r>
            <a:r>
              <a:rPr lang="en-US" b="1" err="1">
                <a:solidFill>
                  <a:schemeClr val="tx1">
                    <a:lumMod val="85000"/>
                  </a:schemeClr>
                </a:solidFill>
                <a:latin typeface="Arial"/>
                <a:cs typeface="Arial"/>
              </a:rPr>
              <a:t>batch_size</a:t>
            </a:r>
            <a:r>
              <a:rPr lang="en-US" b="1" dirty="0">
                <a:solidFill>
                  <a:schemeClr val="tx1">
                    <a:lumMod val="85000"/>
                  </a:schemeClr>
                </a:solidFill>
                <a:latin typeface="Arial"/>
                <a:cs typeface="Arial"/>
              </a:rPr>
              <a:t>=128):</a:t>
            </a:r>
            <a:r>
              <a:rPr lang="en-US" dirty="0">
                <a:solidFill>
                  <a:schemeClr val="tx1">
                    <a:lumMod val="85000"/>
                  </a:schemeClr>
                </a:solidFill>
                <a:latin typeface="Arial"/>
                <a:cs typeface="Arial"/>
              </a:rPr>
              <a:t> Number of samples processed before updating model weights.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3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D3BE0-A639-930C-319F-A9DAB5CA78ED}"/>
              </a:ext>
            </a:extLst>
          </p:cNvPr>
          <p:cNvSpPr>
            <a:spLocks noGrp="1"/>
          </p:cNvSpPr>
          <p:nvPr>
            <p:ph idx="1"/>
          </p:nvPr>
        </p:nvSpPr>
        <p:spPr>
          <a:xfrm>
            <a:off x="545806" y="442452"/>
            <a:ext cx="10196988" cy="5260258"/>
          </a:xfrm>
        </p:spPr>
        <p:txBody>
          <a:bodyPr>
            <a:normAutofit/>
          </a:bodyPr>
          <a:lstStyle/>
          <a:p>
            <a:pPr>
              <a:buFont typeface="Wingdings" panose="020B0604020202020204" pitchFamily="34" charset="0"/>
              <a:buChar char="v"/>
            </a:pPr>
            <a:r>
              <a:rPr lang="en-US" b="1" dirty="0">
                <a:solidFill>
                  <a:schemeClr val="tx1">
                    <a:lumMod val="85000"/>
                  </a:schemeClr>
                </a:solidFill>
                <a:latin typeface="Arial"/>
                <a:cs typeface="Arial"/>
              </a:rPr>
              <a:t>Early stopping (</a:t>
            </a:r>
            <a:r>
              <a:rPr lang="en-US" b="1" err="1">
                <a:solidFill>
                  <a:schemeClr val="tx1">
                    <a:lumMod val="85000"/>
                  </a:schemeClr>
                </a:solidFill>
                <a:latin typeface="Arial"/>
                <a:cs typeface="Arial"/>
              </a:rPr>
              <a:t>EarlyStopping</a:t>
            </a:r>
            <a:r>
              <a:rPr lang="en-US" b="1" dirty="0">
                <a:solidFill>
                  <a:schemeClr val="tx1">
                    <a:lumMod val="85000"/>
                  </a:schemeClr>
                </a:solidFill>
                <a:latin typeface="Arial"/>
                <a:cs typeface="Arial"/>
              </a:rPr>
              <a:t>(patience=3, </a:t>
            </a:r>
            <a:r>
              <a:rPr lang="en-US" b="1" err="1">
                <a:solidFill>
                  <a:schemeClr val="tx1">
                    <a:lumMod val="85000"/>
                  </a:schemeClr>
                </a:solidFill>
                <a:latin typeface="Arial"/>
                <a:cs typeface="Arial"/>
              </a:rPr>
              <a:t>restore_best_weights</a:t>
            </a:r>
            <a:r>
              <a:rPr lang="en-US" b="1" dirty="0">
                <a:solidFill>
                  <a:schemeClr val="tx1">
                    <a:lumMod val="85000"/>
                  </a:schemeClr>
                </a:solidFill>
                <a:latin typeface="Arial"/>
                <a:cs typeface="Arial"/>
              </a:rPr>
              <a:t>=True)):</a:t>
            </a:r>
            <a:r>
              <a:rPr lang="en-US" dirty="0">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7. Model Evaluation: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Calculates the test loss (</a:t>
            </a:r>
            <a:r>
              <a:rPr lang="en-US" dirty="0" err="1">
                <a:solidFill>
                  <a:schemeClr val="tx1">
                    <a:lumMod val="85000"/>
                  </a:schemeClr>
                </a:solidFill>
                <a:latin typeface="Arial" panose="020B0604020202020204" pitchFamily="34" charset="0"/>
                <a:cs typeface="Arial" panose="020B0604020202020204" pitchFamily="34" charset="0"/>
              </a:rPr>
              <a:t>model.evaluate</a:t>
            </a:r>
            <a:r>
              <a:rPr lang="en-US" dirty="0">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marL="0" indent="0">
              <a:buNone/>
            </a:pPr>
            <a:r>
              <a:rPr lang="en-US" b="1" dirty="0">
                <a:solidFill>
                  <a:schemeClr val="tx1">
                    <a:lumMod val="85000"/>
                  </a:schemeClr>
                </a:solidFill>
                <a:latin typeface="Arial"/>
                <a:cs typeface="Arial"/>
              </a:rPr>
              <a:t>8. Recommendation Function Implementation: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Defines a function named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Creates a list encompassing all movie IDs.</a:t>
            </a:r>
            <a:endParaRPr lang="en-US" dirty="0"/>
          </a:p>
        </p:txBody>
      </p:sp>
    </p:spTree>
    <p:extLst>
      <p:ext uri="{BB962C8B-B14F-4D97-AF65-F5344CB8AC3E}">
        <p14:creationId xmlns:p14="http://schemas.microsoft.com/office/powerpoint/2010/main" val="6612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D6B9-2663-4C82-2405-34FD9911145F}"/>
              </a:ext>
            </a:extLst>
          </p:cNvPr>
          <p:cNvSpPr>
            <a:spLocks noGrp="1"/>
          </p:cNvSpPr>
          <p:nvPr>
            <p:ph idx="1"/>
          </p:nvPr>
        </p:nvSpPr>
        <p:spPr>
          <a:xfrm>
            <a:off x="689580" y="1139428"/>
            <a:ext cx="10498912" cy="5103295"/>
          </a:xfrm>
        </p:spPr>
        <p:txBody>
          <a:bodyPr/>
          <a:lstStyle/>
          <a:p>
            <a:pPr marL="0" indent="0">
              <a:buNone/>
            </a:pPr>
            <a:r>
              <a:rPr lang="en-US" dirty="0">
                <a:solidFill>
                  <a:schemeClr val="tx1">
                    <a:lumMod val="85000"/>
                  </a:schemeClr>
                </a:solidFill>
                <a:latin typeface="Arial"/>
                <a:cs typeface="Arial"/>
              </a:rPr>
              <a:t>Constructs a NumPy array by replicating the user ID for all movie IDs, essentially predicting ratings for every movie for that user.</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lang="en-US" dirty="0" err="1">
                <a:solidFill>
                  <a:schemeClr val="tx1">
                    <a:lumMod val="85000"/>
                  </a:schemeClr>
                </a:solidFill>
                <a:latin typeface="Arial" panose="020B0604020202020204" pitchFamily="34" charset="0"/>
                <a:cs typeface="Arial" panose="020B0604020202020204" pitchFamily="34" charset="0"/>
              </a:rPr>
              <a:t>user.Sorts</a:t>
            </a:r>
            <a:r>
              <a:rPr lang="en-US" dirty="0">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Selects the top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movie IDs from the sorted list.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marL="0" indent="0">
              <a:buNone/>
            </a:pPr>
            <a:r>
              <a:rPr lang="en-US" b="1" dirty="0">
                <a:solidFill>
                  <a:schemeClr val="tx1">
                    <a:lumMod val="85000"/>
                  </a:schemeClr>
                </a:solidFill>
                <a:latin typeface="Arial"/>
                <a:cs typeface="Arial"/>
              </a:rPr>
              <a:t>9. User Recommendation Demonstration: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Illustrates how to employ the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extLst>
      <p:ext uri="{BB962C8B-B14F-4D97-AF65-F5344CB8AC3E}">
        <p14:creationId xmlns:p14="http://schemas.microsoft.com/office/powerpoint/2010/main" val="63796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650C7-B76F-16FE-B12A-DF2A4A5D7A13}"/>
              </a:ext>
            </a:extLst>
          </p:cNvPr>
          <p:cNvSpPr>
            <a:spLocks noGrp="1"/>
          </p:cNvSpPr>
          <p:nvPr>
            <p:ph idx="1"/>
          </p:nvPr>
        </p:nvSpPr>
        <p:spPr>
          <a:xfrm>
            <a:off x="473919" y="1225042"/>
            <a:ext cx="11419062" cy="1746620"/>
          </a:xfrm>
        </p:spPr>
        <p:txBody>
          <a:bodyPr>
            <a:normAutofit/>
          </a:bodyPr>
          <a:lstStyle/>
          <a:p>
            <a:pPr marL="0" indent="0">
              <a:buNone/>
            </a:pPr>
            <a:r>
              <a:rPr lang="en-US" dirty="0">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err="1">
                <a:solidFill>
                  <a:schemeClr val="tx1">
                    <a:lumMod val="85000"/>
                  </a:schemeClr>
                </a:solidFill>
                <a:latin typeface="Arial"/>
                <a:cs typeface="Arial"/>
              </a:rPr>
              <a:t>performance.The</a:t>
            </a:r>
            <a:r>
              <a:rPr lang="en-US" dirty="0">
                <a:solidFill>
                  <a:schemeClr val="tx1">
                    <a:lumMod val="85000"/>
                  </a:schemeClr>
                </a:solidFill>
                <a:latin typeface="Arial"/>
                <a:cs typeface="Arial"/>
              </a:rPr>
              <a:t> RMSE of 0.9317 is the square root of the MSE, providing the error in the same unit as the ratings (typically 1 to 5 stars).</a:t>
            </a:r>
          </a:p>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48B6FB-27F8-F01B-6387-C69062AE0B30}"/>
              </a:ext>
            </a:extLst>
          </p:cNvPr>
          <p:cNvSpPr txBox="1"/>
          <p:nvPr/>
        </p:nvSpPr>
        <p:spPr>
          <a:xfrm>
            <a:off x="467311" y="431827"/>
            <a:ext cx="4482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RESULT</a:t>
            </a:r>
          </a:p>
        </p:txBody>
      </p:sp>
      <p:pic>
        <p:nvPicPr>
          <p:cNvPr id="5" name="Picture 4">
            <a:extLst>
              <a:ext uri="{FF2B5EF4-FFF2-40B4-BE49-F238E27FC236}">
                <a16:creationId xmlns:a16="http://schemas.microsoft.com/office/drawing/2014/main" id="{4F11B830-6B9A-63AB-713B-9AA25F628062}"/>
              </a:ext>
            </a:extLst>
          </p:cNvPr>
          <p:cNvPicPr>
            <a:picLocks noChangeAspect="1"/>
          </p:cNvPicPr>
          <p:nvPr/>
        </p:nvPicPr>
        <p:blipFill rotWithShape="1">
          <a:blip r:embed="rId2"/>
          <a:srcRect l="-74" t="59184" r="249" b="2721"/>
          <a:stretch/>
        </p:blipFill>
        <p:spPr>
          <a:xfrm>
            <a:off x="1274497" y="5436079"/>
            <a:ext cx="9639378" cy="895782"/>
          </a:xfrm>
          <a:prstGeom prst="rect">
            <a:avLst/>
          </a:prstGeom>
        </p:spPr>
      </p:pic>
      <p:pic>
        <p:nvPicPr>
          <p:cNvPr id="6" name="Picture 5">
            <a:extLst>
              <a:ext uri="{FF2B5EF4-FFF2-40B4-BE49-F238E27FC236}">
                <a16:creationId xmlns:a16="http://schemas.microsoft.com/office/drawing/2014/main" id="{B54E5F60-FDA6-A299-5C55-154829102CBC}"/>
              </a:ext>
            </a:extLst>
          </p:cNvPr>
          <p:cNvPicPr>
            <a:picLocks noChangeAspect="1"/>
          </p:cNvPicPr>
          <p:nvPr/>
        </p:nvPicPr>
        <p:blipFill rotWithShape="1">
          <a:blip r:embed="rId3"/>
          <a:srcRect l="235" t="39267" b="-575"/>
          <a:stretch/>
        </p:blipFill>
        <p:spPr>
          <a:xfrm>
            <a:off x="1279585" y="2985688"/>
            <a:ext cx="9632870" cy="2442284"/>
          </a:xfrm>
          <a:prstGeom prst="rect">
            <a:avLst/>
          </a:prstGeom>
        </p:spPr>
      </p:pic>
    </p:spTree>
    <p:extLst>
      <p:ext uri="{BB962C8B-B14F-4D97-AF65-F5344CB8AC3E}">
        <p14:creationId xmlns:p14="http://schemas.microsoft.com/office/powerpoint/2010/main" val="13527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752F-08FD-2109-AB98-7533E2ABA631}"/>
              </a:ext>
            </a:extLst>
          </p:cNvPr>
          <p:cNvSpPr>
            <a:spLocks noGrp="1"/>
          </p:cNvSpPr>
          <p:nvPr>
            <p:ph type="title"/>
          </p:nvPr>
        </p:nvSpPr>
        <p:spPr>
          <a:xfrm>
            <a:off x="303522" y="1719069"/>
            <a:ext cx="11572547" cy="2975138"/>
          </a:xfrm>
        </p:spPr>
        <p:txBody>
          <a:bodyPr>
            <a:noAutofit/>
          </a:bodyPr>
          <a:lstStyle/>
          <a:p>
            <a:r>
              <a:rPr lang="en-US" b="1" dirty="0">
                <a:solidFill>
                  <a:schemeClr val="accent1">
                    <a:lumMod val="75000"/>
                  </a:schemeClr>
                </a:solidFill>
                <a:latin typeface="Arial"/>
                <a:cs typeface="Arial"/>
              </a:rPr>
              <a:t>Project TITLE:</a:t>
            </a:r>
            <a:br>
              <a:rPr lang="en-US" b="1" dirty="0">
                <a:solidFill>
                  <a:schemeClr val="tx1"/>
                </a:solidFill>
                <a:latin typeface="Arial"/>
                <a:cs typeface="Arial"/>
              </a:rPr>
            </a:br>
            <a:br>
              <a:rPr lang="en-US" b="1" dirty="0">
                <a:solidFill>
                  <a:schemeClr val="tx1"/>
                </a:solidFill>
                <a:latin typeface="Arial"/>
                <a:cs typeface="Arial"/>
              </a:rPr>
            </a:br>
            <a:r>
              <a:rPr lang="en-US" b="1" dirty="0">
                <a:solidFill>
                  <a:schemeClr val="tx1"/>
                </a:solidFill>
                <a:latin typeface="Arial"/>
                <a:cs typeface="Arial"/>
              </a:rPr>
              <a:t>       A Deep Learning Approach to   Movie Recommendation Systems using Matrix Factorization</a:t>
            </a:r>
            <a:endParaRPr lang="en-US" dirty="0">
              <a:solidFill>
                <a:schemeClr val="tx1"/>
              </a:solidFill>
            </a:endParaRPr>
          </a:p>
        </p:txBody>
      </p:sp>
      <p:pic>
        <p:nvPicPr>
          <p:cNvPr id="4" name="Graphic 3" descr="Stars with solid fill">
            <a:extLst>
              <a:ext uri="{FF2B5EF4-FFF2-40B4-BE49-F238E27FC236}">
                <a16:creationId xmlns:a16="http://schemas.microsoft.com/office/drawing/2014/main" id="{29E9287C-AE37-B58F-5909-AF671919D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938252"/>
            <a:ext cx="914400" cy="914400"/>
          </a:xfrm>
          <a:prstGeom prst="rect">
            <a:avLst/>
          </a:prstGeom>
        </p:spPr>
      </p:pic>
    </p:spTree>
    <p:extLst>
      <p:ext uri="{BB962C8B-B14F-4D97-AF65-F5344CB8AC3E}">
        <p14:creationId xmlns:p14="http://schemas.microsoft.com/office/powerpoint/2010/main" val="587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F24397-C099-3950-EB47-373E6EAD6B4D}"/>
              </a:ext>
            </a:extLst>
          </p:cNvPr>
          <p:cNvPicPr>
            <a:picLocks noChangeAspect="1"/>
          </p:cNvPicPr>
          <p:nvPr/>
        </p:nvPicPr>
        <p:blipFill>
          <a:blip r:embed="rId2"/>
          <a:stretch>
            <a:fillRect/>
          </a:stretch>
        </p:blipFill>
        <p:spPr>
          <a:xfrm>
            <a:off x="931948" y="643467"/>
            <a:ext cx="3236146"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D22A2-C4AC-5B42-3CDE-F241CCE0B46D}"/>
              </a:ext>
            </a:extLst>
          </p:cNvPr>
          <p:cNvPicPr>
            <a:picLocks noChangeAspect="1"/>
          </p:cNvPicPr>
          <p:nvPr/>
        </p:nvPicPr>
        <p:blipFill>
          <a:blip r:embed="rId3"/>
          <a:stretch>
            <a:fillRect/>
          </a:stretch>
        </p:blipFill>
        <p:spPr>
          <a:xfrm>
            <a:off x="622549" y="3943174"/>
            <a:ext cx="3854945" cy="2081670"/>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641E9-9390-101E-B03E-4F3273D8B23D}"/>
              </a:ext>
            </a:extLst>
          </p:cNvPr>
          <p:cNvPicPr>
            <a:picLocks noChangeAspect="1"/>
          </p:cNvPicPr>
          <p:nvPr/>
        </p:nvPicPr>
        <p:blipFill>
          <a:blip r:embed="rId4"/>
          <a:stretch>
            <a:fillRect/>
          </a:stretch>
        </p:blipFill>
        <p:spPr>
          <a:xfrm>
            <a:off x="5144764" y="888021"/>
            <a:ext cx="6410084" cy="5096017"/>
          </a:xfrm>
          <a:prstGeom prst="rect">
            <a:avLst/>
          </a:prstGeom>
        </p:spPr>
      </p:pic>
    </p:spTree>
    <p:extLst>
      <p:ext uri="{BB962C8B-B14F-4D97-AF65-F5344CB8AC3E}">
        <p14:creationId xmlns:p14="http://schemas.microsoft.com/office/powerpoint/2010/main" val="58757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4BF10-227E-9A8C-6981-0FEDAB3DF15A}"/>
              </a:ext>
            </a:extLst>
          </p:cNvPr>
          <p:cNvSpPr txBox="1"/>
          <p:nvPr/>
        </p:nvSpPr>
        <p:spPr>
          <a:xfrm>
            <a:off x="962750" y="1135199"/>
            <a:ext cx="4176815" cy="1049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2000" cap="all" dirty="0">
                <a:latin typeface="Arial"/>
                <a:ea typeface="+mj-ea"/>
                <a:cs typeface="Arial"/>
              </a:rPr>
              <a:t>Model Performance Visualization:</a:t>
            </a:r>
          </a:p>
        </p:txBody>
      </p:sp>
      <p:sp>
        <p:nvSpPr>
          <p:cNvPr id="6" name="TextBox 5">
            <a:extLst>
              <a:ext uri="{FF2B5EF4-FFF2-40B4-BE49-F238E27FC236}">
                <a16:creationId xmlns:a16="http://schemas.microsoft.com/office/drawing/2014/main" id="{18C6487A-1DFB-BE34-C8C2-40D88DE0CDED}"/>
              </a:ext>
            </a:extLst>
          </p:cNvPr>
          <p:cNvSpPr txBox="1"/>
          <p:nvPr/>
        </p:nvSpPr>
        <p:spPr>
          <a:xfrm>
            <a:off x="1135280" y="2188260"/>
            <a:ext cx="4488816"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120000"/>
              </a:lnSpc>
              <a:spcBef>
                <a:spcPts val="1000"/>
              </a:spcBef>
              <a:buClr>
                <a:schemeClr val="accent1"/>
              </a:buClr>
              <a:buSzPct val="100000"/>
            </a:pPr>
            <a:r>
              <a:rPr lang="en-US">
                <a:latin typeface="Arial"/>
                <a:cs typeface="Arial"/>
              </a:rPr>
              <a:t>A bar chart  was created to visualize the Mean Squared Error (MSE) or Root Mean Squared Error (RMSE) of our deep matrix factorization model compared to a baseline model (e.g., simple average rating). Lower MSE/RMSE indicates better performance.</a:t>
            </a:r>
          </a:p>
        </p:txBody>
      </p:sp>
      <p:pic>
        <p:nvPicPr>
          <p:cNvPr id="8" name="Picture 7">
            <a:extLst>
              <a:ext uri="{FF2B5EF4-FFF2-40B4-BE49-F238E27FC236}">
                <a16:creationId xmlns:a16="http://schemas.microsoft.com/office/drawing/2014/main" id="{C3A0AC18-7670-91F9-44C9-ED5E546E2CF0}"/>
              </a:ext>
            </a:extLst>
          </p:cNvPr>
          <p:cNvPicPr>
            <a:picLocks noChangeAspect="1"/>
          </p:cNvPicPr>
          <p:nvPr/>
        </p:nvPicPr>
        <p:blipFill>
          <a:blip r:embed="rId2"/>
          <a:stretch>
            <a:fillRect/>
          </a:stretch>
        </p:blipFill>
        <p:spPr>
          <a:xfrm>
            <a:off x="6094411" y="1281999"/>
            <a:ext cx="4960442" cy="3707930"/>
          </a:xfrm>
          <a:prstGeom prst="rect">
            <a:avLst/>
          </a:prstGeom>
        </p:spPr>
      </p:pic>
    </p:spTree>
    <p:extLst>
      <p:ext uri="{BB962C8B-B14F-4D97-AF65-F5344CB8AC3E}">
        <p14:creationId xmlns:p14="http://schemas.microsoft.com/office/powerpoint/2010/main" val="426841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0D72-263F-E166-FB4A-8C22ADE72842}"/>
              </a:ext>
            </a:extLst>
          </p:cNvPr>
          <p:cNvSpPr>
            <a:spLocks noGrp="1"/>
          </p:cNvSpPr>
          <p:nvPr>
            <p:ph idx="1"/>
          </p:nvPr>
        </p:nvSpPr>
        <p:spPr>
          <a:xfrm>
            <a:off x="761466" y="413696"/>
            <a:ext cx="9291215" cy="3740803"/>
          </a:xfrm>
        </p:spPr>
        <p:txBody>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Interpretation: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The chart allows for a quick comparison of model performance. Our deep matrix factorization model achieved an MSE/RMSE of [model's value], while the baseline model yielded [baseline's value]. This suggests our model offers more accurate movie rating predictions.</a:t>
            </a:r>
          </a:p>
          <a:p>
            <a:pPr marL="0" indent="0">
              <a:buNone/>
            </a:pPr>
            <a:r>
              <a:rPr lang="en-US" b="1" dirty="0">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77A6B48-5B10-23F6-CB33-B7A308B92195}"/>
              </a:ext>
            </a:extLst>
          </p:cNvPr>
          <p:cNvSpPr txBox="1"/>
          <p:nvPr/>
        </p:nvSpPr>
        <p:spPr>
          <a:xfrm>
            <a:off x="762910" y="4303969"/>
            <a:ext cx="5072332" cy="166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i="1" dirty="0">
                <a:solidFill>
                  <a:schemeClr val="tx1">
                    <a:lumMod val="85000"/>
                  </a:schemeClr>
                </a:solidFill>
                <a:latin typeface="Arial"/>
                <a:cs typeface="Arial"/>
              </a:rPr>
              <a:t>Sample Output:</a:t>
            </a:r>
            <a:endParaRPr lang="en-US" sz="2000" i="1" dirty="0">
              <a:solidFill>
                <a:schemeClr val="tx1">
                  <a:lumMod val="85000"/>
                </a:schemeClr>
              </a:solidFill>
              <a:latin typeface="Arial"/>
              <a:cs typeface="Arial"/>
            </a:endParaRPr>
          </a:p>
          <a:p>
            <a:pPr>
              <a:lnSpc>
                <a:spcPct val="120000"/>
              </a:lnSpc>
              <a:spcBef>
                <a:spcPts val="1000"/>
              </a:spcBef>
            </a:pPr>
            <a:r>
              <a:rPr lang="en-US" sz="2000" dirty="0">
                <a:solidFill>
                  <a:schemeClr val="tx1">
                    <a:lumMod val="85000"/>
                  </a:schemeClr>
                </a:solidFill>
                <a:latin typeface="Arial"/>
                <a:cs typeface="Arial"/>
              </a:rPr>
              <a:t>This model outputs the top 5 movie recommendations for user ID 100. The first recommended movie ID is 318.</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C3DB444-BF9F-BE43-8F5B-FB885F34CE25}"/>
              </a:ext>
            </a:extLst>
          </p:cNvPr>
          <p:cNvPicPr>
            <a:picLocks noChangeAspect="1"/>
          </p:cNvPicPr>
          <p:nvPr/>
        </p:nvPicPr>
        <p:blipFill>
          <a:blip r:embed="rId2"/>
          <a:stretch>
            <a:fillRect/>
          </a:stretch>
        </p:blipFill>
        <p:spPr>
          <a:xfrm>
            <a:off x="5400137" y="4285982"/>
            <a:ext cx="6035615" cy="1679095"/>
          </a:xfrm>
          <a:prstGeom prst="rect">
            <a:avLst/>
          </a:prstGeom>
        </p:spPr>
      </p:pic>
    </p:spTree>
    <p:extLst>
      <p:ext uri="{BB962C8B-B14F-4D97-AF65-F5344CB8AC3E}">
        <p14:creationId xmlns:p14="http://schemas.microsoft.com/office/powerpoint/2010/main" val="21457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138C4-546C-F4BE-8C7D-E33528174F72}"/>
              </a:ext>
            </a:extLst>
          </p:cNvPr>
          <p:cNvSpPr>
            <a:spLocks noGrp="1"/>
          </p:cNvSpPr>
          <p:nvPr>
            <p:ph idx="1"/>
          </p:nvPr>
        </p:nvSpPr>
        <p:spPr>
          <a:xfrm>
            <a:off x="1279051" y="1621396"/>
            <a:ext cx="10096346" cy="3614913"/>
          </a:xfrm>
        </p:spPr>
        <p:txBody>
          <a:bodyPr/>
          <a:lstStyle/>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2" name="TextBox 1">
            <a:extLst>
              <a:ext uri="{FF2B5EF4-FFF2-40B4-BE49-F238E27FC236}">
                <a16:creationId xmlns:a16="http://schemas.microsoft.com/office/drawing/2014/main" id="{B237DC4A-F6BC-ABBE-A820-7DCE322DE5F3}"/>
              </a:ext>
            </a:extLst>
          </p:cNvPr>
          <p:cNvSpPr txBox="1"/>
          <p:nvPr/>
        </p:nvSpPr>
        <p:spPr>
          <a:xfrm>
            <a:off x="608464" y="965559"/>
            <a:ext cx="8062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CONCLUSION:</a:t>
            </a:r>
            <a:endParaRPr lang="en-US" sz="3200" b="1" dirty="0">
              <a:solidFill>
                <a:schemeClr val="accent1">
                  <a:lumMod val="75000"/>
                </a:schemeClr>
              </a:solidFill>
            </a:endParaRPr>
          </a:p>
        </p:txBody>
      </p:sp>
      <p:sp>
        <p:nvSpPr>
          <p:cNvPr id="4" name="TextBox 3">
            <a:extLst>
              <a:ext uri="{FF2B5EF4-FFF2-40B4-BE49-F238E27FC236}">
                <a16:creationId xmlns:a16="http://schemas.microsoft.com/office/drawing/2014/main" id="{21D1E055-6504-E367-DA03-CEAC80205D19}"/>
              </a:ext>
            </a:extLst>
          </p:cNvPr>
          <p:cNvSpPr txBox="1"/>
          <p:nvPr/>
        </p:nvSpPr>
        <p:spPr>
          <a:xfrm>
            <a:off x="9774569" y="630489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THANK YOU</a:t>
            </a:r>
          </a:p>
        </p:txBody>
      </p:sp>
    </p:spTree>
    <p:extLst>
      <p:ext uri="{BB962C8B-B14F-4D97-AF65-F5344CB8AC3E}">
        <p14:creationId xmlns:p14="http://schemas.microsoft.com/office/powerpoint/2010/main" val="30836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356B9-5D2E-BFA6-482B-74FC6F631E24}"/>
              </a:ext>
            </a:extLst>
          </p:cNvPr>
          <p:cNvSpPr txBox="1"/>
          <p:nvPr/>
        </p:nvSpPr>
        <p:spPr>
          <a:xfrm>
            <a:off x="763656" y="64748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lumMod val="75000"/>
                  </a:schemeClr>
                </a:solidFill>
              </a:rPr>
              <a:t>AGENDA</a:t>
            </a:r>
          </a:p>
        </p:txBody>
      </p:sp>
      <p:pic>
        <p:nvPicPr>
          <p:cNvPr id="9" name="Content Placeholder 6" descr="Walk with solid fill">
            <a:extLst>
              <a:ext uri="{FF2B5EF4-FFF2-40B4-BE49-F238E27FC236}">
                <a16:creationId xmlns:a16="http://schemas.microsoft.com/office/drawing/2014/main" id="{386E040A-D1B7-142C-FB4D-3324D80F90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0" y="4851433"/>
            <a:ext cx="914400" cy="914400"/>
          </a:xfrm>
        </p:spPr>
      </p:pic>
      <p:pic>
        <p:nvPicPr>
          <p:cNvPr id="11" name="Graphic 10" descr="Back with solid fill">
            <a:extLst>
              <a:ext uri="{FF2B5EF4-FFF2-40B4-BE49-F238E27FC236}">
                <a16:creationId xmlns:a16="http://schemas.microsoft.com/office/drawing/2014/main" id="{DEDE9D61-7FC1-3A82-06C8-BF5229BD6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0534" y="4503617"/>
            <a:ext cx="695632" cy="695632"/>
          </a:xfrm>
          <a:prstGeom prst="rect">
            <a:avLst/>
          </a:prstGeom>
        </p:spPr>
      </p:pic>
      <p:graphicFrame>
        <p:nvGraphicFramePr>
          <p:cNvPr id="21" name="TextBox 6">
            <a:extLst>
              <a:ext uri="{FF2B5EF4-FFF2-40B4-BE49-F238E27FC236}">
                <a16:creationId xmlns:a16="http://schemas.microsoft.com/office/drawing/2014/main" id="{5FE9B15A-706F-7222-F171-A965140EBF55}"/>
              </a:ext>
            </a:extLst>
          </p:cNvPr>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4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E5BF-18A9-3D74-6C44-ED73DAE9472A}"/>
              </a:ext>
            </a:extLst>
          </p:cNvPr>
          <p:cNvSpPr>
            <a:spLocks noGrp="1"/>
          </p:cNvSpPr>
          <p:nvPr>
            <p:ph type="title"/>
          </p:nvPr>
        </p:nvSpPr>
        <p:spPr>
          <a:xfrm>
            <a:off x="1020259" y="473840"/>
            <a:ext cx="9722535" cy="1049235"/>
          </a:xfrm>
        </p:spPr>
        <p:txBody>
          <a:bodyPr/>
          <a:lstStyle/>
          <a:p>
            <a:pPr algn="l"/>
            <a:r>
              <a:rPr lang="en-US" b="1" dirty="0">
                <a:solidFill>
                  <a:schemeClr val="accent1">
                    <a:lumMod val="75000"/>
                  </a:schemeClr>
                </a:solidFill>
                <a:latin typeface="Rockwell"/>
                <a:cs typeface="Arial"/>
              </a:rPr>
              <a:t>PROBLEM STATEMENT</a:t>
            </a:r>
          </a:p>
        </p:txBody>
      </p:sp>
      <p:pic>
        <p:nvPicPr>
          <p:cNvPr id="5" name="Content Placeholder 4" descr="Lightbulb and gear with solid fill">
            <a:extLst>
              <a:ext uri="{FF2B5EF4-FFF2-40B4-BE49-F238E27FC236}">
                <a16:creationId xmlns:a16="http://schemas.microsoft.com/office/drawing/2014/main" id="{CE9B83BA-A742-6FC5-0086-D30DEA7F181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45510"/>
            <a:ext cx="914400" cy="914400"/>
          </a:xfrm>
        </p:spPr>
      </p:pic>
      <p:sp>
        <p:nvSpPr>
          <p:cNvPr id="6" name="TextBox 5">
            <a:extLst>
              <a:ext uri="{FF2B5EF4-FFF2-40B4-BE49-F238E27FC236}">
                <a16:creationId xmlns:a16="http://schemas.microsoft.com/office/drawing/2014/main" id="{C2B4EAE4-29BF-DFC8-E1C6-225A0901E5CA}"/>
              </a:ext>
            </a:extLst>
          </p:cNvPr>
          <p:cNvSpPr txBox="1"/>
          <p:nvPr/>
        </p:nvSpPr>
        <p:spPr>
          <a:xfrm>
            <a:off x="2182761" y="1853754"/>
            <a:ext cx="8557659" cy="400110"/>
          </a:xfrm>
          <a:prstGeom prst="rect">
            <a:avLst/>
          </a:prstGeom>
          <a:noFill/>
        </p:spPr>
        <p:txBody>
          <a:bodyPr wrap="square" rtlCol="0">
            <a:spAutoFit/>
          </a:bodyPr>
          <a:lstStyle/>
          <a:p>
            <a:r>
              <a:rPr lang="en-US" sz="2000" dirty="0">
                <a:solidFill>
                  <a:schemeClr val="tx1">
                    <a:lumMod val="8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EAEA7D77-2FDE-57BF-AB3E-B2A33EADB06F}"/>
              </a:ext>
            </a:extLst>
          </p:cNvPr>
          <p:cNvSpPr txBox="1"/>
          <p:nvPr/>
        </p:nvSpPr>
        <p:spPr>
          <a:xfrm>
            <a:off x="1018195" y="1853754"/>
            <a:ext cx="10239888" cy="3477875"/>
          </a:xfrm>
          <a:prstGeom prst="rect">
            <a:avLst/>
          </a:prstGeom>
          <a:noFill/>
        </p:spPr>
        <p:txBody>
          <a:bodyPr wrap="square" lIns="91440" tIns="45720" rIns="91440" bIns="45720" rtlCol="0" anchor="t">
            <a:spAutoFit/>
          </a:bodyPr>
          <a:lstStyle/>
          <a:p>
            <a:r>
              <a:rPr lang="en-US" sz="2000" dirty="0">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lang="en-US" sz="2000">
              <a:solidFill>
                <a:schemeClr val="tx1">
                  <a:lumMod val="85000"/>
                </a:schemeClr>
              </a:solidFill>
              <a:latin typeface="Rockwell"/>
              <a:cs typeface="Arial"/>
            </a:endParaRPr>
          </a:p>
        </p:txBody>
      </p:sp>
    </p:spTree>
    <p:extLst>
      <p:ext uri="{BB962C8B-B14F-4D97-AF65-F5344CB8AC3E}">
        <p14:creationId xmlns:p14="http://schemas.microsoft.com/office/powerpoint/2010/main" val="23126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490-D1C8-24E6-DA91-CEE9466F87AE}"/>
              </a:ext>
            </a:extLst>
          </p:cNvPr>
          <p:cNvSpPr>
            <a:spLocks noGrp="1"/>
          </p:cNvSpPr>
          <p:nvPr>
            <p:ph type="title"/>
          </p:nvPr>
        </p:nvSpPr>
        <p:spPr>
          <a:xfrm>
            <a:off x="732712" y="344444"/>
            <a:ext cx="9966950" cy="1049235"/>
          </a:xfrm>
        </p:spPr>
        <p:txBody>
          <a:bodyPr/>
          <a:lstStyle/>
          <a:p>
            <a:pPr algn="l"/>
            <a:r>
              <a:rPr lang="en-US" b="1" dirty="0">
                <a:solidFill>
                  <a:schemeClr val="accent1">
                    <a:lumMod val="75000"/>
                  </a:schemeClr>
                </a:solidFill>
                <a:latin typeface="Rockwell"/>
                <a:cs typeface="Arial"/>
              </a:rPr>
              <a:t>PROJECT OVERVIEW</a:t>
            </a:r>
          </a:p>
        </p:txBody>
      </p:sp>
      <p:sp>
        <p:nvSpPr>
          <p:cNvPr id="3" name="Content Placeholder 2">
            <a:extLst>
              <a:ext uri="{FF2B5EF4-FFF2-40B4-BE49-F238E27FC236}">
                <a16:creationId xmlns:a16="http://schemas.microsoft.com/office/drawing/2014/main" id="{791D36DD-E184-B48E-DA19-B9DABBDBA427}"/>
              </a:ext>
            </a:extLst>
          </p:cNvPr>
          <p:cNvSpPr>
            <a:spLocks noGrp="1"/>
          </p:cNvSpPr>
          <p:nvPr>
            <p:ph idx="1"/>
          </p:nvPr>
        </p:nvSpPr>
        <p:spPr>
          <a:xfrm>
            <a:off x="730339" y="1548860"/>
            <a:ext cx="10685817" cy="3764622"/>
          </a:xfrm>
        </p:spPr>
        <p:txBody>
          <a:bodyPr>
            <a:noAutofit/>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marL="0" indent="0">
              <a:buNone/>
            </a:pPr>
            <a:r>
              <a:rPr lang="en-US" b="1" dirty="0">
                <a:solidFill>
                  <a:schemeClr val="tx1">
                    <a:lumMod val="85000"/>
                  </a:schemeClr>
                </a:solidFill>
                <a:latin typeface="Arial"/>
                <a:cs typeface="Arial"/>
              </a:rPr>
              <a:t>Collaborative filtering: </a:t>
            </a:r>
            <a:r>
              <a:rPr lang="en-US" dirty="0">
                <a:solidFill>
                  <a:schemeClr val="tx1">
                    <a:lumMod val="85000"/>
                  </a:schemeClr>
                </a:solidFill>
                <a:latin typeface="Arial"/>
                <a:cs typeface="Arial"/>
              </a:rPr>
              <a:t>Struggles with new users.</a:t>
            </a:r>
          </a:p>
          <a:p>
            <a:pPr marL="0" indent="0">
              <a:buNone/>
            </a:pPr>
            <a:r>
              <a:rPr lang="en-US" b="1" dirty="0">
                <a:solidFill>
                  <a:schemeClr val="tx1">
                    <a:lumMod val="85000"/>
                  </a:schemeClr>
                </a:solidFill>
                <a:latin typeface="Arial"/>
                <a:cs typeface="Arial"/>
              </a:rPr>
              <a:t>Content-based filtering:</a:t>
            </a:r>
            <a:r>
              <a:rPr lang="en-US" dirty="0">
                <a:solidFill>
                  <a:schemeClr val="tx1">
                    <a:lumMod val="85000"/>
                  </a:schemeClr>
                </a:solidFill>
                <a:latin typeface="Arial"/>
                <a:cs typeface="Arial"/>
              </a:rPr>
              <a:t> May overlook user preferences or inadequately represent new movies.</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marL="0" indent="0">
              <a:buNone/>
            </a:pPr>
            <a:r>
              <a:rPr lang="en-US" b="1" dirty="0">
                <a:solidFill>
                  <a:schemeClr val="tx1">
                    <a:lumMod val="85000"/>
                  </a:schemeClr>
                </a:solidFill>
                <a:latin typeface="Arial"/>
                <a:cs typeface="Arial"/>
              </a:rPr>
              <a:t>Deep Learning for Recommendations:</a:t>
            </a:r>
            <a:r>
              <a:rPr lang="en-US" dirty="0">
                <a:solidFill>
                  <a:schemeClr val="tx1">
                    <a:lumMod val="85000"/>
                  </a:schemeClr>
                </a:solidFill>
                <a:latin typeface="Arial"/>
                <a:cs typeface="Arial"/>
              </a:rPr>
              <a:t> Deep learning uncovers complex patterns in user data, enabling more accurate and personalized recommendations.</a:t>
            </a:r>
          </a:p>
        </p:txBody>
      </p:sp>
    </p:spTree>
    <p:extLst>
      <p:ext uri="{BB962C8B-B14F-4D97-AF65-F5344CB8AC3E}">
        <p14:creationId xmlns:p14="http://schemas.microsoft.com/office/powerpoint/2010/main" val="14855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DCCD38-BF11-F762-03AC-913BD060F6E3}"/>
              </a:ext>
            </a:extLst>
          </p:cNvPr>
          <p:cNvSpPr>
            <a:spLocks noGrp="1"/>
          </p:cNvSpPr>
          <p:nvPr>
            <p:ph idx="1"/>
          </p:nvPr>
        </p:nvSpPr>
        <p:spPr>
          <a:xfrm>
            <a:off x="445164" y="362338"/>
            <a:ext cx="10870628" cy="2156649"/>
          </a:xfrm>
        </p:spPr>
        <p:txBody>
          <a:bodyPr>
            <a:normAutofit/>
          </a:bodyPr>
          <a:lstStyle/>
          <a:p>
            <a:pPr marL="0" indent="0">
              <a:lnSpc>
                <a:spcPct val="110000"/>
              </a:lnSpc>
              <a:buNone/>
            </a:pPr>
            <a:r>
              <a:rPr lang="en-US" sz="1800" b="1" dirty="0">
                <a:latin typeface="Arial"/>
                <a:cs typeface="Arial"/>
              </a:rPr>
              <a:t>Matrix Factorization: </a:t>
            </a:r>
            <a:r>
              <a:rPr lang="en-US" sz="1800" dirty="0">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marL="0" indent="0">
              <a:lnSpc>
                <a:spcPct val="110000"/>
              </a:lnSpc>
              <a:buNone/>
            </a:pPr>
            <a:r>
              <a:rPr lang="en-US" sz="1800" b="1" dirty="0">
                <a:latin typeface="Arial"/>
                <a:cs typeface="Arial"/>
              </a:rPr>
              <a:t>Project Objective:</a:t>
            </a:r>
            <a:r>
              <a:rPr lang="en-US" sz="1800" dirty="0">
                <a:latin typeface="Arial"/>
                <a:cs typeface="Arial"/>
              </a:rPr>
              <a:t> Build a movie recommender using deep Matrix Factorization, combining deep learning's pattern recognition and Matrix Factorization's efficiency for superior recommendations.</a:t>
            </a:r>
          </a:p>
          <a:p>
            <a:pPr marL="0" indent="0">
              <a:lnSpc>
                <a:spcPct val="110000"/>
              </a:lnSpc>
              <a:buNone/>
            </a:pPr>
            <a:endParaRPr lang="en-US" sz="1700">
              <a:latin typeface="Arial"/>
              <a:cs typeface="Arial"/>
            </a:endParaRPr>
          </a:p>
          <a:p>
            <a:pPr marL="0" indent="0">
              <a:lnSpc>
                <a:spcPct val="110000"/>
              </a:lnSpc>
              <a:buNone/>
            </a:pPr>
            <a:endParaRPr lang="en-US" sz="1700"/>
          </a:p>
        </p:txBody>
      </p:sp>
      <p:pic>
        <p:nvPicPr>
          <p:cNvPr id="2" name="Picture 1">
            <a:extLst>
              <a:ext uri="{FF2B5EF4-FFF2-40B4-BE49-F238E27FC236}">
                <a16:creationId xmlns:a16="http://schemas.microsoft.com/office/drawing/2014/main" id="{29E667CE-6F3A-2876-DFBF-08062048BC63}"/>
              </a:ext>
            </a:extLst>
          </p:cNvPr>
          <p:cNvPicPr>
            <a:picLocks noChangeAspect="1"/>
          </p:cNvPicPr>
          <p:nvPr/>
        </p:nvPicPr>
        <p:blipFill>
          <a:blip r:embed="rId2"/>
          <a:stretch>
            <a:fillRect/>
          </a:stretch>
        </p:blipFill>
        <p:spPr>
          <a:xfrm>
            <a:off x="2537055" y="2386644"/>
            <a:ext cx="6307927" cy="3183248"/>
          </a:xfrm>
          <a:prstGeom prst="rect">
            <a:avLst/>
          </a:prstGeom>
        </p:spPr>
      </p:pic>
    </p:spTree>
    <p:extLst>
      <p:ext uri="{BB962C8B-B14F-4D97-AF65-F5344CB8AC3E}">
        <p14:creationId xmlns:p14="http://schemas.microsoft.com/office/powerpoint/2010/main" val="229702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CDE-9DC5-15A9-89EC-7CF0F573D4E7}"/>
              </a:ext>
            </a:extLst>
          </p:cNvPr>
          <p:cNvSpPr>
            <a:spLocks noGrp="1"/>
          </p:cNvSpPr>
          <p:nvPr>
            <p:ph type="title"/>
          </p:nvPr>
        </p:nvSpPr>
        <p:spPr>
          <a:xfrm>
            <a:off x="445165" y="4266"/>
            <a:ext cx="10168233" cy="1229033"/>
          </a:xfrm>
        </p:spPr>
        <p:txBody>
          <a:bodyPr/>
          <a:lstStyle/>
          <a:p>
            <a:pPr algn="l"/>
            <a:r>
              <a:rPr lang="en-US" b="1" dirty="0">
                <a:solidFill>
                  <a:schemeClr val="accent1">
                    <a:lumMod val="75000"/>
                  </a:schemeClr>
                </a:solidFill>
                <a:latin typeface="Arial"/>
                <a:cs typeface="Arial"/>
              </a:rPr>
              <a:t>who are the end users</a:t>
            </a:r>
          </a:p>
        </p:txBody>
      </p:sp>
      <p:sp>
        <p:nvSpPr>
          <p:cNvPr id="3" name="Content Placeholder 2">
            <a:extLst>
              <a:ext uri="{FF2B5EF4-FFF2-40B4-BE49-F238E27FC236}">
                <a16:creationId xmlns:a16="http://schemas.microsoft.com/office/drawing/2014/main" id="{7909058A-6CD5-3E3B-B4B9-CA00FDB4EE5C}"/>
              </a:ext>
            </a:extLst>
          </p:cNvPr>
          <p:cNvSpPr>
            <a:spLocks noGrp="1"/>
          </p:cNvSpPr>
          <p:nvPr>
            <p:ph idx="1"/>
          </p:nvPr>
        </p:nvSpPr>
        <p:spPr>
          <a:xfrm>
            <a:off x="445164" y="974506"/>
            <a:ext cx="8802384" cy="4951915"/>
          </a:xfrm>
        </p:spPr>
        <p:txBody>
          <a:bodyPr>
            <a:noAutofit/>
          </a:bodyPr>
          <a:lstStyle/>
          <a:p>
            <a:pPr marL="0" indent="0">
              <a:buNone/>
            </a:pPr>
            <a:r>
              <a:rPr lang="en-US" b="1" dirty="0">
                <a:solidFill>
                  <a:schemeClr val="tx1">
                    <a:lumMod val="85000"/>
                  </a:schemeClr>
                </a:solidFill>
                <a:latin typeface="Arial"/>
                <a:cs typeface="Arial"/>
              </a:rPr>
              <a:t>Target Audience: </a:t>
            </a:r>
            <a:r>
              <a:rPr lang="en-US" dirty="0">
                <a:solidFill>
                  <a:schemeClr val="tx1">
                    <a:lumMod val="85000"/>
                  </a:schemeClr>
                </a:solidFill>
                <a:latin typeface="Arial"/>
                <a:cs typeface="Arial"/>
              </a:rPr>
              <a:t>This movie recommendation system is designed for users of streaming services, movie rental platforms, and other platforms offering a vast selection of </a:t>
            </a:r>
            <a:r>
              <a:rPr lang="en-US" dirty="0" err="1">
                <a:solidFill>
                  <a:schemeClr val="tx1">
                    <a:lumMod val="85000"/>
                  </a:schemeClr>
                </a:solidFill>
                <a:latin typeface="Arial"/>
                <a:cs typeface="Arial"/>
              </a:rPr>
              <a:t>movies.This</a:t>
            </a:r>
            <a:r>
              <a:rPr lang="en-US" dirty="0">
                <a:solidFill>
                  <a:schemeClr val="tx1">
                    <a:lumMod val="85000"/>
                  </a:schemeClr>
                </a:solidFill>
                <a:latin typeface="Arial"/>
                <a:cs typeface="Arial"/>
              </a:rPr>
              <a:t> encompasses a broad audience, including: </a:t>
            </a:r>
            <a:endParaRPr lang="en-US" dirty="0">
              <a:solidFill>
                <a:schemeClr val="tx1">
                  <a:lumMod val="85000"/>
                </a:schemeClr>
              </a:solidFill>
            </a:endParaRPr>
          </a:p>
          <a:p>
            <a:pPr marL="0" indent="0">
              <a:buNone/>
            </a:pPr>
            <a:r>
              <a:rPr lang="en-US" b="1" dirty="0">
                <a:solidFill>
                  <a:schemeClr val="tx1">
                    <a:lumMod val="85000"/>
                  </a:schemeClr>
                </a:solidFill>
                <a:latin typeface="Arial"/>
                <a:cs typeface="Arial"/>
              </a:rPr>
              <a:t>Movie Lovers: </a:t>
            </a:r>
            <a:r>
              <a:rPr lang="en-US" dirty="0">
                <a:solidFill>
                  <a:schemeClr val="tx1">
                    <a:lumMod val="85000"/>
                  </a:schemeClr>
                </a:solidFill>
                <a:latin typeface="Arial"/>
                <a:cs typeface="Arial"/>
              </a:rPr>
              <a:t>Avid movie watchers seeking personalized recommendations.</a:t>
            </a:r>
          </a:p>
          <a:p>
            <a:pPr marL="0" indent="0">
              <a:buNone/>
            </a:pPr>
            <a:r>
              <a:rPr lang="en-US" b="1" dirty="0">
                <a:solidFill>
                  <a:schemeClr val="tx1">
                    <a:lumMod val="85000"/>
                  </a:schemeClr>
                </a:solidFill>
                <a:latin typeface="Arial"/>
                <a:cs typeface="Arial"/>
              </a:rPr>
              <a:t>Casual Viewers: </a:t>
            </a:r>
            <a:r>
              <a:rPr lang="en-US" dirty="0">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New Users: </a:t>
            </a:r>
            <a:r>
              <a:rPr lang="en-US" dirty="0">
                <a:solidFill>
                  <a:schemeClr val="tx1">
                    <a:lumMod val="85000"/>
                  </a:schemeClr>
                </a:solidFill>
                <a:latin typeface="Arial"/>
                <a:cs typeface="Arial"/>
              </a:rPr>
              <a:t>New platform users who need help finding content they like.</a:t>
            </a:r>
          </a:p>
          <a:p>
            <a:pPr marL="0" indent="0">
              <a:buNone/>
            </a:pPr>
            <a:r>
              <a:rPr lang="en-US" dirty="0">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78E9F91-2857-1093-3DC7-0B77ABE9B2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4680" y="1718093"/>
            <a:ext cx="2257245" cy="2803585"/>
          </a:xfrm>
          <a:prstGeom prst="rect">
            <a:avLst/>
          </a:prstGeom>
        </p:spPr>
      </p:pic>
    </p:spTree>
    <p:extLst>
      <p:ext uri="{BB962C8B-B14F-4D97-AF65-F5344CB8AC3E}">
        <p14:creationId xmlns:p14="http://schemas.microsoft.com/office/powerpoint/2010/main" val="29968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239-BBFF-6733-5232-35BAE17A894C}"/>
              </a:ext>
            </a:extLst>
          </p:cNvPr>
          <p:cNvSpPr>
            <a:spLocks noGrp="1"/>
          </p:cNvSpPr>
          <p:nvPr>
            <p:ph type="title"/>
          </p:nvPr>
        </p:nvSpPr>
        <p:spPr>
          <a:xfrm>
            <a:off x="-371029" y="272557"/>
            <a:ext cx="11104515" cy="950261"/>
          </a:xfrm>
        </p:spPr>
        <p:txBody>
          <a:bodyPr>
            <a:normAutofit fontScale="90000"/>
          </a:bodyPr>
          <a:lstStyle/>
          <a:p>
            <a:pPr algn="l"/>
            <a:r>
              <a:rPr lang="en-US" sz="3600" b="1" dirty="0">
                <a:solidFill>
                  <a:schemeClr val="tx1">
                    <a:lumMod val="85000"/>
                  </a:schemeClr>
                </a:solidFill>
                <a:latin typeface="Arial"/>
                <a:cs typeface="Arial"/>
              </a:rPr>
              <a:t>        </a:t>
            </a:r>
            <a:r>
              <a:rPr lang="en-US" sz="3600" b="1" dirty="0">
                <a:solidFill>
                  <a:schemeClr val="accent1">
                    <a:lumMod val="75000"/>
                  </a:schemeClr>
                </a:solidFill>
                <a:latin typeface="Arial"/>
                <a:cs typeface="Arial"/>
              </a:rPr>
              <a:t>OUR SOLUTION AND ITS VALUE PROPOSITION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3B1925-3869-0992-10F3-489CBC306DA1}"/>
              </a:ext>
            </a:extLst>
          </p:cNvPr>
          <p:cNvSpPr>
            <a:spLocks noGrp="1"/>
          </p:cNvSpPr>
          <p:nvPr>
            <p:ph idx="1"/>
          </p:nvPr>
        </p:nvSpPr>
        <p:spPr>
          <a:xfrm>
            <a:off x="531429" y="1219944"/>
            <a:ext cx="10211365" cy="4246402"/>
          </a:xfrm>
        </p:spPr>
        <p:txBody>
          <a:bodyPr>
            <a:noAutofit/>
          </a:bodyPr>
          <a:lstStyle/>
          <a:p>
            <a:pPr marL="0" indent="0">
              <a:buNone/>
            </a:pPr>
            <a:r>
              <a:rPr lang="en-US" u="sng" dirty="0">
                <a:solidFill>
                  <a:schemeClr val="tx1">
                    <a:lumMod val="85000"/>
                  </a:schemeClr>
                </a:solidFill>
                <a:latin typeface="Arial"/>
                <a:cs typeface="Arial"/>
              </a:rPr>
              <a:t>Our Solution</a:t>
            </a:r>
            <a:r>
              <a:rPr lang="en-US" dirty="0">
                <a:solidFill>
                  <a:schemeClr val="tx1">
                    <a:lumMod val="85000"/>
                  </a:schemeClr>
                </a:solidFill>
                <a:latin typeface="Arial"/>
                <a:cs typeface="Arial"/>
              </a:rPr>
              <a:t> : "</a:t>
            </a:r>
            <a:r>
              <a:rPr lang="en-US" b="1" i="1" dirty="0">
                <a:solidFill>
                  <a:schemeClr val="tx1">
                    <a:lumMod val="85000"/>
                  </a:schemeClr>
                </a:solidFill>
                <a:latin typeface="Arial"/>
                <a:cs typeface="Arial"/>
              </a:rPr>
              <a:t>Deep Matrix Factorization for Movie Recommendations</a:t>
            </a:r>
            <a:r>
              <a:rPr lang="en-US" dirty="0">
                <a:solidFill>
                  <a:schemeClr val="tx1">
                    <a:lumMod val="85000"/>
                  </a:schemeClr>
                </a:solidFill>
                <a:latin typeface="Arial"/>
                <a:cs typeface="Arial"/>
              </a:rPr>
              <a: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marL="342900" indent="-342900">
              <a:buFont typeface="Wingdings" panose="020B0604020202020204" pitchFamily="34" charset="0"/>
              <a:buChar char="v"/>
            </a:pPr>
            <a:r>
              <a:rPr lang="en-US" b="1" dirty="0">
                <a:solidFill>
                  <a:schemeClr val="tx1">
                    <a:lumMod val="85000"/>
                  </a:schemeClr>
                </a:solidFill>
                <a:latin typeface="Arial"/>
                <a:cs typeface="Arial"/>
              </a:rPr>
              <a:t>User and Movie Embeddings</a:t>
            </a:r>
            <a:r>
              <a:rPr lang="en-US" dirty="0">
                <a:solidFill>
                  <a:schemeClr val="tx1">
                    <a:lumMod val="85000"/>
                  </a:schemeClr>
                </a:solidFill>
                <a:latin typeface="Arial"/>
                <a:cs typeface="Arial"/>
              </a:rPr>
              <a:t>: We create low-dimensional representations of      users and movies, capturing their essential characteristics and preferences.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Interaction Layer (Dot Product):</a:t>
            </a:r>
            <a:r>
              <a:rPr lang="en-US" dirty="0">
                <a:solidFill>
                  <a:schemeClr val="tx1">
                    <a:lumMod val="85000"/>
                  </a:schemeClr>
                </a:solidFill>
                <a:latin typeface="Arial"/>
                <a:cs typeface="Arial"/>
              </a:rPr>
              <a:t>This layer captures the interaction between users and movies. Users with similar embeddings are likely to enjoy movies with similar movie embeddings.</a:t>
            </a:r>
          </a:p>
          <a:p>
            <a:pPr marL="342900" indent="-342900">
              <a:buFont typeface="Wingdings" panose="020B0604020202020204" pitchFamily="34" charset="0"/>
              <a:buChar char="v"/>
            </a:pPr>
            <a:r>
              <a:rPr lang="en-US" b="1" dirty="0">
                <a:solidFill>
                  <a:schemeClr val="tx1">
                    <a:lumMod val="85000"/>
                  </a:schemeClr>
                </a:solidFill>
                <a:latin typeface="Arial"/>
                <a:cs typeface="Arial"/>
              </a:rPr>
              <a:t>Deep Hidden Layers </a:t>
            </a:r>
            <a:r>
              <a:rPr lang="en-US" dirty="0">
                <a:solidFill>
                  <a:schemeClr val="tx1">
                    <a:lumMod val="85000"/>
                  </a:schemeClr>
                </a:solidFill>
                <a:latin typeface="Arial"/>
                <a:cs typeface="Arial"/>
              </a:rPr>
              <a:t>:We can add hidden layers to learn even more complex relationships between users and movies, leading to even more accurate recommendations.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412AA-3764-3574-2EC2-C6406C6569E6}"/>
              </a:ext>
            </a:extLst>
          </p:cNvPr>
          <p:cNvSpPr>
            <a:spLocks noGrp="1"/>
          </p:cNvSpPr>
          <p:nvPr>
            <p:ph idx="1"/>
          </p:nvPr>
        </p:nvSpPr>
        <p:spPr>
          <a:xfrm>
            <a:off x="531429" y="580103"/>
            <a:ext cx="10211365" cy="4886242"/>
          </a:xfrm>
        </p:spPr>
        <p:txBody>
          <a:bodyPr/>
          <a:lstStyle/>
          <a:p>
            <a:pPr marL="342900" indent="-342900">
              <a:buFont typeface="Wingdings" panose="020B0604020202020204" pitchFamily="34" charset="0"/>
              <a:buChar char="v"/>
            </a:pPr>
            <a:r>
              <a:rPr lang="en-US" dirty="0">
                <a:solidFill>
                  <a:schemeClr val="tx1">
                    <a:lumMod val="85000"/>
                  </a:schemeClr>
                </a:solidFill>
                <a:latin typeface="Arial"/>
                <a:cs typeface="Arial"/>
              </a:rPr>
              <a:t>*</a:t>
            </a:r>
            <a:r>
              <a:rPr lang="en-US" b="1" dirty="0">
                <a:solidFill>
                  <a:schemeClr val="tx1">
                    <a:lumMod val="85000"/>
                  </a:schemeClr>
                </a:solidFill>
                <a:latin typeface="Arial"/>
                <a:cs typeface="Arial"/>
              </a:rPr>
              <a:t>Output Layer</a:t>
            </a:r>
            <a:r>
              <a:rPr lang="en-US" dirty="0">
                <a:solidFill>
                  <a:schemeClr val="tx1">
                    <a:lumMod val="85000"/>
                  </a:schemeClr>
                </a:solidFill>
                <a:latin typeface="Arial"/>
                <a:cs typeface="Arial"/>
              </a:rPr>
              <a:t>: This layer predicts how much a user would enjoy a movie based on their learned embedding and the movie's embedding.</a:t>
            </a:r>
            <a:endParaRPr lang="en-US"/>
          </a:p>
          <a:p>
            <a:pPr marL="342900" indent="-342900">
              <a:buFont typeface="Wingdings" panose="020B0604020202020204" pitchFamily="34" charset="0"/>
              <a:buChar char="v"/>
            </a:pPr>
            <a:endParaRPr lang="en-US" dirty="0">
              <a:solidFill>
                <a:schemeClr val="tx1">
                  <a:lumMod val="85000"/>
                </a:schemeClr>
              </a:solidFill>
              <a:latin typeface="Arial"/>
              <a:cs typeface="Arial"/>
            </a:endParaRPr>
          </a:p>
          <a:p>
            <a:pPr marL="0" indent="0">
              <a:buNone/>
            </a:pPr>
            <a:r>
              <a:rPr lang="en-US" u="sng" dirty="0">
                <a:solidFill>
                  <a:schemeClr val="tx1">
                    <a:lumMod val="85000"/>
                  </a:schemeClr>
                </a:solidFill>
                <a:latin typeface="Arial"/>
                <a:cs typeface="Arial"/>
              </a:rPr>
              <a:t>Value Proposition: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Improved Accuracy &amp; Personalization</a:t>
            </a:r>
            <a:r>
              <a:rPr lang="en-US" dirty="0">
                <a:solidFill>
                  <a:schemeClr val="tx1">
                    <a:lumMod val="85000"/>
                  </a:schemeClr>
                </a:solidFill>
                <a:latin typeface="Arial"/>
                <a:cs typeface="Arial"/>
              </a:rPr>
              <a:t>: Deep learning captures complex user-movie relationships for highly personalized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Ability to Capture Complexities:</a:t>
            </a:r>
            <a:r>
              <a:rPr lang="en-US" dirty="0">
                <a:solidFill>
                  <a:schemeClr val="tx1">
                    <a:lumMod val="85000"/>
                  </a:schemeClr>
                </a:solidFill>
                <a:latin typeface="Arial"/>
                <a:cs typeface="Arial"/>
              </a:rPr>
              <a:t> Deep learning identifies subtle patterns and intricate relationships, leading to better recommendations.</a:t>
            </a:r>
          </a:p>
        </p:txBody>
      </p:sp>
    </p:spTree>
    <p:extLst>
      <p:ext uri="{BB962C8B-B14F-4D97-AF65-F5344CB8AC3E}">
        <p14:creationId xmlns:p14="http://schemas.microsoft.com/office/powerpoint/2010/main" val="37644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408</TotalTime>
  <Words>2146</Words>
  <Application>Microsoft Office PowerPoint</Application>
  <PresentationFormat>Widescreen</PresentationFormat>
  <Paragraphs>115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PRESENTED BY:</vt:lpstr>
      <vt:lpstr>Project TITLE:         A Deep Learning Approach to   Movie Recommendation Systems using Matrix Factorization</vt:lpstr>
      <vt:lpstr>PowerPoint Presentation</vt:lpstr>
      <vt:lpstr>PROBLEM STATEMENT</vt:lpstr>
      <vt:lpstr>PROJECT OVERVIEW</vt:lpstr>
      <vt:lpstr>PowerPoint Presentation</vt:lpstr>
      <vt:lpstr>who are the end users</vt:lpstr>
      <vt:lpstr>        OUR SOLUTION AND ITS VALUE PROPOSITION </vt:lpstr>
      <vt:lpstr>PowerPoint Presentation</vt:lpstr>
      <vt:lpstr>THE WOW IN OUR SOLUTION: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 S</dc:title>
  <dc:creator>Ramya S</dc:creator>
  <cp:lastModifiedBy>Kamali Sri</cp:lastModifiedBy>
  <cp:revision>499</cp:revision>
  <dcterms:created xsi:type="dcterms:W3CDTF">2024-04-03T16:22:14Z</dcterms:created>
  <dcterms:modified xsi:type="dcterms:W3CDTF">2024-04-30T04:35:44Z</dcterms:modified>
</cp:coreProperties>
</file>