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1"/>
    <p:restoredTop sz="94660"/>
  </p:normalViewPr>
  <p:slideViewPr>
    <p:cSldViewPr snapToGrid="0">
      <p:cViewPr varScale="1">
        <p:scale>
          <a:sx n="123" d="100"/>
          <a:sy n="123"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26463-1EA9-FE4F-98C5-4BF9EB419836}"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FDF53-9623-2243-92A8-4DF5DCF26CB9}" type="slidenum">
              <a:rPr lang="en-US" smtClean="0"/>
              <a:t>‹#›</a:t>
            </a:fld>
            <a:endParaRPr lang="en-US"/>
          </a:p>
        </p:txBody>
      </p:sp>
    </p:spTree>
    <p:extLst>
      <p:ext uri="{BB962C8B-B14F-4D97-AF65-F5344CB8AC3E}">
        <p14:creationId xmlns:p14="http://schemas.microsoft.com/office/powerpoint/2010/main" val="11217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1FDF53-9623-2243-92A8-4DF5DCF26CB9}" type="slidenum">
              <a:rPr lang="en-US" smtClean="0"/>
              <a:t>3</a:t>
            </a:fld>
            <a:endParaRPr lang="en-US"/>
          </a:p>
        </p:txBody>
      </p:sp>
    </p:spTree>
    <p:extLst>
      <p:ext uri="{BB962C8B-B14F-4D97-AF65-F5344CB8AC3E}">
        <p14:creationId xmlns:p14="http://schemas.microsoft.com/office/powerpoint/2010/main" val="338236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1FDF53-9623-2243-92A8-4DF5DCF26CB9}" type="slidenum">
              <a:rPr lang="en-US" smtClean="0"/>
              <a:t>8</a:t>
            </a:fld>
            <a:endParaRPr lang="en-US"/>
          </a:p>
        </p:txBody>
      </p:sp>
    </p:spTree>
    <p:extLst>
      <p:ext uri="{BB962C8B-B14F-4D97-AF65-F5344CB8AC3E}">
        <p14:creationId xmlns:p14="http://schemas.microsoft.com/office/powerpoint/2010/main" val="425412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1FDF53-9623-2243-92A8-4DF5DCF26CB9}" type="slidenum">
              <a:rPr lang="en-US" smtClean="0"/>
              <a:t>9</a:t>
            </a:fld>
            <a:endParaRPr lang="en-US"/>
          </a:p>
        </p:txBody>
      </p:sp>
    </p:spTree>
    <p:extLst>
      <p:ext uri="{BB962C8B-B14F-4D97-AF65-F5344CB8AC3E}">
        <p14:creationId xmlns:p14="http://schemas.microsoft.com/office/powerpoint/2010/main" val="84137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D819-FA60-BD95-8783-B106B3A0E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980131-3185-C326-27CB-3D7565AD0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6B2E42-7FFE-FD31-857E-8B2A70E29265}"/>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5" name="Footer Placeholder 4">
            <a:extLst>
              <a:ext uri="{FF2B5EF4-FFF2-40B4-BE49-F238E27FC236}">
                <a16:creationId xmlns:a16="http://schemas.microsoft.com/office/drawing/2014/main" id="{47797E9C-7226-F196-BE10-6B241989D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56C8E-4D5A-59E8-08A0-1CD8AABD5DB4}"/>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37536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D39B-EA76-826E-8693-311B22166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5B80E9-C66F-0499-AB67-182EF7482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C93C6-2464-C9B5-3675-5E85D429B0F4}"/>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5" name="Footer Placeholder 4">
            <a:extLst>
              <a:ext uri="{FF2B5EF4-FFF2-40B4-BE49-F238E27FC236}">
                <a16:creationId xmlns:a16="http://schemas.microsoft.com/office/drawing/2014/main" id="{52AD3EF5-9AD8-39F2-8E34-1D957B6A7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46868-A862-AA07-6A30-29359AF2259F}"/>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11664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8BC83-E098-36DB-83C1-73C6CD57BD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CE151-C61F-2983-0FE1-E00C5BEF1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95C35-1645-47BC-6EA3-CFE6D7DE3E5A}"/>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5" name="Footer Placeholder 4">
            <a:extLst>
              <a:ext uri="{FF2B5EF4-FFF2-40B4-BE49-F238E27FC236}">
                <a16:creationId xmlns:a16="http://schemas.microsoft.com/office/drawing/2014/main" id="{1B9FEF0A-A63F-A0D7-7581-09DBDE819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A47EE-EDD0-52AC-7827-939171C98241}"/>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14420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3000-852C-94CC-7ECB-22BB8D2A2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7966B-8388-89FD-00AE-F8840FF8E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B991F-F1FE-6723-5471-7E9F2FF38FA5}"/>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5" name="Footer Placeholder 4">
            <a:extLst>
              <a:ext uri="{FF2B5EF4-FFF2-40B4-BE49-F238E27FC236}">
                <a16:creationId xmlns:a16="http://schemas.microsoft.com/office/drawing/2014/main" id="{7BEBD9A4-B6D7-9EEB-A30E-3110A896D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2579F-E134-E230-D704-3494066F1BAD}"/>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113943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F6A2-EAD9-85CF-9ABC-0A7A787D5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4F08D-488A-D853-8CA6-30CE20C5F7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EC306D-68E3-1493-887D-841872B149F1}"/>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5" name="Footer Placeholder 4">
            <a:extLst>
              <a:ext uri="{FF2B5EF4-FFF2-40B4-BE49-F238E27FC236}">
                <a16:creationId xmlns:a16="http://schemas.microsoft.com/office/drawing/2014/main" id="{63D43D95-D32B-31E4-F8BF-67AF6F2F8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7E3AF-80F2-3F83-8A3C-54ECD0DF6D87}"/>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357250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9812-B836-1C9C-7213-82D0B543A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53B70-3FA0-0DAD-178D-1A38E09CC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6D7A2E-FD51-C215-9865-4C9623F62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3F182-078A-631F-DC16-6BED7E1DE2A5}"/>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6" name="Footer Placeholder 5">
            <a:extLst>
              <a:ext uri="{FF2B5EF4-FFF2-40B4-BE49-F238E27FC236}">
                <a16:creationId xmlns:a16="http://schemas.microsoft.com/office/drawing/2014/main" id="{A536A309-02BF-A995-795B-3AC1DC31B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7B4D1-8323-762D-E296-7B4068A6EB81}"/>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418310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AB77-0623-D417-D8BE-E314E83D9D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684E3-07F9-8928-02A1-EF4E830E0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82CCF-65A5-85FE-95B2-A470B9936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522DA-D987-A252-11E6-32041E169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6BF5A-BCCB-ED1F-A339-141FA87E4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118A26-271B-E9EB-8384-4B7B1395E326}"/>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8" name="Footer Placeholder 7">
            <a:extLst>
              <a:ext uri="{FF2B5EF4-FFF2-40B4-BE49-F238E27FC236}">
                <a16:creationId xmlns:a16="http://schemas.microsoft.com/office/drawing/2014/main" id="{DDA2CBD5-C38B-0628-5DC7-13B459D5F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9FE32-07EE-FD18-08D0-3C71F24EADCB}"/>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317448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5BA-9687-F4FC-3D4D-2FFA5E175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0AD77D-A731-1D88-DBAF-9D06AC9E738C}"/>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4" name="Footer Placeholder 3">
            <a:extLst>
              <a:ext uri="{FF2B5EF4-FFF2-40B4-BE49-F238E27FC236}">
                <a16:creationId xmlns:a16="http://schemas.microsoft.com/office/drawing/2014/main" id="{3E3C9CAD-1728-3A3A-7B15-E07A2B9EE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9A7D6-DD3B-043C-61A4-4EDF1011BE35}"/>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390329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6132C-48BE-14BE-08D0-2F1466B5FF18}"/>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3" name="Footer Placeholder 2">
            <a:extLst>
              <a:ext uri="{FF2B5EF4-FFF2-40B4-BE49-F238E27FC236}">
                <a16:creationId xmlns:a16="http://schemas.microsoft.com/office/drawing/2014/main" id="{8491251E-4DE2-66A8-18C8-7B9E69F2EE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EAB516-FA68-F132-0710-DE4D8D2B6936}"/>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217404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2EB4-A9CE-519D-A46F-77DB1A757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45AD22-6F38-FB69-6314-4C2C1B7E6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FF880B-DD91-B7E4-9791-55415D160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F8885-AAF4-A552-AFC1-A5E53AB0FB77}"/>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6" name="Footer Placeholder 5">
            <a:extLst>
              <a:ext uri="{FF2B5EF4-FFF2-40B4-BE49-F238E27FC236}">
                <a16:creationId xmlns:a16="http://schemas.microsoft.com/office/drawing/2014/main" id="{EB5DFA5B-7932-6EA2-8B0C-42D6EB744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0022B-5061-9F42-B75B-C451053C5C66}"/>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148390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D3DA-DE75-EABC-97B9-82D72351C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32D4E3-FCFB-1AAB-0A73-D27321BA7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E6C96-2244-139F-380D-2C180DA1F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F5772-0881-B2BC-8AD2-4246A53B26D6}"/>
              </a:ext>
            </a:extLst>
          </p:cNvPr>
          <p:cNvSpPr>
            <a:spLocks noGrp="1"/>
          </p:cNvSpPr>
          <p:nvPr>
            <p:ph type="dt" sz="half" idx="10"/>
          </p:nvPr>
        </p:nvSpPr>
        <p:spPr/>
        <p:txBody>
          <a:bodyPr/>
          <a:lstStyle/>
          <a:p>
            <a:fld id="{D648FF17-6085-4845-BE9C-0D0F70D7CDD5}" type="datetimeFigureOut">
              <a:rPr lang="en-US" smtClean="0"/>
              <a:t>4/29/24</a:t>
            </a:fld>
            <a:endParaRPr lang="en-US"/>
          </a:p>
        </p:txBody>
      </p:sp>
      <p:sp>
        <p:nvSpPr>
          <p:cNvPr id="6" name="Footer Placeholder 5">
            <a:extLst>
              <a:ext uri="{FF2B5EF4-FFF2-40B4-BE49-F238E27FC236}">
                <a16:creationId xmlns:a16="http://schemas.microsoft.com/office/drawing/2014/main" id="{31B309A4-550D-92D7-99BB-316E11934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7C51F-5F17-6807-DAC0-416831F7B4EC}"/>
              </a:ext>
            </a:extLst>
          </p:cNvPr>
          <p:cNvSpPr>
            <a:spLocks noGrp="1"/>
          </p:cNvSpPr>
          <p:nvPr>
            <p:ph type="sldNum" sz="quarter" idx="12"/>
          </p:nvPr>
        </p:nvSpPr>
        <p:spPr/>
        <p:txBody>
          <a:bodyPr/>
          <a:lstStyle/>
          <a:p>
            <a:fld id="{4A1CDD69-5B75-B34F-BCC9-60ABD7D503EB}" type="slidenum">
              <a:rPr lang="en-US" smtClean="0"/>
              <a:t>‹#›</a:t>
            </a:fld>
            <a:endParaRPr lang="en-US"/>
          </a:p>
        </p:txBody>
      </p:sp>
    </p:spTree>
    <p:extLst>
      <p:ext uri="{BB962C8B-B14F-4D97-AF65-F5344CB8AC3E}">
        <p14:creationId xmlns:p14="http://schemas.microsoft.com/office/powerpoint/2010/main" val="228596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592B4-8C7A-ED65-97D4-30EF6497F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D4FD48-ACC1-2CD0-819F-8B901DA1D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8A1AD-4414-3703-F0FE-964964E2B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48FF17-6085-4845-BE9C-0D0F70D7CDD5}" type="datetimeFigureOut">
              <a:rPr lang="en-US" smtClean="0"/>
              <a:t>4/29/24</a:t>
            </a:fld>
            <a:endParaRPr lang="en-US"/>
          </a:p>
        </p:txBody>
      </p:sp>
      <p:sp>
        <p:nvSpPr>
          <p:cNvPr id="5" name="Footer Placeholder 4">
            <a:extLst>
              <a:ext uri="{FF2B5EF4-FFF2-40B4-BE49-F238E27FC236}">
                <a16:creationId xmlns:a16="http://schemas.microsoft.com/office/drawing/2014/main" id="{B100FF42-9F0E-0AE5-28B3-922C548BB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C8B817-EFD6-67ED-E8EF-FA5DB1CF3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1CDD69-5B75-B34F-BCC9-60ABD7D503EB}" type="slidenum">
              <a:rPr lang="en-US" smtClean="0"/>
              <a:t>‹#›</a:t>
            </a:fld>
            <a:endParaRPr lang="en-US"/>
          </a:p>
        </p:txBody>
      </p:sp>
    </p:spTree>
    <p:extLst>
      <p:ext uri="{BB962C8B-B14F-4D97-AF65-F5344CB8AC3E}">
        <p14:creationId xmlns:p14="http://schemas.microsoft.com/office/powerpoint/2010/main" val="206104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illustration of a bitcoin symbol&#10;&#10;Description automatically generated">
            <a:extLst>
              <a:ext uri="{FF2B5EF4-FFF2-40B4-BE49-F238E27FC236}">
                <a16:creationId xmlns:a16="http://schemas.microsoft.com/office/drawing/2014/main" id="{22C8383F-88A1-1D4D-A09C-B7370970A71B}"/>
              </a:ext>
            </a:extLst>
          </p:cNvPr>
          <p:cNvPicPr>
            <a:picLocks noChangeAspect="1"/>
          </p:cNvPicPr>
          <p:nvPr/>
        </p:nvPicPr>
        <p:blipFill rotWithShape="1">
          <a:blip r:embed="rId2">
            <a:alphaModFix amt="50000"/>
          </a:blip>
          <a:srcRect t="31680" b="12070"/>
          <a:stretch/>
        </p:blipFill>
        <p:spPr>
          <a:xfrm>
            <a:off x="20" y="1"/>
            <a:ext cx="12191980" cy="6857999"/>
          </a:xfrm>
          <a:prstGeom prst="rect">
            <a:avLst/>
          </a:prstGeom>
        </p:spPr>
      </p:pic>
      <p:sp>
        <p:nvSpPr>
          <p:cNvPr id="2" name="Title 1">
            <a:extLst>
              <a:ext uri="{FF2B5EF4-FFF2-40B4-BE49-F238E27FC236}">
                <a16:creationId xmlns:a16="http://schemas.microsoft.com/office/drawing/2014/main" id="{E52C8A52-6789-3043-8D92-59760CEBFB94}"/>
              </a:ext>
            </a:extLst>
          </p:cNvPr>
          <p:cNvSpPr>
            <a:spLocks noGrp="1"/>
          </p:cNvSpPr>
          <p:nvPr>
            <p:ph type="ctrTitle"/>
          </p:nvPr>
        </p:nvSpPr>
        <p:spPr>
          <a:xfrm>
            <a:off x="1524000" y="1122362"/>
            <a:ext cx="9144000" cy="2900518"/>
          </a:xfrm>
        </p:spPr>
        <p:txBody>
          <a:bodyPr>
            <a:normAutofit/>
          </a:bodyPr>
          <a:lstStyle/>
          <a:p>
            <a:r>
              <a:rPr lang="en-US" b="1" i="0" u="none" strike="noStrike" dirty="0">
                <a:solidFill>
                  <a:schemeClr val="accent2"/>
                </a:solidFill>
                <a:effectLst/>
                <a:latin typeface="Söhne"/>
              </a:rPr>
              <a:t>BitForecast: The Future of Bitcoin</a:t>
            </a:r>
            <a:br>
              <a:rPr lang="en-US" b="0" i="0" u="none" strike="noStrike" dirty="0">
                <a:solidFill>
                  <a:srgbClr val="ECECEC"/>
                </a:solidFill>
                <a:effectLst/>
                <a:latin typeface="Söhne"/>
              </a:rPr>
            </a:br>
            <a:endParaRPr lang="en-US" dirty="0">
              <a:solidFill>
                <a:srgbClr val="FFFFFF"/>
              </a:solidFill>
            </a:endParaRPr>
          </a:p>
        </p:txBody>
      </p:sp>
      <p:sp>
        <p:nvSpPr>
          <p:cNvPr id="3" name="Subtitle 2">
            <a:extLst>
              <a:ext uri="{FF2B5EF4-FFF2-40B4-BE49-F238E27FC236}">
                <a16:creationId xmlns:a16="http://schemas.microsoft.com/office/drawing/2014/main" id="{5812FB89-F9EB-1C0C-F5EF-B3C63EE109E1}"/>
              </a:ext>
            </a:extLst>
          </p:cNvPr>
          <p:cNvSpPr>
            <a:spLocks noGrp="1"/>
          </p:cNvSpPr>
          <p:nvPr>
            <p:ph type="subTitle" idx="1"/>
          </p:nvPr>
        </p:nvSpPr>
        <p:spPr>
          <a:xfrm>
            <a:off x="1524000" y="4159404"/>
            <a:ext cx="9144000" cy="1098395"/>
          </a:xfrm>
        </p:spPr>
        <p:txBody>
          <a:bodyPr>
            <a:normAutofit/>
          </a:bodyPr>
          <a:lstStyle/>
          <a:p>
            <a:r>
              <a:rPr lang="en-US" dirty="0">
                <a:solidFill>
                  <a:schemeClr val="accent2"/>
                </a:solidFill>
              </a:rPr>
              <a:t>By </a:t>
            </a:r>
            <a:br>
              <a:rPr lang="en-US" dirty="0">
                <a:solidFill>
                  <a:srgbClr val="FFFFFF"/>
                </a:solidFill>
              </a:rPr>
            </a:br>
            <a:r>
              <a:rPr lang="en-US" dirty="0">
                <a:solidFill>
                  <a:schemeClr val="accent2"/>
                </a:solidFill>
              </a:rPr>
              <a:t>Adharsha Velen(AXG230033)</a:t>
            </a:r>
          </a:p>
        </p:txBody>
      </p:sp>
    </p:spTree>
    <p:extLst>
      <p:ext uri="{BB962C8B-B14F-4D97-AF65-F5344CB8AC3E}">
        <p14:creationId xmlns:p14="http://schemas.microsoft.com/office/powerpoint/2010/main" val="21448491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gital illustration of a bitcoin symbol&#10;&#10;Description automatically generated">
            <a:extLst>
              <a:ext uri="{FF2B5EF4-FFF2-40B4-BE49-F238E27FC236}">
                <a16:creationId xmlns:a16="http://schemas.microsoft.com/office/drawing/2014/main" id="{5BBDEDAD-6165-87C5-1894-783BB7F9B65C}"/>
              </a:ext>
            </a:extLst>
          </p:cNvPr>
          <p:cNvPicPr>
            <a:picLocks noChangeAspect="1"/>
          </p:cNvPicPr>
          <p:nvPr/>
        </p:nvPicPr>
        <p:blipFill rotWithShape="1">
          <a:blip r:embed="rId2">
            <a:alphaModFix amt="35000"/>
          </a:blip>
          <a:srcRect t="31680" b="12070"/>
          <a:stretch/>
        </p:blipFill>
        <p:spPr>
          <a:xfrm>
            <a:off x="20" y="0"/>
            <a:ext cx="12191980" cy="6857990"/>
          </a:xfrm>
          <a:prstGeom prst="rect">
            <a:avLst/>
          </a:prstGeom>
        </p:spPr>
      </p:pic>
      <p:sp>
        <p:nvSpPr>
          <p:cNvPr id="3" name="Content Placeholder 2">
            <a:extLst>
              <a:ext uri="{FF2B5EF4-FFF2-40B4-BE49-F238E27FC236}">
                <a16:creationId xmlns:a16="http://schemas.microsoft.com/office/drawing/2014/main" id="{D325773E-A141-7C24-D474-132D27F11306}"/>
              </a:ext>
            </a:extLst>
          </p:cNvPr>
          <p:cNvSpPr>
            <a:spLocks noGrp="1"/>
          </p:cNvSpPr>
          <p:nvPr>
            <p:ph idx="1"/>
          </p:nvPr>
        </p:nvSpPr>
        <p:spPr>
          <a:xfrm>
            <a:off x="1061830" y="2135325"/>
            <a:ext cx="10068339" cy="2587350"/>
          </a:xfrm>
          <a:noFill/>
        </p:spPr>
        <p:txBody>
          <a:bodyPr>
            <a:normAutofit/>
          </a:bodyPr>
          <a:lstStyle/>
          <a:p>
            <a:pPr marL="0" indent="0">
              <a:buNone/>
            </a:pPr>
            <a:r>
              <a:rPr lang="en-US" dirty="0">
                <a:solidFill>
                  <a:schemeClr val="accent2"/>
                </a:solidFill>
                <a:latin typeface="Arial" panose="020B0604020202020204" pitchFamily="34" charset="0"/>
                <a:cs typeface="Arial" panose="020B0604020202020204" pitchFamily="34" charset="0"/>
              </a:rPr>
              <a:t>An Overview of Bitcoin:</a:t>
            </a:r>
          </a:p>
          <a:p>
            <a:pPr marL="0" indent="0">
              <a:buNone/>
            </a:pPr>
            <a:r>
              <a:rPr lang="en-US" sz="2400" dirty="0">
                <a:solidFill>
                  <a:schemeClr val="accent2"/>
                </a:solidFill>
                <a:latin typeface="Arial" panose="020B0604020202020204" pitchFamily="34" charset="0"/>
                <a:cs typeface="Arial" panose="020B0604020202020204" pitchFamily="34" charset="0"/>
              </a:rPr>
              <a:t>Bitcoin is a digital currency, often referred to as cryptocurrency, which operates independently of a central bank. It's a decentralized form of money that can be sent from user to user on the peer-to-peer bitcoin network without the need for intermediaries. Bitcoin is hailed for its blockchain technology, which ensures security and transparency in financial transactions.</a:t>
            </a:r>
          </a:p>
        </p:txBody>
      </p:sp>
    </p:spTree>
    <p:extLst>
      <p:ext uri="{BB962C8B-B14F-4D97-AF65-F5344CB8AC3E}">
        <p14:creationId xmlns:p14="http://schemas.microsoft.com/office/powerpoint/2010/main" val="5085266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gital illustration of a bitcoin symbol&#10;&#10;Description automatically generated">
            <a:extLst>
              <a:ext uri="{FF2B5EF4-FFF2-40B4-BE49-F238E27FC236}">
                <a16:creationId xmlns:a16="http://schemas.microsoft.com/office/drawing/2014/main" id="{9AD4D2F5-13F4-B350-7454-76266ABBDB54}"/>
              </a:ext>
            </a:extLst>
          </p:cNvPr>
          <p:cNvPicPr>
            <a:picLocks noChangeAspect="1"/>
          </p:cNvPicPr>
          <p:nvPr/>
        </p:nvPicPr>
        <p:blipFill rotWithShape="1">
          <a:blip r:embed="rId3">
            <a:alphaModFix amt="35000"/>
          </a:blip>
          <a:srcRect t="31680" b="1207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62715242-835C-ABC0-5551-E88997D2CB13}"/>
              </a:ext>
            </a:extLst>
          </p:cNvPr>
          <p:cNvSpPr>
            <a:spLocks noGrp="1"/>
          </p:cNvSpPr>
          <p:nvPr>
            <p:ph idx="1"/>
          </p:nvPr>
        </p:nvSpPr>
        <p:spPr>
          <a:xfrm>
            <a:off x="526473" y="166255"/>
            <a:ext cx="10515600" cy="6176963"/>
          </a:xfrm>
        </p:spPr>
        <p:txBody>
          <a:bodyPr>
            <a:normAutofit/>
          </a:bodyPr>
          <a:lstStyle/>
          <a:p>
            <a:pPr marL="0" indent="0">
              <a:buNone/>
            </a:pPr>
            <a:r>
              <a:rPr lang="en-US" b="1" dirty="0">
                <a:solidFill>
                  <a:schemeClr val="accent2"/>
                </a:solidFill>
                <a:latin typeface="Arial" panose="020B0604020202020204" pitchFamily="34" charset="0"/>
                <a:cs typeface="Arial" panose="020B0604020202020204" pitchFamily="34" charset="0"/>
              </a:rPr>
              <a:t>Dataset Coverage:</a:t>
            </a:r>
            <a:br>
              <a:rPr lang="en-US" dirty="0">
                <a:solidFill>
                  <a:schemeClr val="accent2"/>
                </a:solidFill>
                <a:latin typeface="Arial" panose="020B0604020202020204" pitchFamily="34" charset="0"/>
                <a:cs typeface="Arial" panose="020B0604020202020204" pitchFamily="34" charset="0"/>
              </a:rPr>
            </a:br>
            <a:r>
              <a:rPr lang="en-US" sz="2000" dirty="0">
                <a:solidFill>
                  <a:schemeClr val="accent2"/>
                </a:solidFill>
                <a:latin typeface="Arial" panose="020B0604020202020204" pitchFamily="34" charset="0"/>
                <a:cs typeface="Arial" panose="020B0604020202020204" pitchFamily="34" charset="0"/>
              </a:rPr>
              <a:t>The dataset encompasses price data from 2014 to the present, providing a comprehensive view of Bitcoin's price fluctuations over a significant period.</a:t>
            </a:r>
          </a:p>
          <a:p>
            <a:pPr marL="0" indent="0" algn="l">
              <a:buNone/>
            </a:pPr>
            <a:r>
              <a:rPr lang="en-US" b="1" i="0" u="none" strike="noStrike" dirty="0">
                <a:solidFill>
                  <a:schemeClr val="accent2"/>
                </a:solidFill>
                <a:effectLst/>
                <a:latin typeface="Arial" panose="020B0604020202020204" pitchFamily="34" charset="0"/>
                <a:cs typeface="Arial" panose="020B0604020202020204" pitchFamily="34" charset="0"/>
              </a:rPr>
              <a:t>Dataset Structure</a:t>
            </a:r>
            <a:r>
              <a:rPr lang="en-US" b="0" i="0" u="none" strike="noStrike" dirty="0">
                <a:solidFill>
                  <a:schemeClr val="accent2"/>
                </a:solidFill>
                <a:effectLst/>
                <a:latin typeface="Arial" panose="020B0604020202020204" pitchFamily="34" charset="0"/>
                <a:cs typeface="Arial" panose="020B0604020202020204" pitchFamily="34" charset="0"/>
              </a:rPr>
              <a:t>:</a:t>
            </a:r>
          </a:p>
          <a:p>
            <a:pPr marL="0" indent="0" algn="l">
              <a:buNone/>
            </a:pPr>
            <a:r>
              <a:rPr lang="en-US" sz="2000" b="1" i="0" u="none" strike="noStrike" dirty="0">
                <a:solidFill>
                  <a:schemeClr val="accent2"/>
                </a:solidFill>
                <a:effectLst/>
                <a:latin typeface="Arial" panose="020B0604020202020204" pitchFamily="34" charset="0"/>
                <a:cs typeface="Arial" panose="020B0604020202020204" pitchFamily="34" charset="0"/>
              </a:rPr>
              <a:t>Number of Entries</a:t>
            </a:r>
            <a:r>
              <a:rPr lang="en-US" sz="2000" b="0" i="0" u="none" strike="noStrike" dirty="0">
                <a:solidFill>
                  <a:schemeClr val="accent2"/>
                </a:solidFill>
                <a:effectLst/>
                <a:latin typeface="Arial" panose="020B0604020202020204" pitchFamily="34" charset="0"/>
                <a:cs typeface="Arial" panose="020B0604020202020204" pitchFamily="34" charset="0"/>
              </a:rPr>
              <a:t>: 3,464</a:t>
            </a:r>
          </a:p>
          <a:p>
            <a:pPr marL="0" indent="0" algn="l">
              <a:buNone/>
            </a:pPr>
            <a:r>
              <a:rPr lang="en-US" sz="2000" b="1" i="0" u="none" strike="noStrike" dirty="0">
                <a:solidFill>
                  <a:schemeClr val="accent2"/>
                </a:solidFill>
                <a:effectLst/>
                <a:latin typeface="Arial" panose="020B0604020202020204" pitchFamily="34" charset="0"/>
                <a:cs typeface="Arial" panose="020B0604020202020204" pitchFamily="34" charset="0"/>
              </a:rPr>
              <a:t>Number of Attributes</a:t>
            </a:r>
            <a:r>
              <a:rPr lang="en-US" sz="2000" b="0" i="0" u="none" strike="noStrike" dirty="0">
                <a:solidFill>
                  <a:schemeClr val="accent2"/>
                </a:solidFill>
                <a:effectLst/>
                <a:latin typeface="Arial" panose="020B0604020202020204" pitchFamily="34" charset="0"/>
                <a:cs typeface="Arial" panose="020B0604020202020204" pitchFamily="34" charset="0"/>
              </a:rPr>
              <a:t>: 7</a:t>
            </a:r>
          </a:p>
          <a:p>
            <a:pPr marL="0" indent="0" algn="l">
              <a:buNone/>
            </a:pPr>
            <a:r>
              <a:rPr lang="en-US" b="1" i="0" u="none" strike="noStrike" dirty="0">
                <a:solidFill>
                  <a:schemeClr val="accent2"/>
                </a:solidFill>
                <a:effectLst/>
                <a:latin typeface="Arial" panose="020B0604020202020204" pitchFamily="34" charset="0"/>
                <a:cs typeface="Arial" panose="020B0604020202020204" pitchFamily="34" charset="0"/>
              </a:rPr>
              <a:t>Attributes:</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Date: Recording date (converted from string to datetime format for time series analysis).</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Open: Opening price of Bitcoin for the day.</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High: Highest price of Bitcoin on the day.</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Low: Lowest price of Bitcoin on the day.</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Close: Closing price of Bitcoin at the end of the day.</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Adj Close: Adjusted closing price, accounting for any corporate actions.</a:t>
            </a:r>
          </a:p>
          <a:p>
            <a:pPr marL="0" indent="0" algn="l">
              <a:buNone/>
            </a:pPr>
            <a:r>
              <a:rPr lang="en-US" sz="2000" b="0" i="0" u="none" strike="noStrike" dirty="0">
                <a:solidFill>
                  <a:schemeClr val="accent2"/>
                </a:solidFill>
                <a:effectLst/>
                <a:latin typeface="Arial" panose="020B0604020202020204" pitchFamily="34" charset="0"/>
                <a:cs typeface="Arial" panose="020B0604020202020204" pitchFamily="34" charset="0"/>
              </a:rPr>
              <a:t>Volume: Number of shares or contracts traded in a day.</a:t>
            </a:r>
          </a:p>
          <a:p>
            <a:pPr marL="0" indent="0" algn="l">
              <a:buNone/>
            </a:pPr>
            <a:endParaRPr lang="en-US" sz="2000" b="0" i="0" u="none" strike="noStrike" dirty="0">
              <a:solidFill>
                <a:srgbClr val="ECECEC"/>
              </a:solidFill>
              <a:effectLst/>
              <a:latin typeface="Arial" panose="020B0604020202020204" pitchFamily="34" charset="0"/>
              <a:cs typeface="Arial" panose="020B0604020202020204" pitchFamily="34" charset="0"/>
            </a:endParaRPr>
          </a:p>
          <a:p>
            <a:pPr marL="0" indent="0">
              <a:buNone/>
            </a:pPr>
            <a:endParaRPr lang="en-US" dirty="0">
              <a:solidFill>
                <a:srgbClr val="FFFFFF"/>
              </a:solidFill>
              <a:latin typeface="Arial" panose="020B0604020202020204" pitchFamily="34" charset="0"/>
              <a:cs typeface="Arial" panose="020B0604020202020204" pitchFamily="34" charset="0"/>
            </a:endParaRPr>
          </a:p>
          <a:p>
            <a:pPr marL="0" indent="0">
              <a:buNone/>
            </a:pPr>
            <a:endParaRPr lang="en-US"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35262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gital illustration of a bitcoin symbol&#10;&#10;Description automatically generated">
            <a:extLst>
              <a:ext uri="{FF2B5EF4-FFF2-40B4-BE49-F238E27FC236}">
                <a16:creationId xmlns:a16="http://schemas.microsoft.com/office/drawing/2014/main" id="{3D6E871D-DF1D-21AA-0EE2-EE87691DB5C0}"/>
              </a:ext>
            </a:extLst>
          </p:cNvPr>
          <p:cNvPicPr>
            <a:picLocks noChangeAspect="1"/>
          </p:cNvPicPr>
          <p:nvPr/>
        </p:nvPicPr>
        <p:blipFill rotWithShape="1">
          <a:blip r:embed="rId2">
            <a:alphaModFix amt="35000"/>
          </a:blip>
          <a:srcRect t="31680" b="1207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26A5724B-D8F7-8951-C9F8-22DB01AE76C0}"/>
              </a:ext>
            </a:extLst>
          </p:cNvPr>
          <p:cNvSpPr>
            <a:spLocks noGrp="1"/>
          </p:cNvSpPr>
          <p:nvPr>
            <p:ph idx="1"/>
          </p:nvPr>
        </p:nvSpPr>
        <p:spPr>
          <a:xfrm>
            <a:off x="197427" y="93518"/>
            <a:ext cx="11835246" cy="6598227"/>
          </a:xfrm>
        </p:spPr>
        <p:txBody>
          <a:bodyPr>
            <a:normAutofit/>
          </a:bodyPr>
          <a:lstStyle/>
          <a:p>
            <a:pPr marL="0" indent="0" algn="l">
              <a:buNone/>
            </a:pPr>
            <a:r>
              <a:rPr lang="en-US" b="1" i="0" u="none" strike="noStrike" dirty="0">
                <a:solidFill>
                  <a:schemeClr val="accent2"/>
                </a:solidFill>
                <a:effectLst/>
                <a:latin typeface="Arial" panose="020B0604020202020204" pitchFamily="34" charset="0"/>
                <a:cs typeface="Arial" panose="020B0604020202020204" pitchFamily="34" charset="0"/>
              </a:rPr>
              <a:t>Price Range and Averages</a:t>
            </a:r>
            <a:r>
              <a:rPr lang="en-US" b="0" i="0" u="none" strike="noStrike" dirty="0">
                <a:solidFill>
                  <a:schemeClr val="accent2"/>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200" b="1" i="0" u="none" strike="noStrike" dirty="0">
                <a:solidFill>
                  <a:schemeClr val="accent2"/>
                </a:solidFill>
                <a:effectLst/>
                <a:latin typeface="Arial" panose="020B0604020202020204" pitchFamily="34" charset="0"/>
                <a:cs typeface="Arial" panose="020B0604020202020204" pitchFamily="34" charset="0"/>
              </a:rPr>
              <a:t>Open Price</a:t>
            </a:r>
            <a:r>
              <a:rPr lang="en-US" sz="2200" b="0" i="0" u="none" strike="noStrike" dirty="0">
                <a:solidFill>
                  <a:schemeClr val="accent2"/>
                </a:solidFill>
                <a:effectLst/>
                <a:latin typeface="Arial" panose="020B0604020202020204" pitchFamily="34" charset="0"/>
                <a:cs typeface="Arial" panose="020B0604020202020204" pitchFamily="34" charset="0"/>
              </a:rPr>
              <a:t>: Ranges from a minimum of $176.90 to a maximum of $69,025.92, with an average of $15,261.98.</a:t>
            </a:r>
          </a:p>
          <a:p>
            <a:pPr algn="l">
              <a:buFont typeface="Arial" panose="020B0604020202020204" pitchFamily="34" charset="0"/>
              <a:buChar char="•"/>
            </a:pPr>
            <a:r>
              <a:rPr lang="en-US" sz="2200" b="1" i="0" u="none" strike="noStrike" dirty="0">
                <a:solidFill>
                  <a:schemeClr val="accent2"/>
                </a:solidFill>
                <a:effectLst/>
                <a:latin typeface="Arial" panose="020B0604020202020204" pitchFamily="34" charset="0"/>
                <a:cs typeface="Arial" panose="020B0604020202020204" pitchFamily="34" charset="0"/>
              </a:rPr>
              <a:t>High Price</a:t>
            </a:r>
            <a:r>
              <a:rPr lang="en-US" sz="2200" b="0" i="0" u="none" strike="noStrike" dirty="0">
                <a:solidFill>
                  <a:schemeClr val="accent2"/>
                </a:solidFill>
                <a:effectLst/>
                <a:latin typeface="Arial" panose="020B0604020202020204" pitchFamily="34" charset="0"/>
                <a:cs typeface="Arial" panose="020B0604020202020204" pitchFamily="34" charset="0"/>
              </a:rPr>
              <a:t>: Ranges from $211.73 to $70,083.05, averaging $15,618.98.</a:t>
            </a:r>
          </a:p>
          <a:p>
            <a:pPr algn="l">
              <a:buFont typeface="Arial" panose="020B0604020202020204" pitchFamily="34" charset="0"/>
              <a:buChar char="•"/>
            </a:pPr>
            <a:r>
              <a:rPr lang="en-US" sz="2200" b="1" i="0" u="none" strike="noStrike" dirty="0">
                <a:solidFill>
                  <a:schemeClr val="accent2"/>
                </a:solidFill>
                <a:effectLst/>
                <a:latin typeface="Arial" panose="020B0604020202020204" pitchFamily="34" charset="0"/>
                <a:cs typeface="Arial" panose="020B0604020202020204" pitchFamily="34" charset="0"/>
              </a:rPr>
              <a:t>Low Price</a:t>
            </a:r>
            <a:r>
              <a:rPr lang="en-US" sz="2200" b="0" i="0" u="none" strike="noStrike" dirty="0">
                <a:solidFill>
                  <a:schemeClr val="accent2"/>
                </a:solidFill>
                <a:effectLst/>
                <a:latin typeface="Arial" panose="020B0604020202020204" pitchFamily="34" charset="0"/>
                <a:cs typeface="Arial" panose="020B0604020202020204" pitchFamily="34" charset="0"/>
              </a:rPr>
              <a:t>: Ranges from $171.51 to $68,053.13, with an average price of $14,885.11.</a:t>
            </a:r>
          </a:p>
          <a:p>
            <a:pPr algn="l">
              <a:buFont typeface="Arial" panose="020B0604020202020204" pitchFamily="34" charset="0"/>
              <a:buChar char="•"/>
            </a:pPr>
            <a:r>
              <a:rPr lang="en-US" sz="2200" b="1" i="0" u="none" strike="noStrike" dirty="0">
                <a:solidFill>
                  <a:schemeClr val="accent2"/>
                </a:solidFill>
                <a:effectLst/>
                <a:latin typeface="Arial" panose="020B0604020202020204" pitchFamily="34" charset="0"/>
                <a:cs typeface="Arial" panose="020B0604020202020204" pitchFamily="34" charset="0"/>
              </a:rPr>
              <a:t>Close Price</a:t>
            </a:r>
            <a:r>
              <a:rPr lang="en-US" sz="2200" b="0" i="0" u="none" strike="noStrike" dirty="0">
                <a:solidFill>
                  <a:schemeClr val="accent2"/>
                </a:solidFill>
                <a:effectLst/>
                <a:latin typeface="Arial" panose="020B0604020202020204" pitchFamily="34" charset="0"/>
                <a:cs typeface="Arial" panose="020B0604020202020204" pitchFamily="34" charset="0"/>
              </a:rPr>
              <a:t>: Ranges from $178.10 to $68,498.88, averaging $15,280.06.</a:t>
            </a:r>
          </a:p>
          <a:p>
            <a:pPr marL="0" indent="0" algn="l">
              <a:buNone/>
            </a:pPr>
            <a:r>
              <a:rPr lang="en-US" b="1" i="0" u="none" strike="noStrike" dirty="0">
                <a:solidFill>
                  <a:schemeClr val="accent2"/>
                </a:solidFill>
                <a:effectLst/>
                <a:latin typeface="Arial" panose="020B0604020202020204" pitchFamily="34" charset="0"/>
                <a:cs typeface="Arial" panose="020B0604020202020204" pitchFamily="34" charset="0"/>
              </a:rPr>
              <a:t>Key Insights</a:t>
            </a:r>
            <a:r>
              <a:rPr lang="en-US" b="0" i="0" u="none" strike="noStrike" dirty="0">
                <a:solidFill>
                  <a:schemeClr val="accent2"/>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200" b="0" i="0" u="none" strike="noStrike" dirty="0">
                <a:solidFill>
                  <a:schemeClr val="accent2"/>
                </a:solidFill>
                <a:effectLst/>
                <a:latin typeface="Arial" panose="020B0604020202020204" pitchFamily="34" charset="0"/>
                <a:cs typeface="Arial" panose="020B0604020202020204" pitchFamily="34" charset="0"/>
              </a:rPr>
              <a:t>The dataset provides critical insights into the volatility and price dynamics of Bitcoin, reflecting its growth phases and market corrections.</a:t>
            </a:r>
          </a:p>
          <a:p>
            <a:pPr algn="l">
              <a:buFont typeface="Arial" panose="020B0604020202020204" pitchFamily="34" charset="0"/>
              <a:buChar char="•"/>
            </a:pPr>
            <a:r>
              <a:rPr lang="en-US" sz="2200" b="0" i="0" u="none" strike="noStrike" dirty="0">
                <a:solidFill>
                  <a:schemeClr val="accent2"/>
                </a:solidFill>
                <a:effectLst/>
                <a:latin typeface="Arial" panose="020B0604020202020204" pitchFamily="34" charset="0"/>
                <a:cs typeface="Arial" panose="020B0604020202020204" pitchFamily="34" charset="0"/>
              </a:rPr>
              <a:t>The adjusted closing price is particularly useful for historical performance analysis, offering insights for long-term investment and trading strategies.</a:t>
            </a:r>
          </a:p>
          <a:p>
            <a:pPr marL="0" indent="0" algn="l">
              <a:buNone/>
            </a:pPr>
            <a:r>
              <a:rPr lang="en-US" b="1" i="0" u="none" strike="noStrike" dirty="0">
                <a:solidFill>
                  <a:schemeClr val="accent2"/>
                </a:solidFill>
                <a:effectLst/>
                <a:latin typeface="Arial" panose="020B0604020202020204" pitchFamily="34" charset="0"/>
                <a:cs typeface="Arial" panose="020B0604020202020204" pitchFamily="34" charset="0"/>
              </a:rPr>
              <a:t>Target Variable</a:t>
            </a:r>
          </a:p>
          <a:p>
            <a:pPr algn="l">
              <a:buFont typeface="Arial" panose="020B0604020202020204" pitchFamily="34" charset="0"/>
              <a:buChar char="•"/>
            </a:pPr>
            <a:r>
              <a:rPr lang="en-US" sz="2200" b="1" i="0" u="none" strike="noStrike" dirty="0">
                <a:solidFill>
                  <a:schemeClr val="accent2"/>
                </a:solidFill>
                <a:effectLst/>
                <a:latin typeface="Arial" panose="020B0604020202020204" pitchFamily="34" charset="0"/>
                <a:cs typeface="Arial" panose="020B0604020202020204" pitchFamily="34" charset="0"/>
              </a:rPr>
              <a:t>Adj Close</a:t>
            </a:r>
            <a:r>
              <a:rPr lang="en-US" sz="2200" b="0" i="0" u="none" strike="noStrike" dirty="0">
                <a:solidFill>
                  <a:schemeClr val="accent2"/>
                </a:solidFill>
                <a:effectLst/>
                <a:latin typeface="Arial" panose="020B0604020202020204" pitchFamily="34" charset="0"/>
                <a:cs typeface="Arial" panose="020B0604020202020204" pitchFamily="34" charset="0"/>
              </a:rPr>
              <a:t>: The primary variable of interest for modeling and analysis, reflecting finalized daily prices adjusted for any corporate actions.</a:t>
            </a:r>
          </a:p>
          <a:p>
            <a:pPr marL="0" indent="0" algn="l">
              <a:buNone/>
            </a:pPr>
            <a:endParaRPr lang="en-US" b="0" i="0" u="none" strike="noStrike" dirty="0">
              <a:solidFill>
                <a:srgbClr val="ECECEC"/>
              </a:solidFill>
              <a:effectLst/>
              <a:latin typeface="Arial" panose="020B0604020202020204" pitchFamily="34" charset="0"/>
              <a:cs typeface="Arial" panose="020B0604020202020204" pitchFamily="34" charset="0"/>
            </a:endParaRPr>
          </a:p>
          <a:p>
            <a:pPr marL="0" indent="0" algn="l">
              <a:buNone/>
            </a:pPr>
            <a:endParaRPr lang="en-US" b="0" i="0" u="none" strike="noStrike" dirty="0">
              <a:solidFill>
                <a:srgbClr val="ECECEC"/>
              </a:solidFill>
              <a:effectLst/>
              <a:latin typeface="Arial" panose="020B0604020202020204" pitchFamily="34" charset="0"/>
              <a:cs typeface="Arial" panose="020B0604020202020204" pitchFamily="34" charset="0"/>
            </a:endParaRPr>
          </a:p>
          <a:p>
            <a:endParaRPr lang="en-US"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1602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gital illustration of a bitcoin symbol&#10;&#10;Description automatically generated">
            <a:extLst>
              <a:ext uri="{FF2B5EF4-FFF2-40B4-BE49-F238E27FC236}">
                <a16:creationId xmlns:a16="http://schemas.microsoft.com/office/drawing/2014/main" id="{91148689-1DDA-DBCB-28C2-901E3AF260E6}"/>
              </a:ext>
            </a:extLst>
          </p:cNvPr>
          <p:cNvPicPr>
            <a:picLocks noChangeAspect="1"/>
          </p:cNvPicPr>
          <p:nvPr/>
        </p:nvPicPr>
        <p:blipFill rotWithShape="1">
          <a:blip r:embed="rId2">
            <a:alphaModFix amt="35000"/>
          </a:blip>
          <a:srcRect t="31680" b="12070"/>
          <a:stretch/>
        </p:blipFill>
        <p:spPr>
          <a:xfrm>
            <a:off x="20" y="0"/>
            <a:ext cx="12191980" cy="6857990"/>
          </a:xfrm>
          <a:prstGeom prst="rect">
            <a:avLst/>
          </a:prstGeom>
        </p:spPr>
      </p:pic>
      <p:pic>
        <p:nvPicPr>
          <p:cNvPr id="5124" name="Picture 4">
            <a:extLst>
              <a:ext uri="{FF2B5EF4-FFF2-40B4-BE49-F238E27FC236}">
                <a16:creationId xmlns:a16="http://schemas.microsoft.com/office/drawing/2014/main" id="{6EE207C6-E8CF-C6B8-71C1-D28F565363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6174" y="1283272"/>
            <a:ext cx="8246695" cy="42914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4D7AE3-1AA5-F9EE-74E1-EB6ECEF64761}"/>
              </a:ext>
            </a:extLst>
          </p:cNvPr>
          <p:cNvSpPr txBox="1"/>
          <p:nvPr/>
        </p:nvSpPr>
        <p:spPr>
          <a:xfrm>
            <a:off x="69131" y="2156100"/>
            <a:ext cx="3807043" cy="2800767"/>
          </a:xfrm>
          <a:prstGeom prst="rect">
            <a:avLst/>
          </a:prstGeom>
          <a:noFill/>
        </p:spPr>
        <p:txBody>
          <a:bodyPr wrap="square" rtlCol="0">
            <a:spAutoFit/>
          </a:bodyPr>
          <a:lstStyle/>
          <a:p>
            <a:r>
              <a:rPr lang="en-US" sz="2200" dirty="0">
                <a:solidFill>
                  <a:schemeClr val="accent2"/>
                </a:solidFill>
                <a:cs typeface="Arial" panose="020B0604020202020204" pitchFamily="34" charset="0"/>
              </a:rPr>
              <a:t>The purpose of this analysis is to provide a clear visualization of Bitcoin's price trends over time, supplemented by the 30-day moving average to highlight underlying trends and potential market signals.</a:t>
            </a:r>
          </a:p>
        </p:txBody>
      </p:sp>
      <p:sp>
        <p:nvSpPr>
          <p:cNvPr id="7" name="TextBox 6">
            <a:extLst>
              <a:ext uri="{FF2B5EF4-FFF2-40B4-BE49-F238E27FC236}">
                <a16:creationId xmlns:a16="http://schemas.microsoft.com/office/drawing/2014/main" id="{47CE7B5C-C6DE-56CE-9E89-D898DFF940BD}"/>
              </a:ext>
            </a:extLst>
          </p:cNvPr>
          <p:cNvSpPr txBox="1"/>
          <p:nvPr/>
        </p:nvSpPr>
        <p:spPr>
          <a:xfrm>
            <a:off x="987136" y="349607"/>
            <a:ext cx="10546773" cy="584775"/>
          </a:xfrm>
          <a:prstGeom prst="rect">
            <a:avLst/>
          </a:prstGeom>
          <a:noFill/>
        </p:spPr>
        <p:txBody>
          <a:bodyPr wrap="square" rtlCol="0">
            <a:spAutoFit/>
          </a:bodyPr>
          <a:lstStyle/>
          <a:p>
            <a:r>
              <a:rPr lang="en-US" sz="3200" dirty="0">
                <a:solidFill>
                  <a:schemeClr val="accent2"/>
                </a:solidFill>
                <a:latin typeface="+mj-lt"/>
                <a:cs typeface="Arial" panose="020B0604020202020204" pitchFamily="34" charset="0"/>
              </a:rPr>
              <a:t>Analysis of Bitcoin's Closing Price and 30-Day Moving Average</a:t>
            </a:r>
          </a:p>
        </p:txBody>
      </p:sp>
    </p:spTree>
    <p:extLst>
      <p:ext uri="{BB962C8B-B14F-4D97-AF65-F5344CB8AC3E}">
        <p14:creationId xmlns:p14="http://schemas.microsoft.com/office/powerpoint/2010/main" val="22924193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gital illustration of a bitcoin symbol&#10;&#10;Description automatically generated">
            <a:extLst>
              <a:ext uri="{FF2B5EF4-FFF2-40B4-BE49-F238E27FC236}">
                <a16:creationId xmlns:a16="http://schemas.microsoft.com/office/drawing/2014/main" id="{28DF428C-96FE-DE15-89D8-FA15CD9D661D}"/>
              </a:ext>
            </a:extLst>
          </p:cNvPr>
          <p:cNvPicPr>
            <a:picLocks noGrp="1" noChangeAspect="1"/>
          </p:cNvPicPr>
          <p:nvPr>
            <p:ph idx="1"/>
          </p:nvPr>
        </p:nvPicPr>
        <p:blipFill rotWithShape="1">
          <a:blip r:embed="rId2">
            <a:alphaModFix amt="35000"/>
          </a:blip>
          <a:srcRect t="31680" b="12070"/>
          <a:stretch/>
        </p:blipFill>
        <p:spPr>
          <a:xfrm>
            <a:off x="20" y="1282"/>
            <a:ext cx="12191980" cy="6856718"/>
          </a:xfrm>
          <a:prstGeom prst="rect">
            <a:avLst/>
          </a:prstGeom>
        </p:spPr>
      </p:pic>
      <p:sp>
        <p:nvSpPr>
          <p:cNvPr id="8" name="TextBox 7">
            <a:extLst>
              <a:ext uri="{FF2B5EF4-FFF2-40B4-BE49-F238E27FC236}">
                <a16:creationId xmlns:a16="http://schemas.microsoft.com/office/drawing/2014/main" id="{50935A3F-8382-6FE5-089C-23EF4911B47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u="none" strike="noStrike" dirty="0">
                <a:solidFill>
                  <a:schemeClr val="accent2"/>
                </a:solidFill>
                <a:effectLst/>
                <a:latin typeface="+mj-lt"/>
                <a:ea typeface="+mj-ea"/>
                <a:cs typeface="+mj-cs"/>
              </a:rPr>
              <a:t>Understanding Bitcoin's 30-Day Volatility</a:t>
            </a:r>
          </a:p>
        </p:txBody>
      </p:sp>
      <p:sp>
        <p:nvSpPr>
          <p:cNvPr id="7" name="TextBox 6">
            <a:extLst>
              <a:ext uri="{FF2B5EF4-FFF2-40B4-BE49-F238E27FC236}">
                <a16:creationId xmlns:a16="http://schemas.microsoft.com/office/drawing/2014/main" id="{7AB317EE-4CE4-F799-7C2F-6199B805D735}"/>
              </a:ext>
            </a:extLst>
          </p:cNvPr>
          <p:cNvSpPr txBox="1"/>
          <p:nvPr/>
        </p:nvSpPr>
        <p:spPr>
          <a:xfrm>
            <a:off x="329046" y="1690688"/>
            <a:ext cx="4134343" cy="4626985"/>
          </a:xfrm>
          <a:prstGeom prst="rect">
            <a:avLst/>
          </a:prstGeom>
        </p:spPr>
        <p:txBody>
          <a:bodyPr vert="horz" lIns="91440" tIns="45720" rIns="91440" bIns="45720" rtlCol="0">
            <a:normAutofit/>
          </a:bodyPr>
          <a:lstStyle/>
          <a:p>
            <a:pPr>
              <a:lnSpc>
                <a:spcPct val="90000"/>
              </a:lnSpc>
              <a:spcAft>
                <a:spcPts val="600"/>
              </a:spcAft>
            </a:pPr>
            <a:r>
              <a:rPr lang="en-US" sz="2200" dirty="0">
                <a:solidFill>
                  <a:schemeClr val="accent2"/>
                </a:solidFill>
              </a:rPr>
              <a:t>The purpose of this analysis is to measure the fluctuation in Bitcoin's daily returns over a 30-day rolling period, providing insights into the risk and stability of Bitcoin as an investment.</a:t>
            </a:r>
            <a:br>
              <a:rPr lang="en-US" sz="2200" dirty="0">
                <a:solidFill>
                  <a:schemeClr val="accent2"/>
                </a:solidFill>
              </a:rPr>
            </a:br>
            <a:r>
              <a:rPr lang="en-US" sz="2200" dirty="0">
                <a:solidFill>
                  <a:schemeClr val="accent2"/>
                </a:solidFill>
              </a:rPr>
              <a:t>The chart displays several spikes in volatility, particularly notable during late 2017 and early 2018, and again in early 2020 and 2021. These peaks correspond to periods of significant price movement and market uncertainty.</a:t>
            </a:r>
          </a:p>
        </p:txBody>
      </p:sp>
      <p:pic>
        <p:nvPicPr>
          <p:cNvPr id="6150" name="Picture 6">
            <a:extLst>
              <a:ext uri="{FF2B5EF4-FFF2-40B4-BE49-F238E27FC236}">
                <a16:creationId xmlns:a16="http://schemas.microsoft.com/office/drawing/2014/main" id="{8BF06CF4-F564-CBF0-734D-A75889950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389" y="1531073"/>
            <a:ext cx="7624702" cy="409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0711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gital image of a bitcoin symbol&#10;&#10;Description automatically generated">
            <a:extLst>
              <a:ext uri="{FF2B5EF4-FFF2-40B4-BE49-F238E27FC236}">
                <a16:creationId xmlns:a16="http://schemas.microsoft.com/office/drawing/2014/main" id="{1E25F42A-F4C6-E867-FF3E-4A08DA44219B}"/>
              </a:ext>
            </a:extLst>
          </p:cNvPr>
          <p:cNvPicPr>
            <a:picLocks noChangeAspect="1"/>
          </p:cNvPicPr>
          <p:nvPr/>
        </p:nvPicPr>
        <p:blipFill rotWithShape="1">
          <a:blip r:embed="rId2">
            <a:alphaModFix amt="35000"/>
          </a:blip>
          <a:srcRect t="31680" b="12070"/>
          <a:stretch/>
        </p:blipFill>
        <p:spPr>
          <a:xfrm>
            <a:off x="20" y="10"/>
            <a:ext cx="12191980" cy="6857990"/>
          </a:xfrm>
          <a:prstGeom prst="rect">
            <a:avLst/>
          </a:prstGeom>
        </p:spPr>
      </p:pic>
      <p:sp>
        <p:nvSpPr>
          <p:cNvPr id="2" name="Title 1">
            <a:extLst>
              <a:ext uri="{FF2B5EF4-FFF2-40B4-BE49-F238E27FC236}">
                <a16:creationId xmlns:a16="http://schemas.microsoft.com/office/drawing/2014/main" id="{FBDCF9CE-C127-8B07-0879-877D942F64A1}"/>
              </a:ext>
            </a:extLst>
          </p:cNvPr>
          <p:cNvSpPr>
            <a:spLocks noGrp="1"/>
          </p:cNvSpPr>
          <p:nvPr>
            <p:ph type="title"/>
          </p:nvPr>
        </p:nvSpPr>
        <p:spPr>
          <a:xfrm>
            <a:off x="838200" y="365125"/>
            <a:ext cx="10515600" cy="1325563"/>
          </a:xfrm>
        </p:spPr>
        <p:txBody>
          <a:bodyPr>
            <a:normAutofit/>
          </a:bodyPr>
          <a:lstStyle/>
          <a:p>
            <a:pPr algn="just"/>
            <a:r>
              <a:rPr lang="en-US" dirty="0">
                <a:solidFill>
                  <a:schemeClr val="accent2"/>
                </a:solidFill>
              </a:rPr>
              <a:t>Conclusion</a:t>
            </a:r>
          </a:p>
        </p:txBody>
      </p:sp>
      <p:sp>
        <p:nvSpPr>
          <p:cNvPr id="9" name="Content Placeholder 8">
            <a:extLst>
              <a:ext uri="{FF2B5EF4-FFF2-40B4-BE49-F238E27FC236}">
                <a16:creationId xmlns:a16="http://schemas.microsoft.com/office/drawing/2014/main" id="{E8BE66A4-AD9F-E9BB-07F6-87E54347D820}"/>
              </a:ext>
            </a:extLst>
          </p:cNvPr>
          <p:cNvSpPr>
            <a:spLocks noGrp="1"/>
          </p:cNvSpPr>
          <p:nvPr>
            <p:ph idx="1"/>
          </p:nvPr>
        </p:nvSpPr>
        <p:spPr>
          <a:xfrm>
            <a:off x="838200" y="1825625"/>
            <a:ext cx="10515600" cy="4351338"/>
          </a:xfrm>
        </p:spPr>
        <p:txBody>
          <a:bodyPr>
            <a:normAutofit/>
          </a:bodyPr>
          <a:lstStyle/>
          <a:p>
            <a:pPr marL="0" indent="0" algn="just">
              <a:buNone/>
            </a:pPr>
            <a:r>
              <a:rPr lang="en-US" dirty="0">
                <a:solidFill>
                  <a:schemeClr val="accent2"/>
                </a:solidFill>
              </a:rPr>
              <a:t>The dual analysis of Bitcoin's 30-day moving average and volatility offers a deep dive into the cryptocurrency's price behavior. It aids investors in understanding not just price trends but also the risk involved, enabling more informed decision-making in a highly volatile market. The analysis provides a comprehensive view of the market dynamics, offering investors tools to gauge sentiment and react proactively to market changes.</a:t>
            </a:r>
          </a:p>
        </p:txBody>
      </p:sp>
    </p:spTree>
    <p:extLst>
      <p:ext uri="{BB962C8B-B14F-4D97-AF65-F5344CB8AC3E}">
        <p14:creationId xmlns:p14="http://schemas.microsoft.com/office/powerpoint/2010/main" val="23264934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gital illustration of a bitcoin symbol&#10;&#10;Description automatically generated">
            <a:extLst>
              <a:ext uri="{FF2B5EF4-FFF2-40B4-BE49-F238E27FC236}">
                <a16:creationId xmlns:a16="http://schemas.microsoft.com/office/drawing/2014/main" id="{B9E75F17-48A0-3EE4-4B94-AE4A9A5060F6}"/>
              </a:ext>
            </a:extLst>
          </p:cNvPr>
          <p:cNvPicPr>
            <a:picLocks noChangeAspect="1"/>
          </p:cNvPicPr>
          <p:nvPr/>
        </p:nvPicPr>
        <p:blipFill rotWithShape="1">
          <a:blip r:embed="rId3">
            <a:alphaModFix amt="35000"/>
          </a:blip>
          <a:srcRect t="31680" b="120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71FF6F9-EC94-B3E7-2DC4-742535D74228}"/>
              </a:ext>
            </a:extLst>
          </p:cNvPr>
          <p:cNvSpPr>
            <a:spLocks noGrp="1"/>
          </p:cNvSpPr>
          <p:nvPr>
            <p:ph type="title"/>
          </p:nvPr>
        </p:nvSpPr>
        <p:spPr>
          <a:xfrm>
            <a:off x="838200" y="365125"/>
            <a:ext cx="10515600" cy="1325563"/>
          </a:xfrm>
        </p:spPr>
        <p:txBody>
          <a:bodyPr>
            <a:normAutofit/>
          </a:bodyPr>
          <a:lstStyle/>
          <a:p>
            <a:r>
              <a:rPr lang="en-US" dirty="0">
                <a:solidFill>
                  <a:schemeClr val="accent2"/>
                </a:solidFill>
              </a:rPr>
              <a:t>Future Directions in Bitcoin Price Analysis</a:t>
            </a:r>
            <a:br>
              <a:rPr lang="en-US" dirty="0">
                <a:solidFill>
                  <a:schemeClr val="accent2"/>
                </a:solidFill>
              </a:rPr>
            </a:br>
            <a:endParaRPr lang="en-US" dirty="0">
              <a:solidFill>
                <a:schemeClr val="accent2"/>
              </a:solidFill>
            </a:endParaRPr>
          </a:p>
        </p:txBody>
      </p:sp>
      <p:sp>
        <p:nvSpPr>
          <p:cNvPr id="9" name="Content Placeholder 8">
            <a:extLst>
              <a:ext uri="{FF2B5EF4-FFF2-40B4-BE49-F238E27FC236}">
                <a16:creationId xmlns:a16="http://schemas.microsoft.com/office/drawing/2014/main" id="{901CEC3A-28FF-94D5-D21F-D6845CACA729}"/>
              </a:ext>
            </a:extLst>
          </p:cNvPr>
          <p:cNvSpPr>
            <a:spLocks noGrp="1"/>
          </p:cNvSpPr>
          <p:nvPr>
            <p:ph idx="1"/>
          </p:nvPr>
        </p:nvSpPr>
        <p:spPr>
          <a:xfrm>
            <a:off x="838200" y="1825625"/>
            <a:ext cx="10515600" cy="4351338"/>
          </a:xfrm>
        </p:spPr>
        <p:txBody>
          <a:bodyPr>
            <a:normAutofit/>
          </a:bodyPr>
          <a:lstStyle/>
          <a:p>
            <a:r>
              <a:rPr lang="en-US" b="1" dirty="0">
                <a:solidFill>
                  <a:schemeClr val="accent2"/>
                </a:solidFill>
              </a:rPr>
              <a:t>ARIMA</a:t>
            </a:r>
            <a:r>
              <a:rPr lang="en-US" dirty="0">
                <a:solidFill>
                  <a:schemeClr val="accent2"/>
                </a:solidFill>
              </a:rPr>
              <a:t> (AutoRegressive Integrated Moving Average):</a:t>
            </a:r>
          </a:p>
          <a:p>
            <a:pPr marL="0" indent="0">
              <a:buNone/>
            </a:pPr>
            <a:r>
              <a:rPr lang="en-US" dirty="0">
                <a:solidFill>
                  <a:schemeClr val="accent2"/>
                </a:solidFill>
              </a:rPr>
              <a:t>ARIMA is particularly suited for time series data like stock prices, making it ideal for predicting trends and potential turning points in Bitcoin's price movements.</a:t>
            </a:r>
          </a:p>
          <a:p>
            <a:r>
              <a:rPr lang="en-US" b="1" dirty="0">
                <a:solidFill>
                  <a:schemeClr val="accent2"/>
                </a:solidFill>
              </a:rPr>
              <a:t>GARCH</a:t>
            </a:r>
            <a:r>
              <a:rPr lang="en-US" dirty="0">
                <a:solidFill>
                  <a:schemeClr val="accent2"/>
                </a:solidFill>
              </a:rPr>
              <a:t> (Generalized Autoregressive Conditional Heteroskedasticity)</a:t>
            </a:r>
          </a:p>
          <a:p>
            <a:pPr marL="0" indent="0">
              <a:buNone/>
            </a:pPr>
            <a:r>
              <a:rPr lang="en-US" dirty="0">
                <a:solidFill>
                  <a:schemeClr val="accent2"/>
                </a:solidFill>
              </a:rPr>
              <a:t>GARCH will allow us to predict periods of high volatility, which are crucial for setting optimal buying and selling points and for hedging strategies.</a:t>
            </a:r>
          </a:p>
        </p:txBody>
      </p:sp>
    </p:spTree>
    <p:extLst>
      <p:ext uri="{BB962C8B-B14F-4D97-AF65-F5344CB8AC3E}">
        <p14:creationId xmlns:p14="http://schemas.microsoft.com/office/powerpoint/2010/main" val="17087734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gital illustration of a bitcoin symbol&#10;&#10;Description automatically generated">
            <a:extLst>
              <a:ext uri="{FF2B5EF4-FFF2-40B4-BE49-F238E27FC236}">
                <a16:creationId xmlns:a16="http://schemas.microsoft.com/office/drawing/2014/main" id="{3D000601-29EC-8D9F-68DA-D1F2C262D8E1}"/>
              </a:ext>
            </a:extLst>
          </p:cNvPr>
          <p:cNvPicPr>
            <a:picLocks noChangeAspect="1"/>
          </p:cNvPicPr>
          <p:nvPr/>
        </p:nvPicPr>
        <p:blipFill rotWithShape="1">
          <a:blip r:embed="rId3">
            <a:alphaModFix amt="35000"/>
          </a:blip>
          <a:srcRect t="31680" b="12070"/>
          <a:stretch/>
        </p:blipFill>
        <p:spPr>
          <a:xfrm>
            <a:off x="20" y="10"/>
            <a:ext cx="12191980" cy="6857990"/>
          </a:xfrm>
          <a:prstGeom prst="rect">
            <a:avLst/>
          </a:prstGeom>
        </p:spPr>
      </p:pic>
      <p:sp>
        <p:nvSpPr>
          <p:cNvPr id="2" name="Title 1">
            <a:extLst>
              <a:ext uri="{FF2B5EF4-FFF2-40B4-BE49-F238E27FC236}">
                <a16:creationId xmlns:a16="http://schemas.microsoft.com/office/drawing/2014/main" id="{1A068B6B-6C03-9C73-1722-9830447014DC}"/>
              </a:ext>
            </a:extLst>
          </p:cNvPr>
          <p:cNvSpPr>
            <a:spLocks noGrp="1"/>
          </p:cNvSpPr>
          <p:nvPr>
            <p:ph type="title"/>
          </p:nvPr>
        </p:nvSpPr>
        <p:spPr>
          <a:xfrm>
            <a:off x="838200" y="2380961"/>
            <a:ext cx="10515600" cy="1325563"/>
          </a:xfrm>
        </p:spPr>
        <p:txBody>
          <a:bodyPr>
            <a:normAutofit/>
          </a:bodyPr>
          <a:lstStyle/>
          <a:p>
            <a:pPr algn="ctr"/>
            <a:r>
              <a:rPr lang="en-US" sz="4800" dirty="0">
                <a:solidFill>
                  <a:schemeClr val="accent2"/>
                </a:solidFill>
              </a:rPr>
              <a:t>Thank You </a:t>
            </a:r>
          </a:p>
        </p:txBody>
      </p:sp>
    </p:spTree>
    <p:extLst>
      <p:ext uri="{BB962C8B-B14F-4D97-AF65-F5344CB8AC3E}">
        <p14:creationId xmlns:p14="http://schemas.microsoft.com/office/powerpoint/2010/main" val="37929898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844</TotalTime>
  <Words>624</Words>
  <Application>Microsoft Macintosh PowerPoint</Application>
  <PresentationFormat>Widescreen</PresentationFormat>
  <Paragraphs>43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Söhne</vt:lpstr>
      <vt:lpstr>Office Theme</vt:lpstr>
      <vt:lpstr>BitForecast: The Future of Bitcoin </vt:lpstr>
      <vt:lpstr>PowerPoint Presentation</vt:lpstr>
      <vt:lpstr>PowerPoint Presentation</vt:lpstr>
      <vt:lpstr>PowerPoint Presentation</vt:lpstr>
      <vt:lpstr>PowerPoint Presentation</vt:lpstr>
      <vt:lpstr>PowerPoint Presentation</vt:lpstr>
      <vt:lpstr>Conclusion</vt:lpstr>
      <vt:lpstr>Future Directions in Bitcoin Price Analysis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BitForecast: The Future of Bitcoin </dc:title>
  <dc:creator>Ganapathy Kalyana Sundaram, Adharsha Velen</dc:creator>
  <cp:lastModifiedBy>Ganapathy Kalyana Sundaram, Adharsha Velen</cp:lastModifiedBy>
  <cp:revision>3</cp:revision>
  <dcterms:created xsi:type="dcterms:W3CDTF">2024-04-30T03:57:40Z</dcterms:created>
  <dcterms:modified xsi:type="dcterms:W3CDTF">2024-04-30T18:02:15Z</dcterms:modified>
</cp:coreProperties>
</file>