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59" r:id="rId4"/>
    <p:sldId id="260" r:id="rId5"/>
    <p:sldId id="261" r:id="rId6"/>
    <p:sldId id="273" r:id="rId7"/>
    <p:sldId id="274" r:id="rId8"/>
    <p:sldId id="275" r:id="rId9"/>
    <p:sldId id="27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ABC63-754A-0598-C005-D6794170D746}" v="89" dt="2024-05-08T16:30:24.804"/>
    <p1510:client id="{116F3742-C00F-DE3C-6466-5EA5FEA9A6BC}" v="444" dt="2024-05-09T10:41:46.161"/>
    <p1510:client id="{123FF895-E688-FB76-FC05-7620F2E82726}" v="866" dt="2024-05-09T08:05:06.182"/>
    <p1510:client id="{E3B9B4ED-32F4-33EC-FB12-E16221B6CE30}" v="94" dt="2024-05-09T18:40:55.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6B788-8020-41C7-8153-DD7EB67A25B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F725A7C-8B3D-4E49-8209-A3F5FC95EA93}">
      <dgm:prSet/>
      <dgm:spPr/>
      <dgm:t>
        <a:bodyPr/>
        <a:lstStyle/>
        <a:p>
          <a:pPr>
            <a:lnSpc>
              <a:spcPct val="100000"/>
            </a:lnSpc>
            <a:buFont typeface="+mj-lt"/>
            <a:buAutoNum type="arabicPeriod"/>
          </a:pPr>
          <a:r>
            <a:rPr lang="en-US" b="0" i="0" dirty="0"/>
            <a:t>System Design: </a:t>
          </a:r>
        </a:p>
        <a:p>
          <a:pPr>
            <a:lnSpc>
              <a:spcPct val="100000"/>
            </a:lnSpc>
            <a:buFont typeface="+mj-lt"/>
            <a:buAutoNum type="arabicPeriod"/>
          </a:pPr>
          <a:r>
            <a:rPr lang="en-US" b="0" i="0" dirty="0"/>
            <a:t>Key components like gas sensors, valves, and communication modules are carefully selected for optimal performance and compatibility.</a:t>
          </a:r>
          <a:endParaRPr lang="en-US" b="0" dirty="0">
            <a:latin typeface="Bembo"/>
            <a:cs typeface="Times New Roman"/>
          </a:endParaRPr>
        </a:p>
      </dgm:t>
    </dgm:pt>
    <dgm:pt modelId="{E61ED99B-6126-4FEC-A606-474A5250C018}" type="parTrans" cxnId="{3462119C-D0CF-475B-9220-40E031620392}">
      <dgm:prSet/>
      <dgm:spPr/>
      <dgm:t>
        <a:bodyPr/>
        <a:lstStyle/>
        <a:p>
          <a:endParaRPr lang="en-US"/>
        </a:p>
      </dgm:t>
    </dgm:pt>
    <dgm:pt modelId="{5E29C738-7646-48AC-A31E-B756FB6446F2}" type="sibTrans" cxnId="{3462119C-D0CF-475B-9220-40E031620392}">
      <dgm:prSet/>
      <dgm:spPr/>
      <dgm:t>
        <a:bodyPr/>
        <a:lstStyle/>
        <a:p>
          <a:pPr>
            <a:lnSpc>
              <a:spcPct val="100000"/>
            </a:lnSpc>
          </a:pPr>
          <a:endParaRPr lang="en-US"/>
        </a:p>
      </dgm:t>
    </dgm:pt>
    <dgm:pt modelId="{269C770A-805A-47C3-965E-FFA80EEA1A0D}">
      <dgm:prSet/>
      <dgm:spPr/>
      <dgm:t>
        <a:bodyPr/>
        <a:lstStyle/>
        <a:p>
          <a:pPr>
            <a:lnSpc>
              <a:spcPct val="100000"/>
            </a:lnSpc>
          </a:pPr>
          <a:r>
            <a:rPr lang="en-US" b="0" dirty="0">
              <a:latin typeface="Bembo"/>
              <a:cs typeface="Times New Roman"/>
            </a:rPr>
            <a:t>Integration of sensors with Microcontroller:  </a:t>
          </a:r>
          <a:br>
            <a:rPr lang="en-US" b="0" dirty="0">
              <a:latin typeface="Bembo"/>
              <a:cs typeface="Times New Roman"/>
            </a:rPr>
          </a:br>
          <a:endParaRPr lang="en-US" b="0" dirty="0">
            <a:latin typeface="Bembo"/>
            <a:cs typeface="Times New Roman"/>
          </a:endParaRPr>
        </a:p>
        <a:p>
          <a:pPr>
            <a:lnSpc>
              <a:spcPct val="100000"/>
            </a:lnSpc>
          </a:pPr>
          <a:r>
            <a:rPr lang="en-US" b="0" dirty="0">
              <a:latin typeface="Bembo"/>
              <a:cs typeface="Times New Roman"/>
            </a:rPr>
            <a:t>The next phase involves configuring these sensors with an Arduino UNO microcontroller. Project development will continue with writing code in the Arduino IDE, ensuring seamless integration of sensors.</a:t>
          </a:r>
        </a:p>
      </dgm:t>
    </dgm:pt>
    <dgm:pt modelId="{CA877A1D-5173-4439-8AFD-DC38E682F692}" type="parTrans" cxnId="{767A57B8-3C8D-4097-AEFE-C7AF7F2DBCDE}">
      <dgm:prSet/>
      <dgm:spPr/>
      <dgm:t>
        <a:bodyPr/>
        <a:lstStyle/>
        <a:p>
          <a:endParaRPr lang="en-US"/>
        </a:p>
      </dgm:t>
    </dgm:pt>
    <dgm:pt modelId="{839E0E85-B3E5-4271-9613-C5B508D2C855}" type="sibTrans" cxnId="{767A57B8-3C8D-4097-AEFE-C7AF7F2DBCDE}">
      <dgm:prSet/>
      <dgm:spPr/>
      <dgm:t>
        <a:bodyPr/>
        <a:lstStyle/>
        <a:p>
          <a:pPr>
            <a:lnSpc>
              <a:spcPct val="100000"/>
            </a:lnSpc>
          </a:pPr>
          <a:endParaRPr lang="en-US"/>
        </a:p>
      </dgm:t>
    </dgm:pt>
    <dgm:pt modelId="{995A2AD5-730C-41B4-B376-87029DFB905E}">
      <dgm:prSet/>
      <dgm:spPr/>
      <dgm:t>
        <a:bodyPr/>
        <a:lstStyle/>
        <a:p>
          <a:pPr>
            <a:lnSpc>
              <a:spcPct val="100000"/>
            </a:lnSpc>
            <a:buFont typeface="+mj-lt"/>
            <a:buAutoNum type="arabicPeriod"/>
          </a:pPr>
          <a:r>
            <a:rPr lang="en-US" b="0" i="0" dirty="0"/>
            <a:t>Software Development: </a:t>
          </a:r>
        </a:p>
        <a:p>
          <a:pPr>
            <a:lnSpc>
              <a:spcPct val="100000"/>
            </a:lnSpc>
            <a:buFont typeface="+mj-lt"/>
            <a:buAutoNum type="arabicPeriod"/>
          </a:pPr>
          <a:r>
            <a:rPr lang="en-US" b="0" i="0" dirty="0"/>
            <a:t>Control algorithms and user interfaces are developed to enable seamless communication between hardware components and provide user-friendly interaction using GSM module.</a:t>
          </a:r>
          <a:endParaRPr lang="en-US" b="0" dirty="0">
            <a:latin typeface="Bembo"/>
            <a:cs typeface="Times New Roman"/>
          </a:endParaRPr>
        </a:p>
      </dgm:t>
    </dgm:pt>
    <dgm:pt modelId="{AC615846-04F3-47FA-9C67-A56393C68405}" type="parTrans" cxnId="{3CF5152F-EF0D-41EC-BE59-F42801E53092}">
      <dgm:prSet/>
      <dgm:spPr/>
      <dgm:t>
        <a:bodyPr/>
        <a:lstStyle/>
        <a:p>
          <a:endParaRPr lang="en-US"/>
        </a:p>
      </dgm:t>
    </dgm:pt>
    <dgm:pt modelId="{A653D8C8-BBBB-4F2A-A0AB-7D743623A89A}" type="sibTrans" cxnId="{3CF5152F-EF0D-41EC-BE59-F42801E53092}">
      <dgm:prSet/>
      <dgm:spPr/>
      <dgm:t>
        <a:bodyPr/>
        <a:lstStyle/>
        <a:p>
          <a:pPr>
            <a:lnSpc>
              <a:spcPct val="100000"/>
            </a:lnSpc>
          </a:pPr>
          <a:endParaRPr lang="en-US"/>
        </a:p>
      </dgm:t>
    </dgm:pt>
    <dgm:pt modelId="{D302A0BE-1B23-48A3-B510-37A7125C7A70}">
      <dgm:prSet/>
      <dgm:spPr/>
      <dgm:t>
        <a:bodyPr/>
        <a:lstStyle/>
        <a:p>
          <a:pPr>
            <a:lnSpc>
              <a:spcPct val="100000"/>
            </a:lnSpc>
            <a:buFont typeface="+mj-lt"/>
            <a:buAutoNum type="arabicPeriod"/>
          </a:pPr>
          <a:r>
            <a:rPr lang="en-US" b="0" i="0" dirty="0"/>
            <a:t>System Integration:</a:t>
          </a:r>
        </a:p>
        <a:p>
          <a:pPr>
            <a:lnSpc>
              <a:spcPct val="100000"/>
            </a:lnSpc>
            <a:buFont typeface="+mj-lt"/>
            <a:buAutoNum type="arabicPeriod"/>
          </a:pPr>
          <a:r>
            <a:rPr lang="en-US" b="0" i="0" dirty="0"/>
            <a:t> Hardware and software components are integrated and tested to verify interoperability and effectiveness in detecting and responding to gas leaks.</a:t>
          </a:r>
          <a:endParaRPr lang="en-US" b="0" dirty="0">
            <a:latin typeface="Bembo"/>
            <a:cs typeface="Times New Roman"/>
          </a:endParaRPr>
        </a:p>
      </dgm:t>
    </dgm:pt>
    <dgm:pt modelId="{08031730-D9DB-42CF-A5D4-795F804C5BD3}" type="parTrans" cxnId="{E28502B4-F2C3-4A2F-BD04-D576F2FB8B87}">
      <dgm:prSet/>
      <dgm:spPr/>
      <dgm:t>
        <a:bodyPr/>
        <a:lstStyle/>
        <a:p>
          <a:endParaRPr lang="en-US"/>
        </a:p>
      </dgm:t>
    </dgm:pt>
    <dgm:pt modelId="{EB4F75FB-38D0-4479-8261-73B04921AC0F}" type="sibTrans" cxnId="{E28502B4-F2C3-4A2F-BD04-D576F2FB8B87}">
      <dgm:prSet/>
      <dgm:spPr/>
      <dgm:t>
        <a:bodyPr/>
        <a:lstStyle/>
        <a:p>
          <a:pPr>
            <a:lnSpc>
              <a:spcPct val="100000"/>
            </a:lnSpc>
          </a:pPr>
          <a:endParaRPr lang="en-US"/>
        </a:p>
      </dgm:t>
    </dgm:pt>
    <dgm:pt modelId="{EC5E877C-E188-45D4-950F-FEA84E101E4E}">
      <dgm:prSet/>
      <dgm:spPr/>
      <dgm:t>
        <a:bodyPr/>
        <a:lstStyle/>
        <a:p>
          <a:pPr>
            <a:lnSpc>
              <a:spcPct val="100000"/>
            </a:lnSpc>
            <a:buFont typeface="+mj-lt"/>
            <a:buAutoNum type="arabicPeriod"/>
          </a:pPr>
          <a:r>
            <a:rPr lang="en-US" b="0" i="0" dirty="0"/>
            <a:t>Field Testing: </a:t>
          </a:r>
        </a:p>
        <a:p>
          <a:pPr>
            <a:lnSpc>
              <a:spcPct val="100000"/>
            </a:lnSpc>
            <a:buFont typeface="+mj-lt"/>
            <a:buAutoNum type="arabicPeriod"/>
          </a:pPr>
          <a:r>
            <a:rPr lang="en-US" b="0" i="0" dirty="0"/>
            <a:t>The system undergoes real-world testing to identify potential issues, refine algorithms, and validate reliability under actual operating conditions.</a:t>
          </a:r>
          <a:endParaRPr lang="en-US" b="0" dirty="0">
            <a:latin typeface="Bembo"/>
            <a:cs typeface="Times New Roman"/>
          </a:endParaRPr>
        </a:p>
      </dgm:t>
    </dgm:pt>
    <dgm:pt modelId="{093EA94F-F8AD-4628-9077-03AD1D5559C8}" type="parTrans" cxnId="{7618CD24-946E-497E-9AF4-737C8B73C7D6}">
      <dgm:prSet/>
      <dgm:spPr/>
      <dgm:t>
        <a:bodyPr/>
        <a:lstStyle/>
        <a:p>
          <a:endParaRPr lang="en-US"/>
        </a:p>
      </dgm:t>
    </dgm:pt>
    <dgm:pt modelId="{23DA4188-668A-4B30-B653-1335F81AFF8D}" type="sibTrans" cxnId="{7618CD24-946E-497E-9AF4-737C8B73C7D6}">
      <dgm:prSet/>
      <dgm:spPr/>
      <dgm:t>
        <a:bodyPr/>
        <a:lstStyle/>
        <a:p>
          <a:endParaRPr lang="en-US"/>
        </a:p>
      </dgm:t>
    </dgm:pt>
    <dgm:pt modelId="{9FBE039C-59C0-438E-8045-5D4B90648FE4}" type="pres">
      <dgm:prSet presAssocID="{C9F6B788-8020-41C7-8153-DD7EB67A25BD}" presName="root" presStyleCnt="0">
        <dgm:presLayoutVars>
          <dgm:dir/>
          <dgm:resizeHandles val="exact"/>
        </dgm:presLayoutVars>
      </dgm:prSet>
      <dgm:spPr/>
    </dgm:pt>
    <dgm:pt modelId="{776800E0-228C-47AF-BFE1-764E8D69B93F}" type="pres">
      <dgm:prSet presAssocID="{EF725A7C-8B3D-4E49-8209-A3F5FC95EA93}" presName="compNode" presStyleCnt="0"/>
      <dgm:spPr/>
    </dgm:pt>
    <dgm:pt modelId="{693D26FD-FB3C-4D56-AE87-D8C5AC46669B}" type="pres">
      <dgm:prSet presAssocID="{EF725A7C-8B3D-4E49-8209-A3F5FC95EA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BB611A14-1C69-42A8-9ADD-F716F66C40C2}" type="pres">
      <dgm:prSet presAssocID="{EF725A7C-8B3D-4E49-8209-A3F5FC95EA93}" presName="spaceRect" presStyleCnt="0"/>
      <dgm:spPr/>
    </dgm:pt>
    <dgm:pt modelId="{562C4FC6-1E80-461A-8399-2B3660D2B4A1}" type="pres">
      <dgm:prSet presAssocID="{EF725A7C-8B3D-4E49-8209-A3F5FC95EA93}" presName="textRect" presStyleLbl="revTx" presStyleIdx="0" presStyleCnt="5">
        <dgm:presLayoutVars>
          <dgm:chMax val="1"/>
          <dgm:chPref val="1"/>
        </dgm:presLayoutVars>
      </dgm:prSet>
      <dgm:spPr/>
    </dgm:pt>
    <dgm:pt modelId="{4607CBF1-C051-49BF-8595-8F0DA0836035}" type="pres">
      <dgm:prSet presAssocID="{5E29C738-7646-48AC-A31E-B756FB6446F2}" presName="sibTrans" presStyleCnt="0"/>
      <dgm:spPr/>
    </dgm:pt>
    <dgm:pt modelId="{6AC75171-0A91-4AA5-92E1-B96148ED60C3}" type="pres">
      <dgm:prSet presAssocID="{269C770A-805A-47C3-965E-FFA80EEA1A0D}" presName="compNode" presStyleCnt="0"/>
      <dgm:spPr/>
    </dgm:pt>
    <dgm:pt modelId="{0A59C019-1B92-4FA6-83B0-4576AD719409}" type="pres">
      <dgm:prSet presAssocID="{269C770A-805A-47C3-965E-FFA80EEA1A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B6B3E7B-BD89-466A-AA51-EC7B016E2EF6}" type="pres">
      <dgm:prSet presAssocID="{269C770A-805A-47C3-965E-FFA80EEA1A0D}" presName="spaceRect" presStyleCnt="0"/>
      <dgm:spPr/>
    </dgm:pt>
    <dgm:pt modelId="{867BFFF7-6FD7-4FA0-9387-7241FB340E4C}" type="pres">
      <dgm:prSet presAssocID="{269C770A-805A-47C3-965E-FFA80EEA1A0D}" presName="textRect" presStyleLbl="revTx" presStyleIdx="1" presStyleCnt="5">
        <dgm:presLayoutVars>
          <dgm:chMax val="1"/>
          <dgm:chPref val="1"/>
        </dgm:presLayoutVars>
      </dgm:prSet>
      <dgm:spPr/>
    </dgm:pt>
    <dgm:pt modelId="{4E81A368-AE62-4498-9FA8-D4F36DAFB49E}" type="pres">
      <dgm:prSet presAssocID="{839E0E85-B3E5-4271-9613-C5B508D2C855}" presName="sibTrans" presStyleCnt="0"/>
      <dgm:spPr/>
    </dgm:pt>
    <dgm:pt modelId="{F839D38B-CAD5-4075-89D7-AA6C42792687}" type="pres">
      <dgm:prSet presAssocID="{995A2AD5-730C-41B4-B376-87029DFB905E}" presName="compNode" presStyleCnt="0"/>
      <dgm:spPr/>
    </dgm:pt>
    <dgm:pt modelId="{3A01C906-DF5E-4959-AFC6-4FBF20A1A1C7}" type="pres">
      <dgm:prSet presAssocID="{995A2AD5-730C-41B4-B376-87029DFB905E}" presName="iconRect" presStyleLbl="node1" presStyleIdx="2" presStyleCnt="5" custLinFactX="235646" custLinFactNeighborX="300000" custLinFactNeighborY="11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C4276D1-20F5-4EFF-9EB2-3BB5AB2497A3}" type="pres">
      <dgm:prSet presAssocID="{995A2AD5-730C-41B4-B376-87029DFB905E}" presName="spaceRect" presStyleCnt="0"/>
      <dgm:spPr/>
    </dgm:pt>
    <dgm:pt modelId="{BFC14F8E-51CA-4E49-8085-21255517648F}" type="pres">
      <dgm:prSet presAssocID="{995A2AD5-730C-41B4-B376-87029DFB905E}" presName="textRect" presStyleLbl="revTx" presStyleIdx="2" presStyleCnt="5">
        <dgm:presLayoutVars>
          <dgm:chMax val="1"/>
          <dgm:chPref val="1"/>
        </dgm:presLayoutVars>
      </dgm:prSet>
      <dgm:spPr/>
    </dgm:pt>
    <dgm:pt modelId="{76107692-52CE-4B32-B258-63C1F37D2A7B}" type="pres">
      <dgm:prSet presAssocID="{A653D8C8-BBBB-4F2A-A0AB-7D743623A89A}" presName="sibTrans" presStyleCnt="0"/>
      <dgm:spPr/>
    </dgm:pt>
    <dgm:pt modelId="{4BA085EC-ACD6-419F-9256-958CF3714E44}" type="pres">
      <dgm:prSet presAssocID="{D302A0BE-1B23-48A3-B510-37A7125C7A70}" presName="compNode" presStyleCnt="0"/>
      <dgm:spPr/>
    </dgm:pt>
    <dgm:pt modelId="{72EA5EC2-1FD3-42D4-A78E-4DEC8FB6485C}" type="pres">
      <dgm:prSet presAssocID="{D302A0BE-1B23-48A3-B510-37A7125C7A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36D1B3C-AEBC-4DE5-9613-05A52CA3EFAC}" type="pres">
      <dgm:prSet presAssocID="{D302A0BE-1B23-48A3-B510-37A7125C7A70}" presName="spaceRect" presStyleCnt="0"/>
      <dgm:spPr/>
    </dgm:pt>
    <dgm:pt modelId="{9531FF44-9179-449D-99D1-B4706B66BFDF}" type="pres">
      <dgm:prSet presAssocID="{D302A0BE-1B23-48A3-B510-37A7125C7A70}" presName="textRect" presStyleLbl="revTx" presStyleIdx="3" presStyleCnt="5">
        <dgm:presLayoutVars>
          <dgm:chMax val="1"/>
          <dgm:chPref val="1"/>
        </dgm:presLayoutVars>
      </dgm:prSet>
      <dgm:spPr/>
    </dgm:pt>
    <dgm:pt modelId="{5BC5B4C4-BBCC-44B2-8329-3B2DE6DAB45A}" type="pres">
      <dgm:prSet presAssocID="{EB4F75FB-38D0-4479-8261-73B04921AC0F}" presName="sibTrans" presStyleCnt="0"/>
      <dgm:spPr/>
    </dgm:pt>
    <dgm:pt modelId="{FFDDFAD0-E74D-4C32-B3F5-2E6EE04A91F6}" type="pres">
      <dgm:prSet presAssocID="{EC5E877C-E188-45D4-950F-FEA84E101E4E}" presName="compNode" presStyleCnt="0"/>
      <dgm:spPr/>
    </dgm:pt>
    <dgm:pt modelId="{3C178EE9-7C70-4216-B8E5-01D4E12F8896}" type="pres">
      <dgm:prSet presAssocID="{EC5E877C-E188-45D4-950F-FEA84E101E4E}" presName="iconRect" presStyleLbl="node1" presStyleIdx="4" presStyleCnt="5" custLinFactX="-222222" custLinFactNeighborX="-300000" custLinFactNeighborY="-126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33867285-2CDA-4EE0-BEF3-1026BC2E66D9}" type="pres">
      <dgm:prSet presAssocID="{EC5E877C-E188-45D4-950F-FEA84E101E4E}" presName="spaceRect" presStyleCnt="0"/>
      <dgm:spPr/>
    </dgm:pt>
    <dgm:pt modelId="{81A4E8F5-8576-4431-ADE4-4606F8132FE5}" type="pres">
      <dgm:prSet presAssocID="{EC5E877C-E188-45D4-950F-FEA84E101E4E}" presName="textRect" presStyleLbl="revTx" presStyleIdx="4" presStyleCnt="5">
        <dgm:presLayoutVars>
          <dgm:chMax val="1"/>
          <dgm:chPref val="1"/>
        </dgm:presLayoutVars>
      </dgm:prSet>
      <dgm:spPr/>
    </dgm:pt>
  </dgm:ptLst>
  <dgm:cxnLst>
    <dgm:cxn modelId="{FEA7D60A-FDF7-40CA-A385-E897DE575F89}" type="presOf" srcId="{D302A0BE-1B23-48A3-B510-37A7125C7A70}" destId="{9531FF44-9179-449D-99D1-B4706B66BFDF}" srcOrd="0" destOrd="0" presId="urn:microsoft.com/office/officeart/2018/2/layout/IconLabelList"/>
    <dgm:cxn modelId="{7618CD24-946E-497E-9AF4-737C8B73C7D6}" srcId="{C9F6B788-8020-41C7-8153-DD7EB67A25BD}" destId="{EC5E877C-E188-45D4-950F-FEA84E101E4E}" srcOrd="4" destOrd="0" parTransId="{093EA94F-F8AD-4628-9077-03AD1D5559C8}" sibTransId="{23DA4188-668A-4B30-B653-1335F81AFF8D}"/>
    <dgm:cxn modelId="{3CF5152F-EF0D-41EC-BE59-F42801E53092}" srcId="{C9F6B788-8020-41C7-8153-DD7EB67A25BD}" destId="{995A2AD5-730C-41B4-B376-87029DFB905E}" srcOrd="2" destOrd="0" parTransId="{AC615846-04F3-47FA-9C67-A56393C68405}" sibTransId="{A653D8C8-BBBB-4F2A-A0AB-7D743623A89A}"/>
    <dgm:cxn modelId="{58421231-3D6D-4B8F-88B4-C11C1227F5AD}" type="presOf" srcId="{C9F6B788-8020-41C7-8153-DD7EB67A25BD}" destId="{9FBE039C-59C0-438E-8045-5D4B90648FE4}" srcOrd="0" destOrd="0" presId="urn:microsoft.com/office/officeart/2018/2/layout/IconLabelList"/>
    <dgm:cxn modelId="{C0AB273E-16F8-4408-96B0-6B996176886F}" type="presOf" srcId="{EF725A7C-8B3D-4E49-8209-A3F5FC95EA93}" destId="{562C4FC6-1E80-461A-8399-2B3660D2B4A1}" srcOrd="0" destOrd="0" presId="urn:microsoft.com/office/officeart/2018/2/layout/IconLabelList"/>
    <dgm:cxn modelId="{94BD126C-E83B-43FA-A20A-98D02B129594}" type="presOf" srcId="{269C770A-805A-47C3-965E-FFA80EEA1A0D}" destId="{867BFFF7-6FD7-4FA0-9387-7241FB340E4C}" srcOrd="0" destOrd="0" presId="urn:microsoft.com/office/officeart/2018/2/layout/IconLabelList"/>
    <dgm:cxn modelId="{A2C87783-9203-4C98-9DA3-E257CB174D49}" type="presOf" srcId="{EC5E877C-E188-45D4-950F-FEA84E101E4E}" destId="{81A4E8F5-8576-4431-ADE4-4606F8132FE5}" srcOrd="0" destOrd="0" presId="urn:microsoft.com/office/officeart/2018/2/layout/IconLabelList"/>
    <dgm:cxn modelId="{3462119C-D0CF-475B-9220-40E031620392}" srcId="{C9F6B788-8020-41C7-8153-DD7EB67A25BD}" destId="{EF725A7C-8B3D-4E49-8209-A3F5FC95EA93}" srcOrd="0" destOrd="0" parTransId="{E61ED99B-6126-4FEC-A606-474A5250C018}" sibTransId="{5E29C738-7646-48AC-A31E-B756FB6446F2}"/>
    <dgm:cxn modelId="{E28502B4-F2C3-4A2F-BD04-D576F2FB8B87}" srcId="{C9F6B788-8020-41C7-8153-DD7EB67A25BD}" destId="{D302A0BE-1B23-48A3-B510-37A7125C7A70}" srcOrd="3" destOrd="0" parTransId="{08031730-D9DB-42CF-A5D4-795F804C5BD3}" sibTransId="{EB4F75FB-38D0-4479-8261-73B04921AC0F}"/>
    <dgm:cxn modelId="{767A57B8-3C8D-4097-AEFE-C7AF7F2DBCDE}" srcId="{C9F6B788-8020-41C7-8153-DD7EB67A25BD}" destId="{269C770A-805A-47C3-965E-FFA80EEA1A0D}" srcOrd="1" destOrd="0" parTransId="{CA877A1D-5173-4439-8AFD-DC38E682F692}" sibTransId="{839E0E85-B3E5-4271-9613-C5B508D2C855}"/>
    <dgm:cxn modelId="{4853CEDF-56E1-4A54-8F65-F8A3625D0F71}" type="presOf" srcId="{995A2AD5-730C-41B4-B376-87029DFB905E}" destId="{BFC14F8E-51CA-4E49-8085-21255517648F}" srcOrd="0" destOrd="0" presId="urn:microsoft.com/office/officeart/2018/2/layout/IconLabelList"/>
    <dgm:cxn modelId="{32BF137D-F8F6-430D-960D-01C2432C0ED3}" type="presParOf" srcId="{9FBE039C-59C0-438E-8045-5D4B90648FE4}" destId="{776800E0-228C-47AF-BFE1-764E8D69B93F}" srcOrd="0" destOrd="0" presId="urn:microsoft.com/office/officeart/2018/2/layout/IconLabelList"/>
    <dgm:cxn modelId="{81A47BBB-D332-49FA-AB94-884A491AB93B}" type="presParOf" srcId="{776800E0-228C-47AF-BFE1-764E8D69B93F}" destId="{693D26FD-FB3C-4D56-AE87-D8C5AC46669B}" srcOrd="0" destOrd="0" presId="urn:microsoft.com/office/officeart/2018/2/layout/IconLabelList"/>
    <dgm:cxn modelId="{5E04D677-A787-4BFC-893B-0CCF15927756}" type="presParOf" srcId="{776800E0-228C-47AF-BFE1-764E8D69B93F}" destId="{BB611A14-1C69-42A8-9ADD-F716F66C40C2}" srcOrd="1" destOrd="0" presId="urn:microsoft.com/office/officeart/2018/2/layout/IconLabelList"/>
    <dgm:cxn modelId="{580B6122-302D-483F-9FFC-8D0A2711E342}" type="presParOf" srcId="{776800E0-228C-47AF-BFE1-764E8D69B93F}" destId="{562C4FC6-1E80-461A-8399-2B3660D2B4A1}" srcOrd="2" destOrd="0" presId="urn:microsoft.com/office/officeart/2018/2/layout/IconLabelList"/>
    <dgm:cxn modelId="{6FE66521-C93D-4AF0-8774-1FFA320D830C}" type="presParOf" srcId="{9FBE039C-59C0-438E-8045-5D4B90648FE4}" destId="{4607CBF1-C051-49BF-8595-8F0DA0836035}" srcOrd="1" destOrd="0" presId="urn:microsoft.com/office/officeart/2018/2/layout/IconLabelList"/>
    <dgm:cxn modelId="{AE6CA049-8EA6-4F6B-AA59-4891BBFE55D3}" type="presParOf" srcId="{9FBE039C-59C0-438E-8045-5D4B90648FE4}" destId="{6AC75171-0A91-4AA5-92E1-B96148ED60C3}" srcOrd="2" destOrd="0" presId="urn:microsoft.com/office/officeart/2018/2/layout/IconLabelList"/>
    <dgm:cxn modelId="{BA6A83E8-88A7-4532-9379-FA3232B28E39}" type="presParOf" srcId="{6AC75171-0A91-4AA5-92E1-B96148ED60C3}" destId="{0A59C019-1B92-4FA6-83B0-4576AD719409}" srcOrd="0" destOrd="0" presId="urn:microsoft.com/office/officeart/2018/2/layout/IconLabelList"/>
    <dgm:cxn modelId="{9311A605-0BE6-4EF3-9528-024CC60769A9}" type="presParOf" srcId="{6AC75171-0A91-4AA5-92E1-B96148ED60C3}" destId="{EB6B3E7B-BD89-466A-AA51-EC7B016E2EF6}" srcOrd="1" destOrd="0" presId="urn:microsoft.com/office/officeart/2018/2/layout/IconLabelList"/>
    <dgm:cxn modelId="{8A3C5363-866B-42B8-A1FB-F85AA4B43DDA}" type="presParOf" srcId="{6AC75171-0A91-4AA5-92E1-B96148ED60C3}" destId="{867BFFF7-6FD7-4FA0-9387-7241FB340E4C}" srcOrd="2" destOrd="0" presId="urn:microsoft.com/office/officeart/2018/2/layout/IconLabelList"/>
    <dgm:cxn modelId="{3DB4C7A6-26CD-4D65-9C88-9D50403E658E}" type="presParOf" srcId="{9FBE039C-59C0-438E-8045-5D4B90648FE4}" destId="{4E81A368-AE62-4498-9FA8-D4F36DAFB49E}" srcOrd="3" destOrd="0" presId="urn:microsoft.com/office/officeart/2018/2/layout/IconLabelList"/>
    <dgm:cxn modelId="{2753F6E4-66F3-49C3-ABEE-B785D88FAB5F}" type="presParOf" srcId="{9FBE039C-59C0-438E-8045-5D4B90648FE4}" destId="{F839D38B-CAD5-4075-89D7-AA6C42792687}" srcOrd="4" destOrd="0" presId="urn:microsoft.com/office/officeart/2018/2/layout/IconLabelList"/>
    <dgm:cxn modelId="{A0B93DD1-5635-42BD-AFD4-0D22E4418FA3}" type="presParOf" srcId="{F839D38B-CAD5-4075-89D7-AA6C42792687}" destId="{3A01C906-DF5E-4959-AFC6-4FBF20A1A1C7}" srcOrd="0" destOrd="0" presId="urn:microsoft.com/office/officeart/2018/2/layout/IconLabelList"/>
    <dgm:cxn modelId="{5A79ABB3-670F-458D-A22A-58BB7F9D9DF6}" type="presParOf" srcId="{F839D38B-CAD5-4075-89D7-AA6C42792687}" destId="{7C4276D1-20F5-4EFF-9EB2-3BB5AB2497A3}" srcOrd="1" destOrd="0" presId="urn:microsoft.com/office/officeart/2018/2/layout/IconLabelList"/>
    <dgm:cxn modelId="{F8BAC52B-F779-4A32-9421-0BF5D109945A}" type="presParOf" srcId="{F839D38B-CAD5-4075-89D7-AA6C42792687}" destId="{BFC14F8E-51CA-4E49-8085-21255517648F}" srcOrd="2" destOrd="0" presId="urn:microsoft.com/office/officeart/2018/2/layout/IconLabelList"/>
    <dgm:cxn modelId="{BDA88881-43EB-4E8E-AF62-5853C6140BED}" type="presParOf" srcId="{9FBE039C-59C0-438E-8045-5D4B90648FE4}" destId="{76107692-52CE-4B32-B258-63C1F37D2A7B}" srcOrd="5" destOrd="0" presId="urn:microsoft.com/office/officeart/2018/2/layout/IconLabelList"/>
    <dgm:cxn modelId="{4B72E459-545A-488E-A263-B79D83916D03}" type="presParOf" srcId="{9FBE039C-59C0-438E-8045-5D4B90648FE4}" destId="{4BA085EC-ACD6-419F-9256-958CF3714E44}" srcOrd="6" destOrd="0" presId="urn:microsoft.com/office/officeart/2018/2/layout/IconLabelList"/>
    <dgm:cxn modelId="{5195C205-6848-4D7B-8B8A-172D402B91A5}" type="presParOf" srcId="{4BA085EC-ACD6-419F-9256-958CF3714E44}" destId="{72EA5EC2-1FD3-42D4-A78E-4DEC8FB6485C}" srcOrd="0" destOrd="0" presId="urn:microsoft.com/office/officeart/2018/2/layout/IconLabelList"/>
    <dgm:cxn modelId="{82CF4F3E-EF63-4ED9-BCF8-DB10BBB86172}" type="presParOf" srcId="{4BA085EC-ACD6-419F-9256-958CF3714E44}" destId="{A36D1B3C-AEBC-4DE5-9613-05A52CA3EFAC}" srcOrd="1" destOrd="0" presId="urn:microsoft.com/office/officeart/2018/2/layout/IconLabelList"/>
    <dgm:cxn modelId="{DB881DBC-AC41-4EBE-9723-471936F38782}" type="presParOf" srcId="{4BA085EC-ACD6-419F-9256-958CF3714E44}" destId="{9531FF44-9179-449D-99D1-B4706B66BFDF}" srcOrd="2" destOrd="0" presId="urn:microsoft.com/office/officeart/2018/2/layout/IconLabelList"/>
    <dgm:cxn modelId="{275D42E1-72E2-4D9E-B8C0-F8818DE3C639}" type="presParOf" srcId="{9FBE039C-59C0-438E-8045-5D4B90648FE4}" destId="{5BC5B4C4-BBCC-44B2-8329-3B2DE6DAB45A}" srcOrd="7" destOrd="0" presId="urn:microsoft.com/office/officeart/2018/2/layout/IconLabelList"/>
    <dgm:cxn modelId="{30228634-C34C-4DF4-8955-DE90311117D0}" type="presParOf" srcId="{9FBE039C-59C0-438E-8045-5D4B90648FE4}" destId="{FFDDFAD0-E74D-4C32-B3F5-2E6EE04A91F6}" srcOrd="8" destOrd="0" presId="urn:microsoft.com/office/officeart/2018/2/layout/IconLabelList"/>
    <dgm:cxn modelId="{4A965AA9-BABB-43DB-AD65-961CAC9CF7DB}" type="presParOf" srcId="{FFDDFAD0-E74D-4C32-B3F5-2E6EE04A91F6}" destId="{3C178EE9-7C70-4216-B8E5-01D4E12F8896}" srcOrd="0" destOrd="0" presId="urn:microsoft.com/office/officeart/2018/2/layout/IconLabelList"/>
    <dgm:cxn modelId="{5D58C4B8-4999-429D-9630-2FD171820D28}" type="presParOf" srcId="{FFDDFAD0-E74D-4C32-B3F5-2E6EE04A91F6}" destId="{33867285-2CDA-4EE0-BEF3-1026BC2E66D9}" srcOrd="1" destOrd="0" presId="urn:microsoft.com/office/officeart/2018/2/layout/IconLabelList"/>
    <dgm:cxn modelId="{4D8BBA85-C1B6-42BF-9F37-B5E69978535A}" type="presParOf" srcId="{FFDDFAD0-E74D-4C32-B3F5-2E6EE04A91F6}" destId="{81A4E8F5-8576-4431-ADE4-4606F8132FE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D26FD-FB3C-4D56-AE87-D8C5AC46669B}">
      <dsp:nvSpPr>
        <dsp:cNvPr id="0" name=""/>
        <dsp:cNvSpPr/>
      </dsp:nvSpPr>
      <dsp:spPr>
        <a:xfrm>
          <a:off x="1303156" y="116584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2C4FC6-1E80-461A-8399-2B3660D2B4A1}">
      <dsp:nvSpPr>
        <dsp:cNvPr id="0" name=""/>
        <dsp:cNvSpPr/>
      </dsp:nvSpPr>
      <dsp:spPr>
        <a:xfrm>
          <a:off x="808156" y="2437085"/>
          <a:ext cx="1800000" cy="18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Font typeface="+mj-lt"/>
            <a:buNone/>
          </a:pPr>
          <a:r>
            <a:rPr lang="en-US" sz="1100" b="0" i="0" kern="1200" dirty="0"/>
            <a:t>System Design: </a:t>
          </a:r>
        </a:p>
        <a:p>
          <a:pPr marL="0" lvl="0" indent="0" algn="ctr" defTabSz="488950">
            <a:lnSpc>
              <a:spcPct val="100000"/>
            </a:lnSpc>
            <a:spcBef>
              <a:spcPct val="0"/>
            </a:spcBef>
            <a:spcAft>
              <a:spcPct val="35000"/>
            </a:spcAft>
            <a:buFont typeface="+mj-lt"/>
            <a:buNone/>
          </a:pPr>
          <a:r>
            <a:rPr lang="en-US" sz="1100" b="0" i="0" kern="1200" dirty="0"/>
            <a:t>Key components like gas sensors, valves, and communication modules are carefully selected for optimal performance and compatibility.</a:t>
          </a:r>
          <a:endParaRPr lang="en-US" sz="1100" b="0" kern="1200" dirty="0">
            <a:latin typeface="Bembo"/>
            <a:cs typeface="Times New Roman"/>
          </a:endParaRPr>
        </a:p>
      </dsp:txBody>
      <dsp:txXfrm>
        <a:off x="808156" y="2437085"/>
        <a:ext cx="1800000" cy="1803515"/>
      </dsp:txXfrm>
    </dsp:sp>
    <dsp:sp modelId="{0A59C019-1B92-4FA6-83B0-4576AD719409}">
      <dsp:nvSpPr>
        <dsp:cNvPr id="0" name=""/>
        <dsp:cNvSpPr/>
      </dsp:nvSpPr>
      <dsp:spPr>
        <a:xfrm>
          <a:off x="3418156" y="116584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BFFF7-6FD7-4FA0-9387-7241FB340E4C}">
      <dsp:nvSpPr>
        <dsp:cNvPr id="0" name=""/>
        <dsp:cNvSpPr/>
      </dsp:nvSpPr>
      <dsp:spPr>
        <a:xfrm>
          <a:off x="2923156" y="2437085"/>
          <a:ext cx="1800000" cy="18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dirty="0">
              <a:latin typeface="Bembo"/>
              <a:cs typeface="Times New Roman"/>
            </a:rPr>
            <a:t>Integration of sensors with Microcontroller:  </a:t>
          </a:r>
          <a:br>
            <a:rPr lang="en-US" sz="1100" b="0" kern="1200" dirty="0">
              <a:latin typeface="Bembo"/>
              <a:cs typeface="Times New Roman"/>
            </a:rPr>
          </a:br>
          <a:endParaRPr lang="en-US" sz="1100" b="0" kern="1200" dirty="0">
            <a:latin typeface="Bembo"/>
            <a:cs typeface="Times New Roman"/>
          </a:endParaRPr>
        </a:p>
        <a:p>
          <a:pPr marL="0" lvl="0" indent="0" algn="ctr" defTabSz="488950">
            <a:lnSpc>
              <a:spcPct val="100000"/>
            </a:lnSpc>
            <a:spcBef>
              <a:spcPct val="0"/>
            </a:spcBef>
            <a:spcAft>
              <a:spcPct val="35000"/>
            </a:spcAft>
            <a:buNone/>
          </a:pPr>
          <a:r>
            <a:rPr lang="en-US" sz="1100" b="0" kern="1200" dirty="0">
              <a:latin typeface="Bembo"/>
              <a:cs typeface="Times New Roman"/>
            </a:rPr>
            <a:t>The next phase involves configuring these sensors with an Arduino UNO microcontroller. Project development will continue with writing code in the Arduino IDE, ensuring seamless integration of sensors.</a:t>
          </a:r>
        </a:p>
      </dsp:txBody>
      <dsp:txXfrm>
        <a:off x="2923156" y="2437085"/>
        <a:ext cx="1800000" cy="1803515"/>
      </dsp:txXfrm>
    </dsp:sp>
    <dsp:sp modelId="{3A01C906-DF5E-4959-AFC6-4FBF20A1A1C7}">
      <dsp:nvSpPr>
        <dsp:cNvPr id="0" name=""/>
        <dsp:cNvSpPr/>
      </dsp:nvSpPr>
      <dsp:spPr>
        <a:xfrm>
          <a:off x="9871889" y="117517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14F8E-51CA-4E49-8085-21255517648F}">
      <dsp:nvSpPr>
        <dsp:cNvPr id="0" name=""/>
        <dsp:cNvSpPr/>
      </dsp:nvSpPr>
      <dsp:spPr>
        <a:xfrm>
          <a:off x="5038156" y="2437085"/>
          <a:ext cx="1800000" cy="18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Font typeface="+mj-lt"/>
            <a:buNone/>
          </a:pPr>
          <a:r>
            <a:rPr lang="en-US" sz="1100" b="0" i="0" kern="1200" dirty="0"/>
            <a:t>Software Development: </a:t>
          </a:r>
        </a:p>
        <a:p>
          <a:pPr marL="0" lvl="0" indent="0" algn="ctr" defTabSz="488950">
            <a:lnSpc>
              <a:spcPct val="100000"/>
            </a:lnSpc>
            <a:spcBef>
              <a:spcPct val="0"/>
            </a:spcBef>
            <a:spcAft>
              <a:spcPct val="35000"/>
            </a:spcAft>
            <a:buFont typeface="+mj-lt"/>
            <a:buNone/>
          </a:pPr>
          <a:r>
            <a:rPr lang="en-US" sz="1100" b="0" i="0" kern="1200" dirty="0"/>
            <a:t>Control algorithms and user interfaces are developed to enable seamless communication between hardware components and provide user-friendly interaction using GSM module.</a:t>
          </a:r>
          <a:endParaRPr lang="en-US" sz="1100" b="0" kern="1200" dirty="0">
            <a:latin typeface="Bembo"/>
            <a:cs typeface="Times New Roman"/>
          </a:endParaRPr>
        </a:p>
      </dsp:txBody>
      <dsp:txXfrm>
        <a:off x="5038156" y="2437085"/>
        <a:ext cx="1800000" cy="1803515"/>
      </dsp:txXfrm>
    </dsp:sp>
    <dsp:sp modelId="{72EA5EC2-1FD3-42D4-A78E-4DEC8FB6485C}">
      <dsp:nvSpPr>
        <dsp:cNvPr id="0" name=""/>
        <dsp:cNvSpPr/>
      </dsp:nvSpPr>
      <dsp:spPr>
        <a:xfrm>
          <a:off x="7648156" y="116584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1FF44-9179-449D-99D1-B4706B66BFDF}">
      <dsp:nvSpPr>
        <dsp:cNvPr id="0" name=""/>
        <dsp:cNvSpPr/>
      </dsp:nvSpPr>
      <dsp:spPr>
        <a:xfrm>
          <a:off x="7153156" y="2437085"/>
          <a:ext cx="1800000" cy="18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Font typeface="+mj-lt"/>
            <a:buNone/>
          </a:pPr>
          <a:r>
            <a:rPr lang="en-US" sz="1100" b="0" i="0" kern="1200" dirty="0"/>
            <a:t>System Integration:</a:t>
          </a:r>
        </a:p>
        <a:p>
          <a:pPr marL="0" lvl="0" indent="0" algn="ctr" defTabSz="488950">
            <a:lnSpc>
              <a:spcPct val="100000"/>
            </a:lnSpc>
            <a:spcBef>
              <a:spcPct val="0"/>
            </a:spcBef>
            <a:spcAft>
              <a:spcPct val="35000"/>
            </a:spcAft>
            <a:buFont typeface="+mj-lt"/>
            <a:buNone/>
          </a:pPr>
          <a:r>
            <a:rPr lang="en-US" sz="1100" b="0" i="0" kern="1200" dirty="0"/>
            <a:t> Hardware and software components are integrated and tested to verify interoperability and effectiveness in detecting and responding to gas leaks.</a:t>
          </a:r>
          <a:endParaRPr lang="en-US" sz="1100" b="0" kern="1200" dirty="0">
            <a:latin typeface="Bembo"/>
            <a:cs typeface="Times New Roman"/>
          </a:endParaRPr>
        </a:p>
      </dsp:txBody>
      <dsp:txXfrm>
        <a:off x="7153156" y="2437085"/>
        <a:ext cx="1800000" cy="1803515"/>
      </dsp:txXfrm>
    </dsp:sp>
    <dsp:sp modelId="{3C178EE9-7C70-4216-B8E5-01D4E12F8896}">
      <dsp:nvSpPr>
        <dsp:cNvPr id="0" name=""/>
        <dsp:cNvSpPr/>
      </dsp:nvSpPr>
      <dsp:spPr>
        <a:xfrm>
          <a:off x="5533158" y="115560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A4E8F5-8576-4431-ADE4-4606F8132FE5}">
      <dsp:nvSpPr>
        <dsp:cNvPr id="0" name=""/>
        <dsp:cNvSpPr/>
      </dsp:nvSpPr>
      <dsp:spPr>
        <a:xfrm>
          <a:off x="9268156" y="2437085"/>
          <a:ext cx="1800000" cy="180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Font typeface="+mj-lt"/>
            <a:buNone/>
          </a:pPr>
          <a:r>
            <a:rPr lang="en-US" sz="1100" b="0" i="0" kern="1200" dirty="0"/>
            <a:t>Field Testing: </a:t>
          </a:r>
        </a:p>
        <a:p>
          <a:pPr marL="0" lvl="0" indent="0" algn="ctr" defTabSz="488950">
            <a:lnSpc>
              <a:spcPct val="100000"/>
            </a:lnSpc>
            <a:spcBef>
              <a:spcPct val="0"/>
            </a:spcBef>
            <a:spcAft>
              <a:spcPct val="35000"/>
            </a:spcAft>
            <a:buFont typeface="+mj-lt"/>
            <a:buNone/>
          </a:pPr>
          <a:r>
            <a:rPr lang="en-US" sz="1100" b="0" i="0" kern="1200" dirty="0"/>
            <a:t>The system undergoes real-world testing to identify potential issues, refine algorithms, and validate reliability under actual operating conditions.</a:t>
          </a:r>
          <a:endParaRPr lang="en-US" sz="1100" b="0" kern="1200" dirty="0">
            <a:latin typeface="Bembo"/>
            <a:cs typeface="Times New Roman"/>
          </a:endParaRPr>
        </a:p>
      </dsp:txBody>
      <dsp:txXfrm>
        <a:off x="9268156" y="2437085"/>
        <a:ext cx="1800000" cy="18035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980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326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4338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648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8349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9960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0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804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893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925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5/16/2024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4408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5/16/2024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48936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6733" y="498325"/>
            <a:ext cx="5607031" cy="3093328"/>
          </a:xfrm>
        </p:spPr>
        <p:txBody>
          <a:bodyPr>
            <a:normAutofit/>
          </a:bodyPr>
          <a:lstStyle/>
          <a:p>
            <a:pPr>
              <a:lnSpc>
                <a:spcPct val="100000"/>
              </a:lnSpc>
            </a:pPr>
            <a:r>
              <a:rPr lang="en-US" sz="3200" b="1" dirty="0">
                <a:effectLst/>
                <a:ea typeface="Calibri" panose="020F0502020204030204" pitchFamily="34" charset="0"/>
                <a:cs typeface="Times New Roman" panose="02020603050405020304" pitchFamily="18" charset="0"/>
              </a:rPr>
              <a:t>LPG Gas Leakage Detection and Protection System</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ptos Display"/>
              <a:cs typeface="Times New Roman"/>
            </a:endParaRPr>
          </a:p>
        </p:txBody>
      </p:sp>
      <p:sp>
        <p:nvSpPr>
          <p:cNvPr id="3" name="Subtitle 2"/>
          <p:cNvSpPr>
            <a:spLocks noGrp="1"/>
          </p:cNvSpPr>
          <p:nvPr>
            <p:ph type="subTitle" idx="1"/>
          </p:nvPr>
        </p:nvSpPr>
        <p:spPr>
          <a:xfrm>
            <a:off x="878965" y="4731661"/>
            <a:ext cx="4502565" cy="773704"/>
          </a:xfrm>
        </p:spPr>
        <p:txBody>
          <a:bodyPr anchor="t">
            <a:normAutofit/>
          </a:bodyPr>
          <a:lstStyle/>
          <a:p>
            <a:r>
              <a:rPr lang="en-US" sz="3200" dirty="0">
                <a:latin typeface="Bembo"/>
                <a:cs typeface="Calibri"/>
              </a:rPr>
              <a:t>19EEE381- OPEN LAB</a:t>
            </a:r>
          </a:p>
          <a:p>
            <a:endParaRPr lang="en-US" dirty="0">
              <a:cs typeface="Calibri"/>
            </a:endParaRPr>
          </a:p>
        </p:txBody>
      </p:sp>
      <p:pic>
        <p:nvPicPr>
          <p:cNvPr id="5" name="Picture 4" descr="A close up of a logo&#10;&#10;Description automatically generated">
            <a:extLst>
              <a:ext uri="{FF2B5EF4-FFF2-40B4-BE49-F238E27FC236}">
                <a16:creationId xmlns:a16="http://schemas.microsoft.com/office/drawing/2014/main" id="{C2F5B33E-E6A3-06BA-162A-BEFD779891E6}"/>
              </a:ext>
            </a:extLst>
          </p:cNvPr>
          <p:cNvPicPr>
            <a:picLocks noChangeAspect="1"/>
          </p:cNvPicPr>
          <p:nvPr/>
        </p:nvPicPr>
        <p:blipFill rotWithShape="1">
          <a:blip r:embed="rId2"/>
          <a:srcRect l="-90" t="-161" r="140" b="4610"/>
          <a:stretch/>
        </p:blipFill>
        <p:spPr>
          <a:xfrm>
            <a:off x="6098209" y="1715872"/>
            <a:ext cx="6089655" cy="3263333"/>
          </a:xfrm>
          <a:prstGeom prst="rect">
            <a:avLst/>
          </a:prstGeom>
        </p:spPr>
      </p:pic>
      <p:grpSp>
        <p:nvGrpSpPr>
          <p:cNvPr id="27" name="Group 26">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28" name="Rectangle 27">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41F2-1F13-1470-7C5B-9E96210147D9}"/>
              </a:ext>
            </a:extLst>
          </p:cNvPr>
          <p:cNvSpPr>
            <a:spLocks noGrp="1"/>
          </p:cNvSpPr>
          <p:nvPr>
            <p:ph type="title"/>
          </p:nvPr>
        </p:nvSpPr>
        <p:spPr>
          <a:xfrm>
            <a:off x="206224" y="264280"/>
            <a:ext cx="2841172" cy="732109"/>
          </a:xfrm>
        </p:spPr>
        <p:txBody>
          <a:bodyPr/>
          <a:lstStyle/>
          <a:p>
            <a:r>
              <a:rPr lang="en-US" dirty="0"/>
              <a:t>Conclusion: </a:t>
            </a:r>
          </a:p>
        </p:txBody>
      </p:sp>
      <p:sp>
        <p:nvSpPr>
          <p:cNvPr id="3" name="Content Placeholder 2">
            <a:extLst>
              <a:ext uri="{FF2B5EF4-FFF2-40B4-BE49-F238E27FC236}">
                <a16:creationId xmlns:a16="http://schemas.microsoft.com/office/drawing/2014/main" id="{C5DA8511-EE54-81B5-9F27-D814B0224884}"/>
              </a:ext>
            </a:extLst>
          </p:cNvPr>
          <p:cNvSpPr>
            <a:spLocks noGrp="1"/>
          </p:cNvSpPr>
          <p:nvPr>
            <p:ph idx="1"/>
          </p:nvPr>
        </p:nvSpPr>
        <p:spPr>
          <a:xfrm>
            <a:off x="581176" y="988665"/>
            <a:ext cx="11017552" cy="5590103"/>
          </a:xfrm>
        </p:spPr>
        <p:txBody>
          <a:bodyPr vert="horz" lIns="91440" tIns="45720" rIns="91440" bIns="45720" rtlCol="0" anchor="t">
            <a:noAutofit/>
          </a:bodyPr>
          <a:lstStyle/>
          <a:p>
            <a:r>
              <a:rPr lang="en-US" dirty="0"/>
              <a:t>The Gas Leakage Detection and Protection System is a pivotal advancement in LPG safety protocols, offering early detection and rapid response capabilities to prevent disasters. Through cutting-edge sensor technology, intelligent controls, and instant communication, it proactively mitigates risks. Automatic valve closure and immediate user alerts ensure swift action during gas leaks, reducing fire and health hazards. Positive user feedback underscores its reliability, efficiency, and ease of use, affirming its indispensable role in enhancing safety and instilling confidence in LPG environments.</a:t>
            </a:r>
          </a:p>
        </p:txBody>
      </p:sp>
    </p:spTree>
    <p:extLst>
      <p:ext uri="{BB962C8B-B14F-4D97-AF65-F5344CB8AC3E}">
        <p14:creationId xmlns:p14="http://schemas.microsoft.com/office/powerpoint/2010/main" val="369223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9E8C-43E4-9D5C-0518-64E57A43140F}"/>
              </a:ext>
            </a:extLst>
          </p:cNvPr>
          <p:cNvSpPr>
            <a:spLocks noGrp="1"/>
          </p:cNvSpPr>
          <p:nvPr>
            <p:ph type="title"/>
          </p:nvPr>
        </p:nvSpPr>
        <p:spPr>
          <a:xfrm>
            <a:off x="883557" y="1183519"/>
            <a:ext cx="4183743" cy="949822"/>
          </a:xfrm>
        </p:spPr>
        <p:txBody>
          <a:bodyPr>
            <a:noAutofit/>
          </a:bodyPr>
          <a:lstStyle/>
          <a:p>
            <a:r>
              <a:rPr lang="en-US" sz="4400" dirty="0"/>
              <a:t>Group Members:</a:t>
            </a:r>
          </a:p>
        </p:txBody>
      </p:sp>
      <p:graphicFrame>
        <p:nvGraphicFramePr>
          <p:cNvPr id="5" name="Content Placeholder 4">
            <a:extLst>
              <a:ext uri="{FF2B5EF4-FFF2-40B4-BE49-F238E27FC236}">
                <a16:creationId xmlns:a16="http://schemas.microsoft.com/office/drawing/2014/main" id="{2CBED7DB-F7A7-9BEE-AFD5-F33716181B27}"/>
              </a:ext>
            </a:extLst>
          </p:cNvPr>
          <p:cNvGraphicFramePr>
            <a:graphicFrameLocks noGrp="1"/>
          </p:cNvGraphicFramePr>
          <p:nvPr>
            <p:ph idx="1"/>
            <p:extLst>
              <p:ext uri="{D42A27DB-BD31-4B8C-83A1-F6EECF244321}">
                <p14:modId xmlns:p14="http://schemas.microsoft.com/office/powerpoint/2010/main" val="3198200953"/>
              </p:ext>
            </p:extLst>
          </p:nvPr>
        </p:nvGraphicFramePr>
        <p:xfrm>
          <a:off x="883557" y="2706461"/>
          <a:ext cx="10421870" cy="2423395"/>
        </p:xfrm>
        <a:graphic>
          <a:graphicData uri="http://schemas.openxmlformats.org/drawingml/2006/table">
            <a:tbl>
              <a:tblPr bandRow="1">
                <a:tableStyleId>{5C22544A-7EE6-4342-B048-85BDC9FD1C3A}</a:tableStyleId>
              </a:tblPr>
              <a:tblGrid>
                <a:gridCol w="5210935">
                  <a:extLst>
                    <a:ext uri="{9D8B030D-6E8A-4147-A177-3AD203B41FA5}">
                      <a16:colId xmlns:a16="http://schemas.microsoft.com/office/drawing/2014/main" val="4124261446"/>
                    </a:ext>
                  </a:extLst>
                </a:gridCol>
                <a:gridCol w="5210935">
                  <a:extLst>
                    <a:ext uri="{9D8B030D-6E8A-4147-A177-3AD203B41FA5}">
                      <a16:colId xmlns:a16="http://schemas.microsoft.com/office/drawing/2014/main" val="3164890428"/>
                    </a:ext>
                  </a:extLst>
                </a:gridCol>
              </a:tblGrid>
              <a:tr h="600487">
                <a:tc>
                  <a:txBody>
                    <a:bodyPr/>
                    <a:lstStyle/>
                    <a:p>
                      <a:pPr algn="ctr" rtl="0" fontAlgn="base"/>
                      <a:r>
                        <a:rPr lang="en-US" sz="2400" b="0" i="1" dirty="0">
                          <a:solidFill>
                            <a:srgbClr val="000000"/>
                          </a:solidFill>
                          <a:effectLst/>
                          <a:latin typeface="Times New Roman" panose="02020603050405020304" pitchFamily="18" charset="0"/>
                        </a:rPr>
                        <a:t>Adhavan K</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400" b="0" i="1" dirty="0">
                          <a:solidFill>
                            <a:srgbClr val="000000"/>
                          </a:solidFill>
                          <a:effectLst/>
                          <a:latin typeface="Times New Roman" panose="02020603050405020304" pitchFamily="18" charset="0"/>
                        </a:rPr>
                        <a:t>CB.EN.U4EEE21002</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6104392"/>
                  </a:ext>
                </a:extLst>
              </a:tr>
              <a:tr h="600487">
                <a:tc>
                  <a:txBody>
                    <a:bodyPr/>
                    <a:lstStyle/>
                    <a:p>
                      <a:pPr algn="ctr" rtl="0" fontAlgn="base"/>
                      <a:r>
                        <a:rPr lang="en-US" sz="2400" b="0" i="1" dirty="0" err="1">
                          <a:solidFill>
                            <a:srgbClr val="000000"/>
                          </a:solidFill>
                          <a:effectLst/>
                          <a:latin typeface="Times New Roman" panose="02020603050405020304" pitchFamily="18" charset="0"/>
                        </a:rPr>
                        <a:t>Mukilan</a:t>
                      </a:r>
                      <a:r>
                        <a:rPr lang="en-US" sz="2400" b="0" i="1" dirty="0">
                          <a:solidFill>
                            <a:srgbClr val="000000"/>
                          </a:solidFill>
                          <a:effectLst/>
                          <a:latin typeface="Times New Roman" panose="02020603050405020304" pitchFamily="18" charset="0"/>
                        </a:rPr>
                        <a:t> R</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400" b="0" i="1" dirty="0">
                          <a:solidFill>
                            <a:srgbClr val="000000"/>
                          </a:solidFill>
                          <a:effectLst/>
                          <a:latin typeface="Times New Roman" panose="02020603050405020304" pitchFamily="18" charset="0"/>
                        </a:rPr>
                        <a:t>CB.EN.U4EEE21030</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5472162"/>
                  </a:ext>
                </a:extLst>
              </a:tr>
              <a:tr h="600487">
                <a:tc>
                  <a:txBody>
                    <a:bodyPr/>
                    <a:lstStyle/>
                    <a:p>
                      <a:pPr algn="ctr" rtl="0" fontAlgn="base"/>
                      <a:r>
                        <a:rPr lang="en-US" sz="2400" b="0" i="1" dirty="0">
                          <a:solidFill>
                            <a:srgbClr val="000000"/>
                          </a:solidFill>
                          <a:effectLst/>
                          <a:latin typeface="Times New Roman" panose="02020603050405020304" pitchFamily="18" charset="0"/>
                        </a:rPr>
                        <a:t>Sree </a:t>
                      </a:r>
                      <a:r>
                        <a:rPr lang="en-US" sz="2400" b="0" i="1" dirty="0" err="1">
                          <a:solidFill>
                            <a:srgbClr val="000000"/>
                          </a:solidFill>
                          <a:effectLst/>
                          <a:latin typeface="Times New Roman" panose="02020603050405020304" pitchFamily="18" charset="0"/>
                        </a:rPr>
                        <a:t>Varshan</a:t>
                      </a:r>
                      <a:r>
                        <a:rPr lang="en-US" sz="2400" b="0" i="1" dirty="0">
                          <a:solidFill>
                            <a:srgbClr val="000000"/>
                          </a:solidFill>
                          <a:effectLst/>
                          <a:latin typeface="Times New Roman" panose="02020603050405020304" pitchFamily="18" charset="0"/>
                        </a:rPr>
                        <a:t> S</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400" b="0" i="1" dirty="0">
                          <a:solidFill>
                            <a:srgbClr val="000000"/>
                          </a:solidFill>
                          <a:effectLst/>
                          <a:latin typeface="Times New Roman" panose="02020603050405020304" pitchFamily="18" charset="0"/>
                        </a:rPr>
                        <a:t>CB.EN.U4EEE21048</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4754646"/>
                  </a:ext>
                </a:extLst>
              </a:tr>
              <a:tr h="621934">
                <a:tc>
                  <a:txBody>
                    <a:bodyPr/>
                    <a:lstStyle/>
                    <a:p>
                      <a:pPr algn="ctr" rtl="0" fontAlgn="base"/>
                      <a:r>
                        <a:rPr lang="en-US" sz="2400" b="0" i="1" dirty="0">
                          <a:solidFill>
                            <a:srgbClr val="000000"/>
                          </a:solidFill>
                          <a:effectLst/>
                          <a:latin typeface="Times New Roman" panose="02020603050405020304" pitchFamily="18" charset="0"/>
                          <a:cs typeface="Times New Roman" panose="02020603050405020304" pitchFamily="18" charset="0"/>
                        </a:rPr>
                        <a:t>Sri Charan V S</a:t>
                      </a: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400" b="0" i="1" dirty="0">
                          <a:solidFill>
                            <a:srgbClr val="000000"/>
                          </a:solidFill>
                          <a:effectLst/>
                          <a:latin typeface="Times New Roman" panose="02020603050405020304" pitchFamily="18" charset="0"/>
                        </a:rPr>
                        <a:t>CB.EN.U4EEE21049</a:t>
                      </a:r>
                      <a:endParaRPr lang="en-US" b="0" i="0" dirty="0">
                        <a:solidFill>
                          <a:srgbClr val="000000"/>
                        </a:solidFill>
                        <a:effectLst/>
                      </a:endParaRPr>
                    </a:p>
                  </a:txBody>
                  <a:tcPr marL="57607" marR="57607" marT="28804" marB="288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6075575"/>
                  </a:ext>
                </a:extLst>
              </a:tr>
            </a:tbl>
          </a:graphicData>
        </a:graphic>
      </p:graphicFrame>
    </p:spTree>
    <p:extLst>
      <p:ext uri="{BB962C8B-B14F-4D97-AF65-F5344CB8AC3E}">
        <p14:creationId xmlns:p14="http://schemas.microsoft.com/office/powerpoint/2010/main" val="18426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5318-4837-EB92-00ED-B38C86563441}"/>
              </a:ext>
            </a:extLst>
          </p:cNvPr>
          <p:cNvSpPr>
            <a:spLocks noGrp="1"/>
          </p:cNvSpPr>
          <p:nvPr>
            <p:ph type="title"/>
          </p:nvPr>
        </p:nvSpPr>
        <p:spPr>
          <a:xfrm>
            <a:off x="436034" y="191708"/>
            <a:ext cx="2405743" cy="889347"/>
          </a:xfrm>
        </p:spPr>
        <p:txBody>
          <a:bodyPr>
            <a:normAutofit/>
          </a:bodyPr>
          <a:lstStyle/>
          <a:p>
            <a:r>
              <a:rPr lang="en-US" sz="4800" dirty="0"/>
              <a:t>Abstract:</a:t>
            </a:r>
          </a:p>
        </p:txBody>
      </p:sp>
      <p:sp>
        <p:nvSpPr>
          <p:cNvPr id="3" name="Content Placeholder 2">
            <a:extLst>
              <a:ext uri="{FF2B5EF4-FFF2-40B4-BE49-F238E27FC236}">
                <a16:creationId xmlns:a16="http://schemas.microsoft.com/office/drawing/2014/main" id="{0DF35CC5-2E78-5D07-4799-3DED812E6913}"/>
              </a:ext>
            </a:extLst>
          </p:cNvPr>
          <p:cNvSpPr>
            <a:spLocks noGrp="1"/>
          </p:cNvSpPr>
          <p:nvPr>
            <p:ph idx="1"/>
          </p:nvPr>
        </p:nvSpPr>
        <p:spPr>
          <a:xfrm>
            <a:off x="436035" y="1073333"/>
            <a:ext cx="11332026" cy="5263530"/>
          </a:xfrm>
        </p:spPr>
        <p:txBody>
          <a:bodyPr vert="horz" lIns="91440" tIns="45720" rIns="91440" bIns="45720" rtlCol="0" anchor="ctr">
            <a:noAutofit/>
          </a:bodyPr>
          <a:lstStyle/>
          <a:p>
            <a:pPr marL="342900" indent="-342900" algn="just">
              <a:buFont typeface="Arial"/>
              <a:buChar char="•"/>
            </a:pPr>
            <a:r>
              <a:rPr lang="en-US" sz="2100" dirty="0"/>
              <a:t>This project addresses the urgent need for increased safety measures in Liquefied Petroleum Gas (LPG) usage, a versatile yet highly flammable energy source. It introduces an integrated solution emphasizing early leak detection to prevent disasters. Using gas sensors, the system swiftly identifies leaks and automatically closes the cylinder valve, limiting gas release. Real-time alerts via GSM SIM and audible alerts further enhance safety. This comprehensive approach enhances safety protocols, fostering a proactive safety culture and contributing significantly to household and commercial establishment security reliant on LPG.</a:t>
            </a:r>
          </a:p>
        </p:txBody>
      </p:sp>
    </p:spTree>
    <p:extLst>
      <p:ext uri="{BB962C8B-B14F-4D97-AF65-F5344CB8AC3E}">
        <p14:creationId xmlns:p14="http://schemas.microsoft.com/office/powerpoint/2010/main" val="179577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821AE-707A-56F8-43BF-44494ABE5320}"/>
              </a:ext>
            </a:extLst>
          </p:cNvPr>
          <p:cNvSpPr>
            <a:spLocks noGrp="1"/>
          </p:cNvSpPr>
          <p:nvPr>
            <p:ph type="title"/>
          </p:nvPr>
        </p:nvSpPr>
        <p:spPr>
          <a:xfrm>
            <a:off x="1077426" y="723901"/>
            <a:ext cx="5465148" cy="1288884"/>
          </a:xfrm>
        </p:spPr>
        <p:txBody>
          <a:bodyPr anchor="b">
            <a:normAutofit/>
          </a:bodyPr>
          <a:lstStyle/>
          <a:p>
            <a:pPr algn="ctr"/>
            <a:r>
              <a:rPr lang="en-US" dirty="0"/>
              <a:t>Problem Statement: </a:t>
            </a:r>
          </a:p>
        </p:txBody>
      </p:sp>
      <p:sp>
        <p:nvSpPr>
          <p:cNvPr id="3" name="Content Placeholder 2">
            <a:extLst>
              <a:ext uri="{FF2B5EF4-FFF2-40B4-BE49-F238E27FC236}">
                <a16:creationId xmlns:a16="http://schemas.microsoft.com/office/drawing/2014/main" id="{7E85407C-73F1-3B61-FB2D-42C5B6B93930}"/>
              </a:ext>
            </a:extLst>
          </p:cNvPr>
          <p:cNvSpPr>
            <a:spLocks noGrp="1"/>
          </p:cNvSpPr>
          <p:nvPr>
            <p:ph idx="1"/>
          </p:nvPr>
        </p:nvSpPr>
        <p:spPr>
          <a:xfrm>
            <a:off x="995812" y="2558333"/>
            <a:ext cx="5465149" cy="3232826"/>
          </a:xfrm>
        </p:spPr>
        <p:txBody>
          <a:bodyPr vert="horz" lIns="91440" tIns="45720" rIns="91440" bIns="45720" rtlCol="0" anchor="t">
            <a:noAutofit/>
          </a:bodyPr>
          <a:lstStyle/>
          <a:p>
            <a:pPr algn="ctr"/>
            <a:r>
              <a:rPr lang="en-US" sz="2100" dirty="0"/>
              <a:t>Liquefied Petroleum Gas (LPG) carries significant flammability risks, with gas leaks posing potential disasters such as fires and explosions. Current detection methods often fall short, lacking timely alerts and integration with response systems. This system must swiftly detect leaks, initiate automatic responses, and notify users in real-time while being user-friendly and cost-effective. Improving safety measures is essential for preventing disasters and ensuring a secure environment for LPG usage.</a:t>
            </a:r>
          </a:p>
        </p:txBody>
      </p:sp>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43115594-F84B-0D7C-05EE-FE251C557B96}"/>
              </a:ext>
            </a:extLst>
          </p:cNvPr>
          <p:cNvPicPr>
            <a:picLocks noChangeAspect="1"/>
          </p:cNvPicPr>
          <p:nvPr/>
        </p:nvPicPr>
        <p:blipFill>
          <a:blip r:embed="rId2"/>
          <a:stretch>
            <a:fillRect/>
          </a:stretch>
        </p:blipFill>
        <p:spPr>
          <a:xfrm>
            <a:off x="7620000" y="0"/>
            <a:ext cx="4500880" cy="6858000"/>
          </a:xfrm>
          <a:prstGeom prst="rect">
            <a:avLst/>
          </a:prstGeom>
        </p:spPr>
      </p:pic>
    </p:spTree>
    <p:extLst>
      <p:ext uri="{BB962C8B-B14F-4D97-AF65-F5344CB8AC3E}">
        <p14:creationId xmlns:p14="http://schemas.microsoft.com/office/powerpoint/2010/main" val="232957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17EB3-922C-2135-7568-648BEDF29115}"/>
              </a:ext>
            </a:extLst>
          </p:cNvPr>
          <p:cNvSpPr>
            <a:spLocks noGrp="1"/>
          </p:cNvSpPr>
          <p:nvPr>
            <p:ph type="title"/>
          </p:nvPr>
        </p:nvSpPr>
        <p:spPr>
          <a:xfrm>
            <a:off x="1028701" y="963919"/>
            <a:ext cx="10134600" cy="1036994"/>
          </a:xfrm>
        </p:spPr>
        <p:txBody>
          <a:bodyPr anchor="b">
            <a:normAutofit/>
          </a:bodyPr>
          <a:lstStyle/>
          <a:p>
            <a:pPr algn="ctr"/>
            <a:r>
              <a:rPr lang="en-US" dirty="0"/>
              <a:t>Methodology:</a:t>
            </a:r>
          </a:p>
        </p:txBody>
      </p:sp>
      <p:grpSp>
        <p:nvGrpSpPr>
          <p:cNvPr id="30" name="Group 29">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31" name="Rectangle 30">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03B93557-2305-B8D3-5FB2-884377E649FA}"/>
              </a:ext>
            </a:extLst>
          </p:cNvPr>
          <p:cNvGraphicFramePr>
            <a:graphicFrameLocks noGrp="1"/>
          </p:cNvGraphicFramePr>
          <p:nvPr>
            <p:ph idx="1"/>
            <p:extLst>
              <p:ext uri="{D42A27DB-BD31-4B8C-83A1-F6EECF244321}">
                <p14:modId xmlns:p14="http://schemas.microsoft.com/office/powerpoint/2010/main" val="51712358"/>
              </p:ext>
            </p:extLst>
          </p:nvPr>
        </p:nvGraphicFramePr>
        <p:xfrm>
          <a:off x="157843" y="1297831"/>
          <a:ext cx="11876313" cy="540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573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DFF8-AF5F-88C1-B92C-DACD7DF1A15F}"/>
              </a:ext>
            </a:extLst>
          </p:cNvPr>
          <p:cNvSpPr>
            <a:spLocks noGrp="1"/>
          </p:cNvSpPr>
          <p:nvPr>
            <p:ph type="title"/>
          </p:nvPr>
        </p:nvSpPr>
        <p:spPr>
          <a:xfrm>
            <a:off x="336490" y="406431"/>
            <a:ext cx="2306040" cy="2208533"/>
          </a:xfrm>
          <a:prstGeom prst="ellipse">
            <a:avLst/>
          </a:prstGeom>
          <a:solidFill>
            <a:schemeClr val="bg1"/>
          </a:solidFill>
          <a:ln w="174625" cmpd="thinThick">
            <a:solidFill>
              <a:schemeClr val="accent1">
                <a:lumMod val="60000"/>
                <a:lumOff val="40000"/>
              </a:schemeClr>
            </a:solidFill>
          </a:ln>
        </p:spPr>
        <p:txBody>
          <a:bodyPr vert="horz" lIns="91440" tIns="45720" rIns="91440" bIns="45720" rtlCol="0" anchor="ctr">
            <a:normAutofit/>
          </a:bodyPr>
          <a:lstStyle/>
          <a:p>
            <a:pPr algn="ctr"/>
            <a:r>
              <a:rPr lang="en-US" sz="2800" kern="1200" baseline="0">
                <a:latin typeface="Times New Roman"/>
                <a:cs typeface="Times New Roman"/>
              </a:rPr>
              <a:t>Block Diagram:</a:t>
            </a:r>
            <a:endParaRPr lang="en-US" sz="2800" kern="1200">
              <a:latin typeface="Times New Roman"/>
              <a:cs typeface="Times New Roman"/>
            </a:endParaRPr>
          </a:p>
        </p:txBody>
      </p:sp>
      <p:pic>
        <p:nvPicPr>
          <p:cNvPr id="13" name="Content Placeholder 12">
            <a:extLst>
              <a:ext uri="{FF2B5EF4-FFF2-40B4-BE49-F238E27FC236}">
                <a16:creationId xmlns:a16="http://schemas.microsoft.com/office/drawing/2014/main" id="{5F47E634-4CA2-655F-981B-5E8358C3B30E}"/>
              </a:ext>
            </a:extLst>
          </p:cNvPr>
          <p:cNvPicPr>
            <a:picLocks noGrp="1" noChangeAspect="1"/>
          </p:cNvPicPr>
          <p:nvPr>
            <p:ph idx="1"/>
          </p:nvPr>
        </p:nvPicPr>
        <p:blipFill>
          <a:blip r:embed="rId2"/>
          <a:stretch>
            <a:fillRect/>
          </a:stretch>
        </p:blipFill>
        <p:spPr>
          <a:xfrm>
            <a:off x="3023118" y="1446245"/>
            <a:ext cx="7175241" cy="4684680"/>
          </a:xfrm>
        </p:spPr>
      </p:pic>
    </p:spTree>
    <p:extLst>
      <p:ext uri="{BB962C8B-B14F-4D97-AF65-F5344CB8AC3E}">
        <p14:creationId xmlns:p14="http://schemas.microsoft.com/office/powerpoint/2010/main" val="356852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BDE86-6F70-03BA-C871-3D5D5F0AA408}"/>
              </a:ext>
            </a:extLst>
          </p:cNvPr>
          <p:cNvSpPr>
            <a:spLocks noGrp="1"/>
          </p:cNvSpPr>
          <p:nvPr>
            <p:ph type="title"/>
          </p:nvPr>
        </p:nvSpPr>
        <p:spPr>
          <a:xfrm>
            <a:off x="1113712" y="155425"/>
            <a:ext cx="5392577" cy="853456"/>
          </a:xfrm>
        </p:spPr>
        <p:txBody>
          <a:bodyPr vert="horz" lIns="91440" tIns="45720" rIns="91440" bIns="45720" rtlCol="0" anchor="b">
            <a:normAutofit/>
          </a:bodyPr>
          <a:lstStyle/>
          <a:p>
            <a:pPr algn="ctr"/>
            <a:r>
              <a:rPr lang="en-US" sz="4000" dirty="0"/>
              <a:t>Arduino Setup:</a:t>
            </a:r>
          </a:p>
        </p:txBody>
      </p:sp>
      <p:sp>
        <p:nvSpPr>
          <p:cNvPr id="5" name="TextBox 4">
            <a:extLst>
              <a:ext uri="{FF2B5EF4-FFF2-40B4-BE49-F238E27FC236}">
                <a16:creationId xmlns:a16="http://schemas.microsoft.com/office/drawing/2014/main" id="{171DE6A4-58EA-AD02-2147-B3F262106E8B}"/>
              </a:ext>
            </a:extLst>
          </p:cNvPr>
          <p:cNvSpPr txBox="1"/>
          <p:nvPr/>
        </p:nvSpPr>
        <p:spPr>
          <a:xfrm>
            <a:off x="702473" y="1008881"/>
            <a:ext cx="6215054" cy="51922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400" dirty="0">
                <a:solidFill>
                  <a:schemeClr val="tx2"/>
                </a:solidFill>
              </a:rPr>
              <a:t>1. **Setup**: </a:t>
            </a:r>
          </a:p>
          <a:p>
            <a:pPr algn="ctr">
              <a:spcAft>
                <a:spcPts val="600"/>
              </a:spcAft>
            </a:pPr>
            <a:r>
              <a:rPr lang="en-US" sz="1400" dirty="0">
                <a:solidFill>
                  <a:schemeClr val="tx2"/>
                </a:solidFill>
              </a:rPr>
              <a:t>   - Initializes serial communication for debugging.</a:t>
            </a:r>
          </a:p>
          <a:p>
            <a:pPr algn="ctr">
              <a:spcAft>
                <a:spcPts val="600"/>
              </a:spcAft>
            </a:pPr>
            <a:r>
              <a:rPr lang="en-US" sz="1400" dirty="0">
                <a:solidFill>
                  <a:schemeClr val="tx2"/>
                </a:solidFill>
              </a:rPr>
              <a:t>   - Initializes a </a:t>
            </a:r>
            <a:r>
              <a:rPr lang="en-US" sz="1400" dirty="0" err="1">
                <a:solidFill>
                  <a:schemeClr val="tx2"/>
                </a:solidFill>
              </a:rPr>
              <a:t>SoftwareSerial</a:t>
            </a:r>
            <a:r>
              <a:rPr lang="en-US" sz="1400" dirty="0">
                <a:solidFill>
                  <a:schemeClr val="tx2"/>
                </a:solidFill>
              </a:rPr>
              <a:t> instance (`</a:t>
            </a:r>
            <a:r>
              <a:rPr lang="en-US" sz="1400" dirty="0" err="1">
                <a:solidFill>
                  <a:schemeClr val="tx2"/>
                </a:solidFill>
              </a:rPr>
              <a:t>mySerial</a:t>
            </a:r>
            <a:r>
              <a:rPr lang="en-US" sz="1400" dirty="0">
                <a:solidFill>
                  <a:schemeClr val="tx2"/>
                </a:solidFill>
              </a:rPr>
              <a:t>`) for communication with a GSM module.</a:t>
            </a:r>
          </a:p>
          <a:p>
            <a:pPr algn="ctr">
              <a:spcAft>
                <a:spcPts val="600"/>
              </a:spcAft>
            </a:pPr>
            <a:r>
              <a:rPr lang="en-US" sz="1400" dirty="0">
                <a:solidFill>
                  <a:schemeClr val="tx2"/>
                </a:solidFill>
              </a:rPr>
              <a:t>   - Attaches a servo motor to pin 11 and sets its initial position.</a:t>
            </a:r>
          </a:p>
          <a:p>
            <a:pPr algn="ctr">
              <a:spcAft>
                <a:spcPts val="600"/>
              </a:spcAft>
            </a:pPr>
            <a:r>
              <a:rPr lang="en-US" sz="1400" dirty="0">
                <a:solidFill>
                  <a:schemeClr val="tx2"/>
                </a:solidFill>
              </a:rPr>
              <a:t>   - Sets pin modes for LED (pin 12), buzzer (pin 13), and the gas sensor.</a:t>
            </a:r>
          </a:p>
          <a:p>
            <a:pPr algn="ctr">
              <a:spcAft>
                <a:spcPts val="600"/>
              </a:spcAft>
            </a:pPr>
            <a:endParaRPr lang="en-US" sz="1400" dirty="0">
              <a:solidFill>
                <a:schemeClr val="tx2"/>
              </a:solidFill>
            </a:endParaRPr>
          </a:p>
          <a:p>
            <a:pPr algn="ctr">
              <a:spcAft>
                <a:spcPts val="600"/>
              </a:spcAft>
            </a:pPr>
            <a:r>
              <a:rPr lang="en-US" sz="1400" dirty="0">
                <a:solidFill>
                  <a:schemeClr val="tx2"/>
                </a:solidFill>
              </a:rPr>
              <a:t>2. **Loop**:</a:t>
            </a:r>
          </a:p>
          <a:p>
            <a:pPr algn="ctr">
              <a:spcAft>
                <a:spcPts val="600"/>
              </a:spcAft>
            </a:pPr>
            <a:r>
              <a:rPr lang="en-US" sz="1400" dirty="0">
                <a:solidFill>
                  <a:schemeClr val="tx2"/>
                </a:solidFill>
              </a:rPr>
              <a:t>   - Reads the digital signal from the gas sensor.</a:t>
            </a:r>
          </a:p>
          <a:p>
            <a:pPr algn="ctr">
              <a:spcAft>
                <a:spcPts val="600"/>
              </a:spcAft>
            </a:pPr>
            <a:r>
              <a:rPr lang="en-US" sz="1400" dirty="0">
                <a:solidFill>
                  <a:schemeClr val="tx2"/>
                </a:solidFill>
              </a:rPr>
              <a:t>   - If gas is detected (`</a:t>
            </a:r>
            <a:r>
              <a:rPr lang="en-US" sz="1400" dirty="0" err="1">
                <a:solidFill>
                  <a:schemeClr val="tx2"/>
                </a:solidFill>
              </a:rPr>
              <a:t>LPG_detected</a:t>
            </a:r>
            <a:r>
              <a:rPr lang="en-US" sz="1400" dirty="0">
                <a:solidFill>
                  <a:schemeClr val="tx2"/>
                </a:solidFill>
              </a:rPr>
              <a:t> == 1`):</a:t>
            </a:r>
          </a:p>
          <a:p>
            <a:pPr algn="ctr">
              <a:spcAft>
                <a:spcPts val="600"/>
              </a:spcAft>
            </a:pPr>
            <a:r>
              <a:rPr lang="en-US" sz="1400" dirty="0">
                <a:solidFill>
                  <a:schemeClr val="tx2"/>
                </a:solidFill>
              </a:rPr>
              <a:t>     - Turns on the LED and buzzer to indicate a gas leak.</a:t>
            </a:r>
          </a:p>
          <a:p>
            <a:pPr algn="ctr">
              <a:spcAft>
                <a:spcPts val="600"/>
              </a:spcAft>
            </a:pPr>
            <a:r>
              <a:rPr lang="en-US" sz="1400" dirty="0">
                <a:solidFill>
                  <a:schemeClr val="tx2"/>
                </a:solidFill>
              </a:rPr>
              <a:t>     - Rotates the servo motor, possibly to close a valve, assuming a position `pos + 160`.</a:t>
            </a:r>
          </a:p>
          <a:p>
            <a:pPr algn="ctr">
              <a:spcAft>
                <a:spcPts val="600"/>
              </a:spcAft>
            </a:pPr>
            <a:r>
              <a:rPr lang="en-US" sz="1400" dirty="0">
                <a:solidFill>
                  <a:schemeClr val="tx2"/>
                </a:solidFill>
              </a:rPr>
              <a:t>     - Sends an SMS alert using the GSM module with the message "GAS LEAKAGE" to a specified phone number.</a:t>
            </a:r>
          </a:p>
          <a:p>
            <a:pPr algn="ctr">
              <a:spcAft>
                <a:spcPts val="600"/>
              </a:spcAft>
            </a:pPr>
            <a:r>
              <a:rPr lang="en-US" sz="1400" dirty="0">
                <a:solidFill>
                  <a:schemeClr val="tx2"/>
                </a:solidFill>
              </a:rPr>
              <a:t>   - If no gas is detected (`</a:t>
            </a:r>
            <a:r>
              <a:rPr lang="en-US" sz="1400" dirty="0" err="1">
                <a:solidFill>
                  <a:schemeClr val="tx2"/>
                </a:solidFill>
              </a:rPr>
              <a:t>LPG_detected</a:t>
            </a:r>
            <a:r>
              <a:rPr lang="en-US" sz="1400" dirty="0">
                <a:solidFill>
                  <a:schemeClr val="tx2"/>
                </a:solidFill>
              </a:rPr>
              <a:t> == 0`):</a:t>
            </a:r>
          </a:p>
          <a:p>
            <a:pPr algn="ctr">
              <a:spcAft>
                <a:spcPts val="600"/>
              </a:spcAft>
            </a:pPr>
            <a:r>
              <a:rPr lang="en-US" sz="1400" dirty="0">
                <a:solidFill>
                  <a:schemeClr val="tx2"/>
                </a:solidFill>
              </a:rPr>
              <a:t>     - Turns off the LED and buzzer.</a:t>
            </a:r>
          </a:p>
          <a:p>
            <a:pPr algn="ctr">
              <a:spcAft>
                <a:spcPts val="600"/>
              </a:spcAft>
            </a:pPr>
            <a:r>
              <a:rPr lang="en-US" sz="1400" dirty="0">
                <a:solidFill>
                  <a:schemeClr val="tx2"/>
                </a:solidFill>
              </a:rPr>
              <a:t>     - Resets the servo motor to its initial position (`</a:t>
            </a:r>
            <a:r>
              <a:rPr lang="en-US" sz="1400" dirty="0" err="1">
                <a:solidFill>
                  <a:schemeClr val="tx2"/>
                </a:solidFill>
              </a:rPr>
              <a:t>pos`</a:t>
            </a:r>
            <a:r>
              <a:rPr lang="en-US" sz="1400" dirty="0">
                <a:solidFill>
                  <a:schemeClr val="tx2"/>
                </a:solidFill>
              </a:rPr>
              <a:t>).</a:t>
            </a:r>
          </a:p>
        </p:txBody>
      </p:sp>
      <p:pic>
        <p:nvPicPr>
          <p:cNvPr id="4" name="Content Placeholder 3" descr="A screen shot of a computer program&#10;&#10;Description automatically generated">
            <a:extLst>
              <a:ext uri="{FF2B5EF4-FFF2-40B4-BE49-F238E27FC236}">
                <a16:creationId xmlns:a16="http://schemas.microsoft.com/office/drawing/2014/main" id="{51CD4778-19A1-17A0-670A-84AB45CC29FF}"/>
              </a:ext>
            </a:extLst>
          </p:cNvPr>
          <p:cNvPicPr>
            <a:picLocks noGrp="1" noChangeAspect="1"/>
          </p:cNvPicPr>
          <p:nvPr>
            <p:ph idx="1"/>
          </p:nvPr>
        </p:nvPicPr>
        <p:blipFill rotWithShape="1">
          <a:blip r:embed="rId2">
            <a:alphaModFix/>
          </a:blip>
          <a:srcRect l="9375" t="141" r="21007" b="-531"/>
          <a:stretch/>
        </p:blipFill>
        <p:spPr>
          <a:xfrm>
            <a:off x="7620000" y="-2417"/>
            <a:ext cx="4847067" cy="6884688"/>
          </a:xfrm>
          <a:prstGeom prst="rect">
            <a:avLst/>
          </a:prstGeom>
        </p:spPr>
      </p:pic>
    </p:spTree>
    <p:extLst>
      <p:ext uri="{BB962C8B-B14F-4D97-AF65-F5344CB8AC3E}">
        <p14:creationId xmlns:p14="http://schemas.microsoft.com/office/powerpoint/2010/main" val="137618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4244-E0AE-AC5E-D708-F3F7754DBBAF}"/>
              </a:ext>
            </a:extLst>
          </p:cNvPr>
          <p:cNvSpPr>
            <a:spLocks noGrp="1"/>
          </p:cNvSpPr>
          <p:nvPr>
            <p:ph type="title"/>
          </p:nvPr>
        </p:nvSpPr>
        <p:spPr>
          <a:xfrm>
            <a:off x="1028700" y="723900"/>
            <a:ext cx="10134600" cy="843643"/>
          </a:xfrm>
        </p:spPr>
        <p:txBody>
          <a:bodyPr>
            <a:normAutofit/>
          </a:bodyPr>
          <a:lstStyle/>
          <a:p>
            <a:pPr algn="just"/>
            <a:r>
              <a:rPr lang="en-IN" sz="2800" dirty="0"/>
              <a:t>LPG concentration in various scenarios:</a:t>
            </a:r>
          </a:p>
        </p:txBody>
      </p:sp>
      <p:sp>
        <p:nvSpPr>
          <p:cNvPr id="3" name="Content Placeholder 2">
            <a:extLst>
              <a:ext uri="{FF2B5EF4-FFF2-40B4-BE49-F238E27FC236}">
                <a16:creationId xmlns:a16="http://schemas.microsoft.com/office/drawing/2014/main" id="{047FF975-E912-3F99-C137-F41DC926569A}"/>
              </a:ext>
            </a:extLst>
          </p:cNvPr>
          <p:cNvSpPr>
            <a:spLocks noGrp="1"/>
          </p:cNvSpPr>
          <p:nvPr>
            <p:ph idx="1"/>
          </p:nvPr>
        </p:nvSpPr>
        <p:spPr>
          <a:xfrm>
            <a:off x="1028700" y="2161903"/>
            <a:ext cx="7564794" cy="3969342"/>
          </a:xfrm>
        </p:spPr>
        <p:txBody>
          <a:bodyPr/>
          <a:lstStyle/>
          <a:p>
            <a:r>
              <a:rPr lang="en-US" dirty="0"/>
              <a:t>In a well-ventilated area with no leaks: Less than 10 ppm</a:t>
            </a:r>
          </a:p>
          <a:p>
            <a:r>
              <a:rPr lang="en-US" dirty="0"/>
              <a:t>Near a typical LPG leak in a household or commercial setting: 100-500 ppm</a:t>
            </a:r>
          </a:p>
          <a:p>
            <a:r>
              <a:rPr lang="en-US" dirty="0"/>
              <a:t>Near a high-concentration LPG leak or in an enclosed space: Above 1000 ppm</a:t>
            </a:r>
          </a:p>
          <a:p>
            <a:r>
              <a:rPr lang="en-US" dirty="0"/>
              <a:t>If you need more accurate measurements of LPG concentration, it's essential to use calibrated gas detection equipment specific to LPG and follow appropriate safety procedures.</a:t>
            </a:r>
          </a:p>
          <a:p>
            <a:r>
              <a:rPr lang="en-US" dirty="0"/>
              <a:t>As our Mq2 sensor comes under the range of 200 to 10000 ppm, it will easily detect gas leakage at every cases.</a:t>
            </a:r>
            <a:endParaRPr lang="en-IN" dirty="0"/>
          </a:p>
        </p:txBody>
      </p:sp>
      <p:sp>
        <p:nvSpPr>
          <p:cNvPr id="5" name="TextBox 4">
            <a:extLst>
              <a:ext uri="{FF2B5EF4-FFF2-40B4-BE49-F238E27FC236}">
                <a16:creationId xmlns:a16="http://schemas.microsoft.com/office/drawing/2014/main" id="{A55DC728-6FD6-73E1-3DE6-66000870A7A9}"/>
              </a:ext>
            </a:extLst>
          </p:cNvPr>
          <p:cNvSpPr txBox="1"/>
          <p:nvPr/>
        </p:nvSpPr>
        <p:spPr>
          <a:xfrm>
            <a:off x="8593494" y="1997839"/>
            <a:ext cx="552838" cy="369332"/>
          </a:xfrm>
          <a:prstGeom prst="rect">
            <a:avLst/>
          </a:prstGeom>
          <a:noFill/>
        </p:spPr>
        <p:txBody>
          <a:bodyPr wrap="square">
            <a:spAutoFit/>
          </a:bodyPr>
          <a:lstStyle/>
          <a:p>
            <a:r>
              <a:rPr lang="en-IN" dirty="0"/>
              <a:t> </a:t>
            </a:r>
          </a:p>
        </p:txBody>
      </p:sp>
      <p:pic>
        <p:nvPicPr>
          <p:cNvPr id="7" name="Picture 6">
            <a:extLst>
              <a:ext uri="{FF2B5EF4-FFF2-40B4-BE49-F238E27FC236}">
                <a16:creationId xmlns:a16="http://schemas.microsoft.com/office/drawing/2014/main" id="{20FBFEAF-73BA-00F3-2D06-291B60FDC0C0}"/>
              </a:ext>
            </a:extLst>
          </p:cNvPr>
          <p:cNvPicPr>
            <a:picLocks noChangeAspect="1"/>
          </p:cNvPicPr>
          <p:nvPr/>
        </p:nvPicPr>
        <p:blipFill>
          <a:blip r:embed="rId2"/>
          <a:stretch>
            <a:fillRect/>
          </a:stretch>
        </p:blipFill>
        <p:spPr>
          <a:xfrm>
            <a:off x="8481527" y="1373239"/>
            <a:ext cx="3589175" cy="4281114"/>
          </a:xfrm>
          <a:prstGeom prst="rect">
            <a:avLst/>
          </a:prstGeom>
        </p:spPr>
      </p:pic>
    </p:spTree>
    <p:extLst>
      <p:ext uri="{BB962C8B-B14F-4D97-AF65-F5344CB8AC3E}">
        <p14:creationId xmlns:p14="http://schemas.microsoft.com/office/powerpoint/2010/main" val="88303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6" name="Rectangle 2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 name="Rectangle 29">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5BF99-0131-511D-2B24-1805245E99EE}"/>
              </a:ext>
            </a:extLst>
          </p:cNvPr>
          <p:cNvSpPr>
            <a:spLocks noGrp="1"/>
          </p:cNvSpPr>
          <p:nvPr>
            <p:ph type="title"/>
          </p:nvPr>
        </p:nvSpPr>
        <p:spPr>
          <a:xfrm>
            <a:off x="140728" y="159657"/>
            <a:ext cx="5930657" cy="155723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Hardware Setup: Gas leakage detection</a:t>
            </a:r>
          </a:p>
        </p:txBody>
      </p:sp>
      <p:pic>
        <p:nvPicPr>
          <p:cNvPr id="4" name="Content Placeholder 3">
            <a:extLst>
              <a:ext uri="{FF2B5EF4-FFF2-40B4-BE49-F238E27FC236}">
                <a16:creationId xmlns:a16="http://schemas.microsoft.com/office/drawing/2014/main" id="{039289C3-E13D-A892-96B2-FCB3ECD05AC5}"/>
              </a:ext>
            </a:extLst>
          </p:cNvPr>
          <p:cNvPicPr>
            <a:picLocks noGrp="1" noChangeAspect="1"/>
          </p:cNvPicPr>
          <p:nvPr>
            <p:ph idx="1"/>
          </p:nvPr>
        </p:nvPicPr>
        <p:blipFill>
          <a:blip r:embed="rId2"/>
          <a:stretch>
            <a:fillRect/>
          </a:stretch>
        </p:blipFill>
        <p:spPr>
          <a:xfrm>
            <a:off x="6177614" y="157606"/>
            <a:ext cx="5861985" cy="6542788"/>
          </a:xfrm>
        </p:spPr>
      </p:pic>
      <p:pic>
        <p:nvPicPr>
          <p:cNvPr id="7" name="Picture 6">
            <a:extLst>
              <a:ext uri="{FF2B5EF4-FFF2-40B4-BE49-F238E27FC236}">
                <a16:creationId xmlns:a16="http://schemas.microsoft.com/office/drawing/2014/main" id="{4034B3A3-EAA0-32DB-4150-E7E0DC9E6818}"/>
              </a:ext>
            </a:extLst>
          </p:cNvPr>
          <p:cNvPicPr>
            <a:picLocks noChangeAspect="1"/>
          </p:cNvPicPr>
          <p:nvPr/>
        </p:nvPicPr>
        <p:blipFill>
          <a:blip r:embed="rId3"/>
          <a:stretch>
            <a:fillRect/>
          </a:stretch>
        </p:blipFill>
        <p:spPr>
          <a:xfrm>
            <a:off x="160919" y="2360648"/>
            <a:ext cx="5910465" cy="4337694"/>
          </a:xfrm>
          <a:prstGeom prst="rect">
            <a:avLst/>
          </a:prstGeom>
        </p:spPr>
      </p:pic>
    </p:spTree>
    <p:extLst>
      <p:ext uri="{BB962C8B-B14F-4D97-AF65-F5344CB8AC3E}">
        <p14:creationId xmlns:p14="http://schemas.microsoft.com/office/powerpoint/2010/main" val="92879227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754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Bembo</vt:lpstr>
      <vt:lpstr>Calibri</vt:lpstr>
      <vt:lpstr>Times New Roman</vt:lpstr>
      <vt:lpstr>AdornVTI</vt:lpstr>
      <vt:lpstr>LPG Gas Leakage Detection and Protection System </vt:lpstr>
      <vt:lpstr>Group Members:</vt:lpstr>
      <vt:lpstr>Abstract:</vt:lpstr>
      <vt:lpstr>Problem Statement: </vt:lpstr>
      <vt:lpstr>Methodology:</vt:lpstr>
      <vt:lpstr>Block Diagram:</vt:lpstr>
      <vt:lpstr>Arduino Setup:</vt:lpstr>
      <vt:lpstr>LPG concentration in various scenarios:</vt:lpstr>
      <vt:lpstr>Hardware Setup: Gas leakage detection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Adhavan K</cp:lastModifiedBy>
  <cp:revision>614</cp:revision>
  <dcterms:created xsi:type="dcterms:W3CDTF">2024-05-08T16:05:09Z</dcterms:created>
  <dcterms:modified xsi:type="dcterms:W3CDTF">2024-05-16T05:33:24Z</dcterms:modified>
</cp:coreProperties>
</file>