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60" r:id="rId5"/>
    <p:sldId id="261" r:id="rId6"/>
    <p:sldId id="262"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4" d="100"/>
          <a:sy n="114" d="100"/>
        </p:scale>
        <p:origin x="2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4/10/2024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458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4/10/2024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9209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4/10/2024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95221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038254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4/10/2024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41586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61845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5302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4/10/2024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9748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4/10/2024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41828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42402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7382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4/10/2024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38922458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01" name="Straight Connector 10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5" name="Rectangle 104">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27">
            <a:extLst>
              <a:ext uri="{FF2B5EF4-FFF2-40B4-BE49-F238E27FC236}">
                <a16:creationId xmlns:a16="http://schemas.microsoft.com/office/drawing/2014/main" id="{44E286E5-D906-EFA1-18D3-ACFC5293137E}"/>
              </a:ext>
            </a:extLst>
          </p:cNvPr>
          <p:cNvPicPr>
            <a:picLocks noChangeAspect="1"/>
          </p:cNvPicPr>
          <p:nvPr/>
        </p:nvPicPr>
        <p:blipFill rotWithShape="1">
          <a:blip r:embed="rId2"/>
          <a:srcRect l="5502" r="5609"/>
          <a:stretch/>
        </p:blipFill>
        <p:spPr>
          <a:xfrm>
            <a:off x="-21424" y="10"/>
            <a:ext cx="12191979" cy="6857990"/>
          </a:xfrm>
          <a:prstGeom prst="rect">
            <a:avLst/>
          </a:prstGeom>
        </p:spPr>
      </p:pic>
      <p:sp>
        <p:nvSpPr>
          <p:cNvPr id="2" name="Título 1">
            <a:extLst>
              <a:ext uri="{FF2B5EF4-FFF2-40B4-BE49-F238E27FC236}">
                <a16:creationId xmlns:a16="http://schemas.microsoft.com/office/drawing/2014/main" id="{24DB2B70-301A-4A58-D74A-51336D028951}"/>
              </a:ext>
            </a:extLst>
          </p:cNvPr>
          <p:cNvSpPr>
            <a:spLocks noGrp="1"/>
          </p:cNvSpPr>
          <p:nvPr>
            <p:ph type="ctrTitle"/>
          </p:nvPr>
        </p:nvSpPr>
        <p:spPr>
          <a:xfrm>
            <a:off x="481029" y="1447791"/>
            <a:ext cx="8970170" cy="1458231"/>
          </a:xfrm>
        </p:spPr>
        <p:txBody>
          <a:bodyPr anchor="b">
            <a:noAutofit/>
          </a:bodyPr>
          <a:lstStyle/>
          <a:p>
            <a:r>
              <a:rPr lang="es-MX" sz="7200" dirty="0"/>
              <a:t>C# / .NET</a:t>
            </a:r>
            <a:br>
              <a:rPr lang="es-MX" sz="7200" dirty="0"/>
            </a:br>
            <a:r>
              <a:rPr lang="es-MX" sz="7200" dirty="0"/>
              <a:t>INDUCCION</a:t>
            </a:r>
            <a:endParaRPr lang="es-AR" sz="7200" dirty="0"/>
          </a:p>
        </p:txBody>
      </p:sp>
      <p:sp>
        <p:nvSpPr>
          <p:cNvPr id="3" name="Subtítulo 2">
            <a:extLst>
              <a:ext uri="{FF2B5EF4-FFF2-40B4-BE49-F238E27FC236}">
                <a16:creationId xmlns:a16="http://schemas.microsoft.com/office/drawing/2014/main" id="{214940E3-BFF2-8A71-DB81-F89CFD95AB5B}"/>
              </a:ext>
            </a:extLst>
          </p:cNvPr>
          <p:cNvSpPr>
            <a:spLocks noGrp="1"/>
          </p:cNvSpPr>
          <p:nvPr>
            <p:ph type="subTitle" idx="1"/>
          </p:nvPr>
        </p:nvSpPr>
        <p:spPr>
          <a:xfrm>
            <a:off x="481029" y="3124910"/>
            <a:ext cx="7282772" cy="2854251"/>
          </a:xfrm>
        </p:spPr>
        <p:txBody>
          <a:bodyPr anchor="t">
            <a:normAutofit/>
          </a:bodyPr>
          <a:lstStyle/>
          <a:p>
            <a:pPr>
              <a:lnSpc>
                <a:spcPct val="100000"/>
              </a:lnSpc>
            </a:pPr>
            <a:r>
              <a:rPr lang="es-MX" dirty="0"/>
              <a:t>DESARROLLO DE CLASES BASADO EN LA TEORIA DE LA PROGRAMACION ORIENTADA A OBJETOS</a:t>
            </a:r>
            <a:endParaRPr lang="es-AR" dirty="0"/>
          </a:p>
        </p:txBody>
      </p:sp>
    </p:spTree>
    <p:extLst>
      <p:ext uri="{BB962C8B-B14F-4D97-AF65-F5344CB8AC3E}">
        <p14:creationId xmlns:p14="http://schemas.microsoft.com/office/powerpoint/2010/main" val="2602877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14030C-3020-5643-A7AF-F32A245CDDD1}"/>
            </a:ext>
          </a:extLst>
        </p:cNvPr>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98" name="Straight Connector 9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2" name="Rectangle 101">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27">
            <a:extLst>
              <a:ext uri="{FF2B5EF4-FFF2-40B4-BE49-F238E27FC236}">
                <a16:creationId xmlns:a16="http://schemas.microsoft.com/office/drawing/2014/main" id="{CE4D7442-8805-92B3-BD49-D2E2441B2C73}"/>
              </a:ext>
            </a:extLst>
          </p:cNvPr>
          <p:cNvPicPr>
            <a:picLocks noChangeAspect="1"/>
          </p:cNvPicPr>
          <p:nvPr/>
        </p:nvPicPr>
        <p:blipFill rotWithShape="1">
          <a:blip r:embed="rId2"/>
          <a:srcRect l="5502" r="5609"/>
          <a:stretch/>
        </p:blipFill>
        <p:spPr>
          <a:xfrm>
            <a:off x="-21424" y="10"/>
            <a:ext cx="12191979" cy="6857990"/>
          </a:xfrm>
          <a:prstGeom prst="rect">
            <a:avLst/>
          </a:prstGeom>
        </p:spPr>
      </p:pic>
      <p:pic>
        <p:nvPicPr>
          <p:cNvPr id="1026" name="Picture 2" descr="Developer, development, object, oriented, programming, software icon - Free  download">
            <a:extLst>
              <a:ext uri="{FF2B5EF4-FFF2-40B4-BE49-F238E27FC236}">
                <a16:creationId xmlns:a16="http://schemas.microsoft.com/office/drawing/2014/main" id="{45E558CD-8DF3-F15C-CEC6-7BD68B0B4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737" y="351904"/>
            <a:ext cx="5674936" cy="567493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FE142618-17BB-76B0-5555-B9D9AAC4050B}"/>
              </a:ext>
            </a:extLst>
          </p:cNvPr>
          <p:cNvSpPr>
            <a:spLocks noGrp="1"/>
          </p:cNvSpPr>
          <p:nvPr>
            <p:ph type="ctrTitle"/>
          </p:nvPr>
        </p:nvSpPr>
        <p:spPr>
          <a:xfrm>
            <a:off x="-42869" y="1124712"/>
            <a:ext cx="12072681" cy="1469168"/>
          </a:xfrm>
        </p:spPr>
        <p:txBody>
          <a:bodyPr anchor="b">
            <a:normAutofit/>
          </a:bodyPr>
          <a:lstStyle/>
          <a:p>
            <a:pPr algn="ctr"/>
            <a:r>
              <a:rPr lang="es-MX" sz="4400" dirty="0"/>
              <a:t>PROGRAMACION ORIENTADA A OBJETOS</a:t>
            </a:r>
            <a:br>
              <a:rPr lang="es-MX" sz="4400" dirty="0"/>
            </a:br>
            <a:r>
              <a:rPr lang="es-MX" sz="3200" dirty="0"/>
              <a:t>(POO o OOP en ingles)</a:t>
            </a:r>
            <a:endParaRPr lang="es-AR" sz="4400" dirty="0"/>
          </a:p>
        </p:txBody>
      </p:sp>
      <p:sp>
        <p:nvSpPr>
          <p:cNvPr id="3" name="Subtítulo 2">
            <a:extLst>
              <a:ext uri="{FF2B5EF4-FFF2-40B4-BE49-F238E27FC236}">
                <a16:creationId xmlns:a16="http://schemas.microsoft.com/office/drawing/2014/main" id="{7EBB4036-7088-AF16-AE2A-C56AAA8C2859}"/>
              </a:ext>
            </a:extLst>
          </p:cNvPr>
          <p:cNvSpPr>
            <a:spLocks noGrp="1"/>
          </p:cNvSpPr>
          <p:nvPr>
            <p:ph type="subTitle" idx="1"/>
          </p:nvPr>
        </p:nvSpPr>
        <p:spPr>
          <a:xfrm>
            <a:off x="475488" y="3784863"/>
            <a:ext cx="11092930" cy="2733383"/>
          </a:xfrm>
        </p:spPr>
        <p:txBody>
          <a:bodyPr anchor="t">
            <a:normAutofit/>
          </a:bodyPr>
          <a:lstStyle/>
          <a:p>
            <a:pPr>
              <a:lnSpc>
                <a:spcPct val="100000"/>
              </a:lnSpc>
            </a:pPr>
            <a:r>
              <a:rPr lang="es-MX" sz="1800" dirty="0"/>
              <a:t>La programación orientada a objetos es una técnica que permite desarrollar tipos de variables con atributos y métodos, lo que da lugar al concepto de objeto, reflejando una entidad con características y acciones mediante un tipo de dato comúnmente denominado 'Clase' en la mayoría de los lenguajes de programación.</a:t>
            </a:r>
          </a:p>
          <a:p>
            <a:pPr>
              <a:lnSpc>
                <a:spcPct val="100000"/>
              </a:lnSpc>
            </a:pPr>
            <a:r>
              <a:rPr lang="es-MX" sz="1800" dirty="0"/>
              <a:t>Esta metodología ha ampliado el alcance y las posibilidades de desarrollo de la programación, abordando el desafío que enfrentaba la programación clásica en el manejo y control de un gran número de variables, lo que ha permitido la creación de sistemas más complejos y de alto nivel.</a:t>
            </a:r>
          </a:p>
        </p:txBody>
      </p:sp>
    </p:spTree>
    <p:extLst>
      <p:ext uri="{BB962C8B-B14F-4D97-AF65-F5344CB8AC3E}">
        <p14:creationId xmlns:p14="http://schemas.microsoft.com/office/powerpoint/2010/main" val="40390958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FA6924-9668-2F6F-147D-118EE4F94CEA}"/>
            </a:ext>
          </a:extLst>
        </p:cNvPr>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20" name="Straight Connector 1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8D19661F-4B4C-74C1-7FC3-31FB14D4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4" name="Rectangle 123">
            <a:extLst>
              <a:ext uri="{FF2B5EF4-FFF2-40B4-BE49-F238E27FC236}">
                <a16:creationId xmlns:a16="http://schemas.microsoft.com/office/drawing/2014/main" id="{2165A4AE-FFE9-B2D5-017C-17337DDB3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0E701D1-A34F-CF86-7316-8761C7835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27">
            <a:extLst>
              <a:ext uri="{FF2B5EF4-FFF2-40B4-BE49-F238E27FC236}">
                <a16:creationId xmlns:a16="http://schemas.microsoft.com/office/drawing/2014/main" id="{040EAB57-0A46-431E-1A2C-20C7E9DBC6EB}"/>
              </a:ext>
            </a:extLst>
          </p:cNvPr>
          <p:cNvPicPr>
            <a:picLocks noChangeAspect="1"/>
          </p:cNvPicPr>
          <p:nvPr/>
        </p:nvPicPr>
        <p:blipFill rotWithShape="1">
          <a:blip r:embed="rId2"/>
          <a:srcRect l="5502" r="5609"/>
          <a:stretch/>
        </p:blipFill>
        <p:spPr>
          <a:xfrm>
            <a:off x="-21424" y="10"/>
            <a:ext cx="12191979" cy="6857990"/>
          </a:xfrm>
          <a:prstGeom prst="rect">
            <a:avLst/>
          </a:prstGeom>
        </p:spPr>
      </p:pic>
      <p:sp>
        <p:nvSpPr>
          <p:cNvPr id="6" name="CuadroTexto 5">
            <a:extLst>
              <a:ext uri="{FF2B5EF4-FFF2-40B4-BE49-F238E27FC236}">
                <a16:creationId xmlns:a16="http://schemas.microsoft.com/office/drawing/2014/main" id="{65B15D3B-8B26-ECC7-6685-708C068B6036}"/>
              </a:ext>
            </a:extLst>
          </p:cNvPr>
          <p:cNvSpPr txBox="1"/>
          <p:nvPr/>
        </p:nvSpPr>
        <p:spPr>
          <a:xfrm>
            <a:off x="696287" y="441017"/>
            <a:ext cx="3406702" cy="1862048"/>
          </a:xfrm>
          <a:prstGeom prst="rect">
            <a:avLst/>
          </a:prstGeom>
          <a:noFill/>
        </p:spPr>
        <p:txBody>
          <a:bodyPr wrap="none" rtlCol="0">
            <a:spAutoFit/>
          </a:bodyPr>
          <a:lstStyle/>
          <a:p>
            <a:r>
              <a:rPr lang="es-MX" sz="11500" dirty="0"/>
              <a:t>.NET</a:t>
            </a:r>
            <a:endParaRPr lang="es-AR" sz="11500" dirty="0"/>
          </a:p>
        </p:txBody>
      </p:sp>
      <p:sp>
        <p:nvSpPr>
          <p:cNvPr id="8" name="CuadroTexto 7">
            <a:extLst>
              <a:ext uri="{FF2B5EF4-FFF2-40B4-BE49-F238E27FC236}">
                <a16:creationId xmlns:a16="http://schemas.microsoft.com/office/drawing/2014/main" id="{AF325C7A-8C1F-19DB-FDAC-3B8209888C44}"/>
              </a:ext>
            </a:extLst>
          </p:cNvPr>
          <p:cNvSpPr txBox="1"/>
          <p:nvPr/>
        </p:nvSpPr>
        <p:spPr>
          <a:xfrm>
            <a:off x="833073" y="2597238"/>
            <a:ext cx="10763570" cy="4708981"/>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es-MX" dirty="0"/>
              <a:t>.NET es una plataforma de desarrollo que ofrece una amplia gama de herramientas y bibliotecas para la creación de aplicaciones de escritorio, web, servicios, juegos, entre otros. En los últimos años, su alcance se ha expandido para abarcar múltiples plataformas, lo que ha permitido que las aplicaciones desarrolladas en su entorno sean compatibles con sistemas operativos como Linux, Windows, Mac, y más.</a:t>
            </a:r>
          </a:p>
          <a:p>
            <a:pPr>
              <a:lnSpc>
                <a:spcPct val="100000"/>
              </a:lnSpc>
            </a:pPr>
            <a:endParaRPr lang="es-MX" dirty="0"/>
          </a:p>
          <a:p>
            <a:pPr marL="285750" indent="-285750">
              <a:lnSpc>
                <a:spcPct val="100000"/>
              </a:lnSpc>
              <a:buFont typeface="Arial" panose="020B0604020202020204" pitchFamily="34" charset="0"/>
              <a:buChar char="•"/>
            </a:pPr>
            <a:r>
              <a:rPr lang="es-MX" dirty="0"/>
              <a:t>.NET se implementa en los lenguajes de programación Visual Basic, F# y C#. Este último, C#, es el lenguaje definitivo de .NET por excelencia, representa la evolución de C/C++, compartiendo similitudes en la sintaxis, pero también introduciendo sus propias mejoras para lograr un código más legible y comprensible.</a:t>
            </a:r>
          </a:p>
          <a:p>
            <a:pPr>
              <a:lnSpc>
                <a:spcPct val="100000"/>
              </a:lnSpc>
            </a:pPr>
            <a:endParaRPr lang="es-MX" dirty="0"/>
          </a:p>
          <a:p>
            <a:pPr marL="285750" indent="-285750">
              <a:lnSpc>
                <a:spcPct val="100000"/>
              </a:lnSpc>
              <a:buFont typeface="Arial" panose="020B0604020202020204" pitchFamily="34" charset="0"/>
              <a:buChar char="•"/>
            </a:pPr>
            <a:r>
              <a:rPr lang="es-MX" dirty="0"/>
              <a:t>La flexibilidad y versatilidad de .NET lo convierten en una opción popular para una variedad de proyectos de desarrollo de software, ya que proporciona un entorno robusto y escalable para la creación de aplicaciones modernas y eficientes</a:t>
            </a:r>
          </a:p>
          <a:p>
            <a:endParaRPr lang="es-AR" sz="4800" dirty="0"/>
          </a:p>
        </p:txBody>
      </p:sp>
    </p:spTree>
    <p:extLst>
      <p:ext uri="{BB962C8B-B14F-4D97-AF65-F5344CB8AC3E}">
        <p14:creationId xmlns:p14="http://schemas.microsoft.com/office/powerpoint/2010/main" val="188563443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CD7724-79DF-6C1E-8E06-E077632272D2}"/>
            </a:ext>
          </a:extLst>
        </p:cNvPr>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0A625626-BFB6-834B-3396-FD2A3263E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cxnSp>
        <p:nvCxnSpPr>
          <p:cNvPr id="120" name="Straight Connector 119">
            <a:extLst>
              <a:ext uri="{FF2B5EF4-FFF2-40B4-BE49-F238E27FC236}">
                <a16:creationId xmlns:a16="http://schemas.microsoft.com/office/drawing/2014/main" id="{D85D4ABE-81FC-7E39-5079-A1271FEBEE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4F56A660-4A48-C64F-F8AB-AE5A55A94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955" y="-166956"/>
            <a:ext cx="6858002" cy="7191913"/>
          </a:xfrm>
          <a:prstGeom prst="rect">
            <a:avLst/>
          </a:prstGeom>
          <a:gradFill>
            <a:gsLst>
              <a:gs pos="0">
                <a:schemeClr val="bg1">
                  <a:alpha val="0"/>
                </a:schemeClr>
              </a:gs>
              <a:gs pos="46000">
                <a:schemeClr val="bg1">
                  <a:alpha val="55000"/>
                </a:schemeClr>
              </a:gs>
              <a:gs pos="25000">
                <a:schemeClr val="bg1">
                  <a:alpha val="38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4" name="Rectangle 123">
            <a:extLst>
              <a:ext uri="{FF2B5EF4-FFF2-40B4-BE49-F238E27FC236}">
                <a16:creationId xmlns:a16="http://schemas.microsoft.com/office/drawing/2014/main" id="{76A67D1B-6C90-A3D9-0B1D-367FE2660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AAAB6EDB-53F4-0325-47B6-027A0C95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127">
            <a:extLst>
              <a:ext uri="{FF2B5EF4-FFF2-40B4-BE49-F238E27FC236}">
                <a16:creationId xmlns:a16="http://schemas.microsoft.com/office/drawing/2014/main" id="{8DEC96A0-DCBE-A3E7-7FA8-98BB27B6AD7F}"/>
              </a:ext>
            </a:extLst>
          </p:cNvPr>
          <p:cNvPicPr>
            <a:picLocks noChangeAspect="1"/>
          </p:cNvPicPr>
          <p:nvPr/>
        </p:nvPicPr>
        <p:blipFill rotWithShape="1">
          <a:blip r:embed="rId2"/>
          <a:srcRect l="5502" r="5609"/>
          <a:stretch/>
        </p:blipFill>
        <p:spPr>
          <a:xfrm>
            <a:off x="-21424" y="10"/>
            <a:ext cx="12191979" cy="6857990"/>
          </a:xfrm>
          <a:prstGeom prst="rect">
            <a:avLst/>
          </a:prstGeom>
        </p:spPr>
      </p:pic>
      <p:sp>
        <p:nvSpPr>
          <p:cNvPr id="6" name="CuadroTexto 5">
            <a:extLst>
              <a:ext uri="{FF2B5EF4-FFF2-40B4-BE49-F238E27FC236}">
                <a16:creationId xmlns:a16="http://schemas.microsoft.com/office/drawing/2014/main" id="{7205908C-8C84-A6E6-BE50-209E396CEE45}"/>
              </a:ext>
            </a:extLst>
          </p:cNvPr>
          <p:cNvSpPr txBox="1"/>
          <p:nvPr/>
        </p:nvSpPr>
        <p:spPr>
          <a:xfrm>
            <a:off x="800099" y="38137"/>
            <a:ext cx="8352290" cy="1862048"/>
          </a:xfrm>
          <a:prstGeom prst="rect">
            <a:avLst/>
          </a:prstGeom>
          <a:noFill/>
        </p:spPr>
        <p:txBody>
          <a:bodyPr wrap="square" rtlCol="0">
            <a:spAutoFit/>
          </a:bodyPr>
          <a:lstStyle/>
          <a:p>
            <a:r>
              <a:rPr lang="es-MX" sz="11500" dirty="0"/>
              <a:t>C# </a:t>
            </a:r>
            <a:r>
              <a:rPr lang="es-MX" sz="6000" dirty="0"/>
              <a:t>(C - Sharp)</a:t>
            </a:r>
            <a:endParaRPr lang="es-AR" sz="9600" dirty="0"/>
          </a:p>
        </p:txBody>
      </p:sp>
      <p:sp>
        <p:nvSpPr>
          <p:cNvPr id="8" name="CuadroTexto 7">
            <a:extLst>
              <a:ext uri="{FF2B5EF4-FFF2-40B4-BE49-F238E27FC236}">
                <a16:creationId xmlns:a16="http://schemas.microsoft.com/office/drawing/2014/main" id="{E91AAF21-983E-8E50-7B7D-A2351FAB035D}"/>
              </a:ext>
            </a:extLst>
          </p:cNvPr>
          <p:cNvSpPr txBox="1"/>
          <p:nvPr/>
        </p:nvSpPr>
        <p:spPr>
          <a:xfrm>
            <a:off x="186774" y="1840519"/>
            <a:ext cx="11775581" cy="4801314"/>
          </a:xfrm>
          <a:prstGeom prst="rect">
            <a:avLst/>
          </a:prstGeom>
          <a:noFill/>
        </p:spPr>
        <p:txBody>
          <a:bodyPr wrap="square" rtlCol="0">
            <a:spAutoFit/>
          </a:bodyPr>
          <a:lstStyle/>
          <a:p>
            <a:r>
              <a:rPr lang="es-MX" dirty="0"/>
              <a:t>Es un lenguaje de programación desarrollado por Microsoft. Es versátil y poderoso, se utiliza ampliamente en el desarrollo de aplicaciones de software en el ecosistema de Microsoft y otros SO. Es una evolución a C++ y Java, se tomo lo mejor de ambos lenguajes, con una sintaxis similar lo que facilita a los desarrolladores aprender y usar el lenguaje.</a:t>
            </a:r>
          </a:p>
          <a:p>
            <a:endParaRPr lang="es-MX" dirty="0"/>
          </a:p>
          <a:p>
            <a:pPr marL="285750" indent="-285750">
              <a:lnSpc>
                <a:spcPct val="100000"/>
              </a:lnSpc>
              <a:buFont typeface="Arial" panose="020B0604020202020204" pitchFamily="34" charset="0"/>
              <a:buChar char="•"/>
            </a:pPr>
            <a:r>
              <a:rPr lang="es-MX" dirty="0"/>
              <a:t>C# es un lenguaje absolutamente orientado a objetos, lo que significa que se basa en la idea de clases y objetos. Permite la encapsulación, la herencia y el polimorfismo, entre otros conceptos orientados a objetos.</a:t>
            </a:r>
          </a:p>
          <a:p>
            <a:pPr marL="285750" indent="-285750">
              <a:lnSpc>
                <a:spcPct val="100000"/>
              </a:lnSpc>
              <a:buFont typeface="Arial" panose="020B0604020202020204" pitchFamily="34" charset="0"/>
              <a:buChar char="•"/>
            </a:pPr>
            <a:endParaRPr lang="es-MX" dirty="0"/>
          </a:p>
          <a:p>
            <a:pPr marL="285750" indent="-285750">
              <a:lnSpc>
                <a:spcPct val="100000"/>
              </a:lnSpc>
              <a:buFont typeface="Arial" panose="020B0604020202020204" pitchFamily="34" charset="0"/>
              <a:buChar char="•"/>
            </a:pPr>
            <a:r>
              <a:rPr lang="es-MX" dirty="0"/>
              <a:t>Es altamente tipado, lo que significa que los tipos de datos de todas las variables deben ser declarados explícitamente y verificados en tiempo de compilación.</a:t>
            </a:r>
          </a:p>
          <a:p>
            <a:pPr marL="285750" indent="-285750">
              <a:lnSpc>
                <a:spcPct val="100000"/>
              </a:lnSpc>
              <a:buFont typeface="Arial" panose="020B0604020202020204" pitchFamily="34" charset="0"/>
              <a:buChar char="•"/>
            </a:pPr>
            <a:endParaRPr lang="es-MX" dirty="0"/>
          </a:p>
          <a:p>
            <a:pPr marL="285750" indent="-285750">
              <a:lnSpc>
                <a:spcPct val="100000"/>
              </a:lnSpc>
              <a:buFont typeface="Arial" panose="020B0604020202020204" pitchFamily="34" charset="0"/>
              <a:buChar char="•"/>
            </a:pPr>
            <a:r>
              <a:rPr lang="es-MX" dirty="0"/>
              <a:t>Ofrece características modernas como expresiones lambda, LINQ (</a:t>
            </a:r>
            <a:r>
              <a:rPr lang="es-MX" dirty="0" err="1"/>
              <a:t>Language</a:t>
            </a:r>
            <a:r>
              <a:rPr lang="es-MX" dirty="0"/>
              <a:t> </a:t>
            </a:r>
            <a:r>
              <a:rPr lang="es-MX" dirty="0" err="1"/>
              <a:t>Integrated</a:t>
            </a:r>
            <a:r>
              <a:rPr lang="es-MX" dirty="0"/>
              <a:t> </a:t>
            </a:r>
            <a:r>
              <a:rPr lang="es-MX" dirty="0" err="1"/>
              <a:t>Query</a:t>
            </a:r>
            <a:r>
              <a:rPr lang="es-MX" dirty="0"/>
              <a:t>), </a:t>
            </a:r>
            <a:r>
              <a:rPr lang="es-MX" dirty="0" err="1"/>
              <a:t>async</a:t>
            </a:r>
            <a:r>
              <a:rPr lang="es-MX" dirty="0"/>
              <a:t>/</a:t>
            </a:r>
            <a:r>
              <a:rPr lang="es-MX" dirty="0" err="1"/>
              <a:t>await</a:t>
            </a:r>
            <a:r>
              <a:rPr lang="es-MX" dirty="0"/>
              <a:t> para programación asincrónica, entre otras, que ayudan a escribir código más limpio y eficiente.</a:t>
            </a:r>
          </a:p>
          <a:p>
            <a:pPr marL="285750" indent="-285750">
              <a:lnSpc>
                <a:spcPct val="100000"/>
              </a:lnSpc>
              <a:buFont typeface="Arial" panose="020B0604020202020204" pitchFamily="34" charset="0"/>
              <a:buChar char="•"/>
            </a:pPr>
            <a:endParaRPr lang="es-MX" dirty="0"/>
          </a:p>
          <a:p>
            <a:pPr marL="285750" indent="-285750">
              <a:lnSpc>
                <a:spcPct val="100000"/>
              </a:lnSpc>
              <a:buFont typeface="Arial" panose="020B0604020202020204" pitchFamily="34" charset="0"/>
              <a:buChar char="•"/>
            </a:pPr>
            <a:r>
              <a:rPr lang="es-MX" dirty="0"/>
              <a:t>Esta diseñado con características de seguridad integradas, como la administración automática de memoria a través de la recolección de basura y el manejo seguro de excepciones, lo que ayuda a prevenir errores y vulnerabilidades comunes.</a:t>
            </a:r>
          </a:p>
        </p:txBody>
      </p:sp>
    </p:spTree>
    <p:extLst>
      <p:ext uri="{BB962C8B-B14F-4D97-AF65-F5344CB8AC3E}">
        <p14:creationId xmlns:p14="http://schemas.microsoft.com/office/powerpoint/2010/main" val="3449158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7">
            <a:extLst>
              <a:ext uri="{FF2B5EF4-FFF2-40B4-BE49-F238E27FC236}">
                <a16:creationId xmlns:a16="http://schemas.microsoft.com/office/drawing/2014/main" id="{69C749E9-79E5-FC87-36F8-55908FB1EDB6}"/>
              </a:ext>
            </a:extLst>
          </p:cNvPr>
          <p:cNvPicPr>
            <a:picLocks noChangeAspect="1"/>
          </p:cNvPicPr>
          <p:nvPr/>
        </p:nvPicPr>
        <p:blipFill rotWithShape="1">
          <a:blip r:embed="rId2"/>
          <a:srcRect l="5502" r="5609"/>
          <a:stretch/>
        </p:blipFill>
        <p:spPr>
          <a:xfrm>
            <a:off x="21" y="0"/>
            <a:ext cx="12191979" cy="6857990"/>
          </a:xfrm>
          <a:prstGeom prst="rect">
            <a:avLst/>
          </a:prstGeom>
        </p:spPr>
      </p:pic>
      <p:sp>
        <p:nvSpPr>
          <p:cNvPr id="5" name="CuadroTexto 4">
            <a:extLst>
              <a:ext uri="{FF2B5EF4-FFF2-40B4-BE49-F238E27FC236}">
                <a16:creationId xmlns:a16="http://schemas.microsoft.com/office/drawing/2014/main" id="{734F0918-2F7D-103E-21BE-2779A41F94DF}"/>
              </a:ext>
            </a:extLst>
          </p:cNvPr>
          <p:cNvSpPr txBox="1"/>
          <p:nvPr/>
        </p:nvSpPr>
        <p:spPr>
          <a:xfrm>
            <a:off x="197963" y="94268"/>
            <a:ext cx="5747086" cy="584775"/>
          </a:xfrm>
          <a:prstGeom prst="rect">
            <a:avLst/>
          </a:prstGeom>
          <a:noFill/>
        </p:spPr>
        <p:txBody>
          <a:bodyPr wrap="none" rtlCol="0">
            <a:spAutoFit/>
          </a:bodyPr>
          <a:lstStyle/>
          <a:p>
            <a:r>
              <a:rPr lang="es-MX" sz="3200" dirty="0">
                <a:solidFill>
                  <a:schemeClr val="bg1"/>
                </a:solidFill>
              </a:rPr>
              <a:t>SINTAXIS EN CLASE/OBJETO</a:t>
            </a:r>
            <a:endParaRPr lang="es-AR" dirty="0">
              <a:solidFill>
                <a:schemeClr val="bg1"/>
              </a:solidFill>
            </a:endParaRPr>
          </a:p>
        </p:txBody>
      </p:sp>
      <p:sp>
        <p:nvSpPr>
          <p:cNvPr id="10" name="CuadroTexto 9">
            <a:extLst>
              <a:ext uri="{FF2B5EF4-FFF2-40B4-BE49-F238E27FC236}">
                <a16:creationId xmlns:a16="http://schemas.microsoft.com/office/drawing/2014/main" id="{AE95A80B-9B92-B1CD-D549-812F0BBF5144}"/>
              </a:ext>
            </a:extLst>
          </p:cNvPr>
          <p:cNvSpPr txBox="1"/>
          <p:nvPr/>
        </p:nvSpPr>
        <p:spPr>
          <a:xfrm>
            <a:off x="1156354" y="754770"/>
            <a:ext cx="11519555" cy="6355586"/>
          </a:xfrm>
          <a:prstGeom prst="rect">
            <a:avLst/>
          </a:prstGeom>
          <a:noFill/>
        </p:spPr>
        <p:txBody>
          <a:bodyPr wrap="square" rtlCol="0">
            <a:spAutoFit/>
          </a:bodyPr>
          <a:lstStyle/>
          <a:p>
            <a:r>
              <a:rPr lang="es-MX" sz="1100" dirty="0" err="1">
                <a:solidFill>
                  <a:srgbClr val="C586C0"/>
                </a:solidFill>
                <a:effectLst/>
                <a:latin typeface="Century Gothic" panose="020B0502020202020204" pitchFamily="34" charset="0"/>
              </a:rPr>
              <a:t>using</a:t>
            </a:r>
            <a:r>
              <a:rPr lang="es-MX" sz="1100" dirty="0">
                <a:solidFill>
                  <a:srgbClr val="CCCCCC"/>
                </a:solidFill>
                <a:effectLst/>
                <a:latin typeface="Century Gothic" panose="020B0502020202020204" pitchFamily="34" charset="0"/>
              </a:rPr>
              <a:t> </a:t>
            </a:r>
            <a:r>
              <a:rPr lang="es-MX" sz="1100" dirty="0" err="1">
                <a:solidFill>
                  <a:srgbClr val="4EC9B0"/>
                </a:solidFill>
                <a:effectLst/>
                <a:latin typeface="Century Gothic" panose="020B0502020202020204" pitchFamily="34" charset="0"/>
              </a:rPr>
              <a:t>System</a:t>
            </a:r>
            <a:r>
              <a:rPr lang="es-MX" sz="1100" dirty="0" err="1">
                <a:solidFill>
                  <a:srgbClr val="CCCCCC"/>
                </a:solidFill>
                <a:effectLst/>
                <a:latin typeface="Century Gothic" panose="020B0502020202020204" pitchFamily="34" charset="0"/>
              </a:rPr>
              <a:t>.</a:t>
            </a:r>
            <a:r>
              <a:rPr lang="es-MX" sz="1100" dirty="0" err="1">
                <a:solidFill>
                  <a:srgbClr val="4EC9B0"/>
                </a:solidFill>
                <a:effectLst/>
                <a:latin typeface="Century Gothic" panose="020B0502020202020204" pitchFamily="34" charset="0"/>
              </a:rPr>
              <a:t>Threading</a:t>
            </a:r>
            <a:r>
              <a:rPr lang="es-MX" sz="1100" dirty="0" err="1">
                <a:solidFill>
                  <a:srgbClr val="CCCCCC"/>
                </a:solidFill>
                <a:effectLst/>
                <a:latin typeface="Century Gothic" panose="020B0502020202020204" pitchFamily="34" charset="0"/>
              </a:rPr>
              <a:t>.</a:t>
            </a:r>
            <a:r>
              <a:rPr lang="es-MX" sz="1100" dirty="0" err="1">
                <a:solidFill>
                  <a:srgbClr val="4EC9B0"/>
                </a:solidFill>
                <a:effectLst/>
                <a:latin typeface="Century Gothic" panose="020B0502020202020204" pitchFamily="34" charset="0"/>
              </a:rPr>
              <a:t>Tasks</a:t>
            </a:r>
            <a:r>
              <a:rPr lang="es-MX" sz="1100" dirty="0">
                <a:solidFill>
                  <a:srgbClr val="CCCCCC"/>
                </a:solidFill>
                <a:effectLst/>
                <a:latin typeface="Century Gothic" panose="020B0502020202020204" pitchFamily="34" charset="0"/>
              </a:rPr>
              <a:t>; </a:t>
            </a:r>
            <a:r>
              <a:rPr lang="es-MX" sz="1100" dirty="0">
                <a:solidFill>
                  <a:srgbClr val="6A9955"/>
                </a:solidFill>
                <a:effectLst/>
                <a:latin typeface="Century Gothic" panose="020B0502020202020204" pitchFamily="34" charset="0"/>
              </a:rPr>
              <a:t>//incluir referencias o espacio de nombres para acceder a librerías u objetos en el proyecto</a:t>
            </a:r>
          </a:p>
          <a:p>
            <a:r>
              <a:rPr lang="es-MX" sz="1100" dirty="0">
                <a:solidFill>
                  <a:srgbClr val="6A9955"/>
                </a:solidFill>
                <a:effectLst/>
                <a:latin typeface="Century Gothic" panose="020B0502020202020204" pitchFamily="34" charset="0"/>
              </a:rPr>
              <a:t>equivalente a “#</a:t>
            </a:r>
            <a:r>
              <a:rPr lang="es-MX" sz="1100" dirty="0" err="1">
                <a:solidFill>
                  <a:srgbClr val="6A9955"/>
                </a:solidFill>
                <a:effectLst/>
                <a:latin typeface="Century Gothic" panose="020B0502020202020204" pitchFamily="34" charset="0"/>
              </a:rPr>
              <a:t>include</a:t>
            </a:r>
            <a:r>
              <a:rPr lang="es-MX" sz="1100" dirty="0">
                <a:solidFill>
                  <a:srgbClr val="6A9955"/>
                </a:solidFill>
                <a:latin typeface="Century Gothic" panose="020B0502020202020204" pitchFamily="34" charset="0"/>
              </a:rPr>
              <a:t> &lt;…&gt;</a:t>
            </a:r>
            <a:r>
              <a:rPr lang="es-MX" sz="1100" dirty="0">
                <a:solidFill>
                  <a:srgbClr val="6A9955"/>
                </a:solidFill>
                <a:effectLst/>
                <a:latin typeface="Century Gothic" panose="020B0502020202020204" pitchFamily="34" charset="0"/>
              </a:rPr>
              <a:t>” de </a:t>
            </a:r>
            <a:r>
              <a:rPr lang="es-MX" sz="1100" dirty="0">
                <a:solidFill>
                  <a:srgbClr val="6A9955"/>
                </a:solidFill>
                <a:latin typeface="Century Gothic" panose="020B0502020202020204" pitchFamily="34" charset="0"/>
              </a:rPr>
              <a:t>C</a:t>
            </a:r>
            <a:r>
              <a:rPr lang="es-MX" sz="1100" dirty="0">
                <a:solidFill>
                  <a:srgbClr val="6A9955"/>
                </a:solidFill>
                <a:effectLst/>
                <a:latin typeface="Century Gothic" panose="020B0502020202020204" pitchFamily="34" charset="0"/>
              </a:rPr>
              <a:t>++</a:t>
            </a:r>
            <a:endParaRPr lang="es-MX" sz="1100" dirty="0">
              <a:solidFill>
                <a:srgbClr val="CCCCCC"/>
              </a:solidFill>
              <a:latin typeface="Century Gothic" panose="020B0502020202020204" pitchFamily="34" charset="0"/>
            </a:endParaRPr>
          </a:p>
          <a:p>
            <a:br>
              <a:rPr lang="es-MX" sz="1100" dirty="0">
                <a:solidFill>
                  <a:srgbClr val="CCCCCC"/>
                </a:solidFill>
                <a:effectLst/>
                <a:latin typeface="Century Gothic" panose="020B0502020202020204" pitchFamily="34" charset="0"/>
              </a:rPr>
            </a:br>
            <a:r>
              <a:rPr lang="es-MX" sz="1100" dirty="0" err="1">
                <a:solidFill>
                  <a:srgbClr val="569CD6"/>
                </a:solidFill>
                <a:effectLst/>
                <a:latin typeface="Century Gothic" panose="020B0502020202020204" pitchFamily="34" charset="0"/>
              </a:rPr>
              <a:t>namespace</a:t>
            </a:r>
            <a:r>
              <a:rPr lang="es-MX" sz="1100" dirty="0">
                <a:solidFill>
                  <a:srgbClr val="CCCCCC"/>
                </a:solidFill>
                <a:effectLst/>
                <a:latin typeface="Century Gothic" panose="020B0502020202020204" pitchFamily="34" charset="0"/>
              </a:rPr>
              <a:t> </a:t>
            </a:r>
            <a:r>
              <a:rPr lang="es-MX" sz="1100" dirty="0" err="1">
                <a:solidFill>
                  <a:srgbClr val="4EC9B0"/>
                </a:solidFill>
                <a:effectLst/>
                <a:latin typeface="Century Gothic" panose="020B0502020202020204" pitchFamily="34" charset="0"/>
              </a:rPr>
              <a:t>Poo</a:t>
            </a:r>
            <a:r>
              <a:rPr lang="es-MX" sz="1100" dirty="0" err="1">
                <a:solidFill>
                  <a:srgbClr val="CCCCCC"/>
                </a:solidFill>
                <a:effectLst/>
                <a:latin typeface="Century Gothic" panose="020B0502020202020204" pitchFamily="34" charset="0"/>
              </a:rPr>
              <a:t>.</a:t>
            </a:r>
            <a:r>
              <a:rPr lang="es-MX" sz="1100" dirty="0" err="1">
                <a:solidFill>
                  <a:srgbClr val="4EC9B0"/>
                </a:solidFill>
                <a:effectLst/>
                <a:latin typeface="Century Gothic" panose="020B0502020202020204" pitchFamily="34" charset="0"/>
              </a:rPr>
              <a:t>Induction</a:t>
            </a:r>
            <a:r>
              <a:rPr lang="es-MX" sz="1100" dirty="0">
                <a:solidFill>
                  <a:srgbClr val="6A9955"/>
                </a:solidFill>
                <a:effectLst/>
                <a:latin typeface="Century Gothic" panose="020B0502020202020204" pitchFamily="34" charset="0"/>
              </a:rPr>
              <a:t>//Espacio de nombres, se utiliza para contener/aislar/organizar el código dentro de si.</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a:t>
            </a:r>
          </a:p>
          <a:p>
            <a:r>
              <a:rPr lang="es-MX" sz="1100" dirty="0">
                <a:solidFill>
                  <a:srgbClr val="6A9955"/>
                </a:solidFill>
                <a:effectLst/>
                <a:latin typeface="Century Gothic" panose="020B0502020202020204" pitchFamily="34" charset="0"/>
              </a:rPr>
              <a:t>    //Tipado de </a:t>
            </a:r>
            <a:r>
              <a:rPr lang="es-MX" sz="1100" dirty="0" err="1">
                <a:solidFill>
                  <a:srgbClr val="6A9955"/>
                </a:solidFill>
                <a:effectLst/>
                <a:latin typeface="Century Gothic" panose="020B0502020202020204" pitchFamily="34" charset="0"/>
              </a:rPr>
              <a:t>class</a:t>
            </a:r>
            <a:r>
              <a:rPr lang="es-MX" sz="1100" dirty="0">
                <a:solidFill>
                  <a:srgbClr val="6A9955"/>
                </a:solidFill>
                <a:effectLst/>
                <a:latin typeface="Century Gothic" panose="020B0502020202020204" pitchFamily="34" charset="0"/>
              </a:rPr>
              <a:t>, de esta manera se desarrolla una nueva clase</a:t>
            </a:r>
            <a:endParaRPr lang="es-MX" sz="1100" dirty="0">
              <a:solidFill>
                <a:srgbClr val="CCCCCC"/>
              </a:solidFill>
              <a:effectLst/>
              <a:latin typeface="Century Gothic" panose="020B0502020202020204" pitchFamily="34" charset="0"/>
            </a:endParaRPr>
          </a:p>
          <a:p>
            <a:r>
              <a:rPr lang="es-MX" sz="1100" dirty="0">
                <a:solidFill>
                  <a:srgbClr val="6A9955"/>
                </a:solidFill>
                <a:effectLst/>
                <a:latin typeface="Century Gothic" panose="020B0502020202020204" pitchFamily="34" charset="0"/>
              </a:rPr>
              <a:t>    //</a:t>
            </a:r>
            <a:r>
              <a:rPr lang="es-MX" sz="1100" dirty="0" err="1">
                <a:solidFill>
                  <a:srgbClr val="6A9955"/>
                </a:solidFill>
                <a:effectLst/>
                <a:latin typeface="Century Gothic" panose="020B0502020202020204" pitchFamily="34" charset="0"/>
              </a:rPr>
              <a:t>public</a:t>
            </a:r>
            <a:r>
              <a:rPr lang="es-MX" sz="1100" dirty="0">
                <a:solidFill>
                  <a:srgbClr val="6A9955"/>
                </a:solidFill>
                <a:effectLst/>
                <a:latin typeface="Century Gothic" panose="020B0502020202020204" pitchFamily="34" charset="0"/>
              </a:rPr>
              <a:t> </a:t>
            </a:r>
            <a:r>
              <a:rPr lang="es-MX" sz="1100" dirty="0" err="1">
                <a:solidFill>
                  <a:srgbClr val="6A9955"/>
                </a:solidFill>
                <a:effectLst/>
                <a:latin typeface="Century Gothic" panose="020B0502020202020204" pitchFamily="34" charset="0"/>
              </a:rPr>
              <a:t>class</a:t>
            </a:r>
            <a:r>
              <a:rPr lang="es-MX" sz="1100" dirty="0">
                <a:solidFill>
                  <a:srgbClr val="6A9955"/>
                </a:solidFill>
                <a:effectLst/>
                <a:latin typeface="Century Gothic" panose="020B0502020202020204" pitchFamily="34" charset="0"/>
              </a:rPr>
              <a:t> + "</a:t>
            </a:r>
            <a:r>
              <a:rPr lang="es-MX" sz="1100" dirty="0" err="1">
                <a:solidFill>
                  <a:srgbClr val="6A9955"/>
                </a:solidFill>
                <a:effectLst/>
                <a:latin typeface="Century Gothic" panose="020B0502020202020204" pitchFamily="34" charset="0"/>
              </a:rPr>
              <a:t>NombreDeClase</a:t>
            </a:r>
            <a:r>
              <a:rPr lang="es-MX" sz="1100" dirty="0">
                <a:solidFill>
                  <a:srgbClr val="6A9955"/>
                </a:solidFill>
                <a:effectLst/>
                <a:latin typeface="Century Gothic" panose="020B0502020202020204" pitchFamily="34" charset="0"/>
              </a:rPr>
              <a:t>"</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class</a:t>
            </a:r>
            <a:r>
              <a:rPr lang="es-MX" sz="1100" dirty="0">
                <a:solidFill>
                  <a:srgbClr val="CCCCCC"/>
                </a:solidFill>
                <a:effectLst/>
                <a:latin typeface="Century Gothic" panose="020B0502020202020204" pitchFamily="34" charset="0"/>
              </a:rPr>
              <a:t> </a:t>
            </a:r>
            <a:r>
              <a:rPr lang="es-MX" sz="1100" dirty="0">
                <a:solidFill>
                  <a:srgbClr val="4EC9B0"/>
                </a:solidFill>
                <a:effectLst/>
                <a:latin typeface="Century Gothic" panose="020B0502020202020204" pitchFamily="34" charset="0"/>
              </a:rPr>
              <a:t>Persona</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p>
          <a:p>
            <a:r>
              <a:rPr lang="es-MX" sz="1100" dirty="0">
                <a:solidFill>
                  <a:srgbClr val="6A9955"/>
                </a:solidFill>
                <a:effectLst/>
                <a:latin typeface="Century Gothic" panose="020B0502020202020204" pitchFamily="34" charset="0"/>
              </a:rPr>
              <a:t>        // Atributos de la clase </a:t>
            </a:r>
            <a:endParaRPr lang="es-MX" sz="1100" dirty="0">
              <a:solidFill>
                <a:srgbClr val="CCCCCC"/>
              </a:solidFill>
              <a:effectLst/>
              <a:latin typeface="Century Gothic" panose="020B0502020202020204" pitchFamily="34" charset="0"/>
            </a:endParaRPr>
          </a:p>
          <a:p>
            <a:r>
              <a:rPr lang="es-MX" sz="1100" dirty="0">
                <a:solidFill>
                  <a:srgbClr val="6A9955"/>
                </a:solidFill>
                <a:effectLst/>
                <a:latin typeface="Century Gothic" panose="020B0502020202020204" pitchFamily="34" charset="0"/>
              </a:rPr>
              <a:t>        // Por cada uno se puede indicar su nivel de accesibilidad</a:t>
            </a:r>
            <a:br>
              <a:rPr lang="es-MX" sz="1100" dirty="0">
                <a:solidFill>
                  <a:srgbClr val="CCCCCC"/>
                </a:solidFill>
                <a:effectLst/>
                <a:latin typeface="Century Gothic" panose="020B0502020202020204" pitchFamily="34" charset="0"/>
              </a:rPr>
            </a:br>
            <a:r>
              <a:rPr lang="es-MX" sz="1100" dirty="0">
                <a:solidFill>
                  <a:srgbClr val="6A9955"/>
                </a:solidFill>
                <a:effectLst/>
                <a:latin typeface="Century Gothic" panose="020B0502020202020204" pitchFamily="34" charset="0"/>
              </a:rPr>
              <a:t>        // </a:t>
            </a:r>
            <a:r>
              <a:rPr lang="es-MX" sz="1100" dirty="0" err="1">
                <a:solidFill>
                  <a:srgbClr val="6A9955"/>
                </a:solidFill>
                <a:effectLst/>
                <a:latin typeface="Century Gothic" panose="020B0502020202020204" pitchFamily="34" charset="0"/>
              </a:rPr>
              <a:t>Public</a:t>
            </a:r>
            <a:r>
              <a:rPr lang="es-MX" sz="1100" dirty="0">
                <a:solidFill>
                  <a:srgbClr val="6A9955"/>
                </a:solidFill>
                <a:effectLst/>
                <a:latin typeface="Century Gothic" panose="020B0502020202020204" pitchFamily="34" charset="0"/>
              </a:rPr>
              <a:t> =&gt; Variables Publicas</a:t>
            </a:r>
            <a:endParaRPr lang="es-MX" sz="1100" dirty="0">
              <a:solidFill>
                <a:srgbClr val="CCCCCC"/>
              </a:solidFill>
              <a:effectLst/>
              <a:latin typeface="Century Gothic" panose="020B0502020202020204" pitchFamily="34" charset="0"/>
            </a:endParaRPr>
          </a:p>
          <a:p>
            <a:r>
              <a:rPr lang="es-MX" sz="1100" dirty="0">
                <a:solidFill>
                  <a:srgbClr val="6A9955"/>
                </a:solidFill>
                <a:effectLst/>
                <a:latin typeface="Century Gothic" panose="020B0502020202020204" pitchFamily="34" charset="0"/>
              </a:rPr>
              <a:t>        // (permite uso fuera de la clase, pudiendo ser invocada cuando se instancia el mismo)</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string</a:t>
            </a:r>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Nombre</a:t>
            </a:r>
            <a:r>
              <a:rPr lang="es-MX" sz="1100" dirty="0">
                <a:solidFill>
                  <a:srgbClr val="CCCCCC"/>
                </a:solidFill>
                <a:effectLst/>
                <a:latin typeface="Century Gothic" panose="020B0502020202020204" pitchFamily="34" charset="0"/>
              </a:rPr>
              <a:t> { </a:t>
            </a:r>
            <a:r>
              <a:rPr lang="es-MX" sz="1100" dirty="0" err="1">
                <a:solidFill>
                  <a:srgbClr val="569CD6"/>
                </a:solidFill>
                <a:effectLst/>
                <a:latin typeface="Century Gothic" panose="020B0502020202020204" pitchFamily="34" charset="0"/>
              </a:rPr>
              <a:t>get</a:t>
            </a:r>
            <a:r>
              <a:rPr lang="es-MX" sz="1100" dirty="0">
                <a:solidFill>
                  <a:srgbClr val="CCCCCC"/>
                </a:solidFill>
                <a:effectLst/>
                <a:latin typeface="Century Gothic" panose="020B0502020202020204" pitchFamily="34" charset="0"/>
              </a:rPr>
              <a:t>; </a:t>
            </a:r>
            <a:r>
              <a:rPr lang="es-MX" sz="1100" dirty="0">
                <a:solidFill>
                  <a:srgbClr val="569CD6"/>
                </a:solidFill>
                <a:effectLst/>
                <a:latin typeface="Century Gothic" panose="020B0502020202020204" pitchFamily="34" charset="0"/>
              </a:rPr>
              <a:t>set</a:t>
            </a:r>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a:solidFill>
                  <a:srgbClr val="569CD6"/>
                </a:solidFill>
                <a:effectLst/>
                <a:latin typeface="Century Gothic" panose="020B0502020202020204" pitchFamily="34" charset="0"/>
              </a:rPr>
              <a:t>int</a:t>
            </a:r>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Edad</a:t>
            </a:r>
            <a:r>
              <a:rPr lang="es-MX" sz="1100" dirty="0">
                <a:solidFill>
                  <a:srgbClr val="CCCCCC"/>
                </a:solidFill>
                <a:effectLst/>
                <a:latin typeface="Century Gothic" panose="020B0502020202020204" pitchFamily="34" charset="0"/>
              </a:rPr>
              <a:t> { </a:t>
            </a:r>
            <a:r>
              <a:rPr lang="es-MX" sz="1100" dirty="0" err="1">
                <a:solidFill>
                  <a:srgbClr val="569CD6"/>
                </a:solidFill>
                <a:effectLst/>
                <a:latin typeface="Century Gothic" panose="020B0502020202020204" pitchFamily="34" charset="0"/>
              </a:rPr>
              <a:t>get</a:t>
            </a:r>
            <a:r>
              <a:rPr lang="es-MX" sz="1100" dirty="0">
                <a:solidFill>
                  <a:srgbClr val="CCCCCC"/>
                </a:solidFill>
                <a:effectLst/>
                <a:latin typeface="Century Gothic" panose="020B0502020202020204" pitchFamily="34" charset="0"/>
              </a:rPr>
              <a:t>; </a:t>
            </a:r>
            <a:r>
              <a:rPr lang="es-MX" sz="1100" dirty="0">
                <a:solidFill>
                  <a:srgbClr val="569CD6"/>
                </a:solidFill>
                <a:effectLst/>
                <a:latin typeface="Century Gothic" panose="020B0502020202020204" pitchFamily="34" charset="0"/>
              </a:rPr>
              <a:t>set</a:t>
            </a:r>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private</a:t>
            </a: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string</a:t>
            </a:r>
            <a:r>
              <a:rPr lang="es-MX" sz="1100" dirty="0">
                <a:solidFill>
                  <a:srgbClr val="CCCCCC"/>
                </a:solidFill>
                <a:effectLst/>
                <a:latin typeface="Century Gothic" panose="020B0502020202020204" pitchFamily="34" charset="0"/>
              </a:rPr>
              <a:t> </a:t>
            </a:r>
            <a:r>
              <a:rPr lang="es-MX" sz="1100" dirty="0" err="1">
                <a:solidFill>
                  <a:srgbClr val="9CDCFE"/>
                </a:solidFill>
                <a:effectLst/>
                <a:latin typeface="Century Gothic" panose="020B0502020202020204" pitchFamily="34" charset="0"/>
              </a:rPr>
              <a:t>Direccion</a:t>
            </a:r>
            <a:r>
              <a:rPr lang="es-MX" sz="1100" dirty="0">
                <a:solidFill>
                  <a:srgbClr val="CCCCCC"/>
                </a:solidFill>
                <a:effectLst/>
                <a:latin typeface="Century Gothic" panose="020B0502020202020204" pitchFamily="34" charset="0"/>
              </a:rPr>
              <a:t> { </a:t>
            </a:r>
            <a:r>
              <a:rPr lang="es-MX" sz="1100" dirty="0" err="1">
                <a:solidFill>
                  <a:srgbClr val="569CD6"/>
                </a:solidFill>
                <a:effectLst/>
                <a:latin typeface="Century Gothic" panose="020B0502020202020204" pitchFamily="34" charset="0"/>
              </a:rPr>
              <a:t>get</a:t>
            </a:r>
            <a:r>
              <a:rPr lang="es-MX" sz="1100" dirty="0">
                <a:solidFill>
                  <a:srgbClr val="CCCCCC"/>
                </a:solidFill>
                <a:effectLst/>
                <a:latin typeface="Century Gothic" panose="020B0502020202020204" pitchFamily="34" charset="0"/>
              </a:rPr>
              <a:t>; </a:t>
            </a:r>
            <a:r>
              <a:rPr lang="es-MX" sz="1100" dirty="0">
                <a:solidFill>
                  <a:srgbClr val="569CD6"/>
                </a:solidFill>
                <a:effectLst/>
                <a:latin typeface="Century Gothic" panose="020B0502020202020204" pitchFamily="34" charset="0"/>
              </a:rPr>
              <a:t>set</a:t>
            </a:r>
            <a:r>
              <a:rPr lang="es-MX" sz="1100" dirty="0">
                <a:solidFill>
                  <a:srgbClr val="CCCCCC"/>
                </a:solidFill>
                <a:effectLst/>
                <a:latin typeface="Century Gothic" panose="020B0502020202020204" pitchFamily="34" charset="0"/>
              </a:rPr>
              <a:t>; } </a:t>
            </a:r>
            <a:r>
              <a:rPr lang="es-MX" sz="1100" dirty="0">
                <a:solidFill>
                  <a:srgbClr val="6A9955"/>
                </a:solidFill>
                <a:effectLst/>
                <a:latin typeface="Century Gothic" panose="020B0502020202020204" pitchFamily="34" charset="0"/>
              </a:rPr>
              <a:t>// </a:t>
            </a:r>
            <a:r>
              <a:rPr lang="es-MX" sz="1100" dirty="0" err="1">
                <a:solidFill>
                  <a:srgbClr val="6A9955"/>
                </a:solidFill>
                <a:effectLst/>
                <a:latin typeface="Century Gothic" panose="020B0502020202020204" pitchFamily="34" charset="0"/>
              </a:rPr>
              <a:t>Private</a:t>
            </a:r>
            <a:r>
              <a:rPr lang="es-MX" sz="1100" dirty="0">
                <a:solidFill>
                  <a:srgbClr val="6A9955"/>
                </a:solidFill>
                <a:effectLst/>
                <a:latin typeface="Century Gothic" panose="020B0502020202020204" pitchFamily="34" charset="0"/>
              </a:rPr>
              <a:t> =&gt; Variables Privadas (se permite uso solamente dentro de la clase)</a:t>
            </a:r>
            <a:br>
              <a:rPr lang="es-MX" sz="1100" dirty="0">
                <a:solidFill>
                  <a:srgbClr val="CCCCCC"/>
                </a:solidFill>
                <a:effectLst/>
                <a:latin typeface="Century Gothic" panose="020B0502020202020204" pitchFamily="34" charset="0"/>
              </a:rPr>
            </a:br>
            <a:r>
              <a:rPr lang="es-MX" sz="1100" dirty="0">
                <a:solidFill>
                  <a:srgbClr val="6A9955"/>
                </a:solidFill>
                <a:effectLst/>
                <a:latin typeface="Century Gothic" panose="020B0502020202020204" pitchFamily="34" charset="0"/>
              </a:rPr>
              <a:t>        // (sin indicar) por default, la variable se vuelve privada</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string</a:t>
            </a:r>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Genero</a:t>
            </a:r>
            <a:r>
              <a:rPr lang="es-MX" sz="1100" dirty="0">
                <a:solidFill>
                  <a:srgbClr val="CCCCCC"/>
                </a:solidFill>
                <a:effectLst/>
                <a:latin typeface="Century Gothic" panose="020B0502020202020204" pitchFamily="34" charset="0"/>
              </a:rPr>
              <a:t> { </a:t>
            </a:r>
            <a:r>
              <a:rPr lang="es-MX" sz="1100" dirty="0" err="1">
                <a:solidFill>
                  <a:srgbClr val="569CD6"/>
                </a:solidFill>
                <a:effectLst/>
                <a:latin typeface="Century Gothic" panose="020B0502020202020204" pitchFamily="34" charset="0"/>
              </a:rPr>
              <a:t>get</a:t>
            </a:r>
            <a:r>
              <a:rPr lang="es-MX" sz="1100" dirty="0">
                <a:solidFill>
                  <a:srgbClr val="CCCCCC"/>
                </a:solidFill>
                <a:effectLst/>
                <a:latin typeface="Century Gothic" panose="020B0502020202020204" pitchFamily="34" charset="0"/>
              </a:rPr>
              <a:t>; </a:t>
            </a:r>
            <a:r>
              <a:rPr lang="es-MX" sz="1100" dirty="0">
                <a:solidFill>
                  <a:srgbClr val="569CD6"/>
                </a:solidFill>
                <a:effectLst/>
                <a:latin typeface="Century Gothic" panose="020B0502020202020204" pitchFamily="34" charset="0"/>
              </a:rPr>
              <a:t>set</a:t>
            </a:r>
            <a:r>
              <a:rPr lang="es-MX" sz="1100" dirty="0">
                <a:solidFill>
                  <a:srgbClr val="CCCCCC"/>
                </a:solidFill>
                <a:effectLst/>
                <a:latin typeface="Century Gothic" panose="020B0502020202020204" pitchFamily="34" charset="0"/>
              </a:rPr>
              <a:t>; } </a:t>
            </a:r>
            <a:r>
              <a:rPr lang="es-MX" sz="1100" dirty="0">
                <a:solidFill>
                  <a:srgbClr val="6A9955"/>
                </a:solidFill>
                <a:effectLst/>
                <a:latin typeface="Century Gothic" panose="020B0502020202020204" pitchFamily="34" charset="0"/>
              </a:rPr>
              <a:t>//{ </a:t>
            </a:r>
            <a:r>
              <a:rPr lang="es-MX" sz="1100" dirty="0" err="1">
                <a:solidFill>
                  <a:srgbClr val="6A9955"/>
                </a:solidFill>
                <a:effectLst/>
                <a:latin typeface="Century Gothic" panose="020B0502020202020204" pitchFamily="34" charset="0"/>
              </a:rPr>
              <a:t>get</a:t>
            </a:r>
            <a:r>
              <a:rPr lang="es-MX" sz="1100" dirty="0">
                <a:solidFill>
                  <a:srgbClr val="6A9955"/>
                </a:solidFill>
                <a:effectLst/>
                <a:latin typeface="Century Gothic" panose="020B0502020202020204" pitchFamily="34" charset="0"/>
              </a:rPr>
              <a:t>; set; } =&gt; Permite la escritura y lectura de variable</a:t>
            </a:r>
            <a:endParaRPr lang="es-MX" sz="1100" dirty="0">
              <a:solidFill>
                <a:srgbClr val="CCCCCC"/>
              </a:solidFill>
              <a:effectLst/>
              <a:latin typeface="Century Gothic" panose="020B0502020202020204" pitchFamily="34" charset="0"/>
            </a:endParaRPr>
          </a:p>
          <a:p>
            <a:br>
              <a:rPr lang="es-MX" sz="1100" dirty="0">
                <a:solidFill>
                  <a:srgbClr val="CCCCCC"/>
                </a:solidFill>
                <a:effectLst/>
                <a:latin typeface="Century Gothic" panose="020B0502020202020204" pitchFamily="34" charset="0"/>
              </a:rPr>
            </a:br>
            <a:r>
              <a:rPr lang="es-MX" sz="1100" dirty="0">
                <a:solidFill>
                  <a:srgbClr val="6A9955"/>
                </a:solidFill>
                <a:effectLst/>
                <a:latin typeface="Century Gothic" panose="020B0502020202020204" pitchFamily="34" charset="0"/>
              </a:rPr>
              <a:t>        // Constructor de la clase Persona, este puede recibir o no variables según su propósito,</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a:solidFill>
                  <a:srgbClr val="DCDCAA"/>
                </a:solidFill>
                <a:effectLst/>
                <a:latin typeface="Century Gothic" panose="020B0502020202020204" pitchFamily="34" charset="0"/>
              </a:rPr>
              <a:t>Persona</a:t>
            </a:r>
            <a:r>
              <a:rPr lang="es-MX" sz="1100" dirty="0">
                <a:solidFill>
                  <a:srgbClr val="CCCCCC"/>
                </a:solidFill>
                <a:effectLst/>
                <a:latin typeface="Century Gothic" panose="020B0502020202020204" pitchFamily="34" charset="0"/>
              </a:rPr>
              <a:t>(){ }</a:t>
            </a:r>
            <a:r>
              <a:rPr lang="es-MX" sz="1100" dirty="0">
                <a:solidFill>
                  <a:srgbClr val="6A9955"/>
                </a:solidFill>
                <a:effectLst/>
                <a:latin typeface="Century Gothic" panose="020B0502020202020204" pitchFamily="34" charset="0"/>
              </a:rPr>
              <a:t> // opcional (se puede omitir si no se requiere)</a:t>
            </a:r>
            <a:br>
              <a:rPr lang="es-MX" sz="1100" dirty="0">
                <a:solidFill>
                  <a:srgbClr val="CCCCCC"/>
                </a:solidFill>
                <a:effectLst/>
                <a:latin typeface="Century Gothic" panose="020B0502020202020204" pitchFamily="34" charset="0"/>
              </a:rPr>
            </a:b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a:solidFill>
                  <a:srgbClr val="DCDCAA"/>
                </a:solidFill>
                <a:effectLst/>
                <a:latin typeface="Century Gothic" panose="020B0502020202020204" pitchFamily="34" charset="0"/>
              </a:rPr>
              <a:t>Persona</a:t>
            </a:r>
            <a:r>
              <a:rPr lang="es-MX" sz="1100" dirty="0">
                <a:solidFill>
                  <a:srgbClr val="CCCCCC"/>
                </a:solidFill>
                <a:effectLst/>
                <a:latin typeface="Century Gothic" panose="020B0502020202020204" pitchFamily="34" charset="0"/>
              </a:rPr>
              <a:t>(</a:t>
            </a:r>
            <a:r>
              <a:rPr lang="es-MX" sz="1100" dirty="0" err="1">
                <a:solidFill>
                  <a:srgbClr val="569CD6"/>
                </a:solidFill>
                <a:effectLst/>
                <a:latin typeface="Century Gothic" panose="020B0502020202020204" pitchFamily="34" charset="0"/>
              </a:rPr>
              <a:t>string</a:t>
            </a:r>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nombre</a:t>
            </a:r>
            <a:r>
              <a:rPr lang="es-MX" sz="1100" dirty="0">
                <a:solidFill>
                  <a:srgbClr val="CCCCCC"/>
                </a:solidFill>
                <a:effectLst/>
                <a:latin typeface="Century Gothic" panose="020B0502020202020204" pitchFamily="34" charset="0"/>
              </a:rPr>
              <a:t>)</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Nombre</a:t>
            </a:r>
            <a:r>
              <a:rPr lang="es-MX" sz="1100" dirty="0">
                <a:solidFill>
                  <a:srgbClr val="CCCCCC"/>
                </a:solidFill>
                <a:effectLst/>
                <a:latin typeface="Century Gothic" panose="020B0502020202020204" pitchFamily="34" charset="0"/>
              </a:rPr>
              <a:t> </a:t>
            </a:r>
            <a:r>
              <a:rPr lang="es-MX" sz="1100" dirty="0">
                <a:solidFill>
                  <a:srgbClr val="D4D4D4"/>
                </a:solidFill>
                <a:effectLst/>
                <a:latin typeface="Century Gothic" panose="020B0502020202020204" pitchFamily="34" charset="0"/>
              </a:rPr>
              <a:t>=</a:t>
            </a:r>
            <a:r>
              <a:rPr lang="es-MX" sz="1100" dirty="0">
                <a:solidFill>
                  <a:srgbClr val="CCCCCC"/>
                </a:solidFill>
                <a:effectLst/>
                <a:latin typeface="Century Gothic" panose="020B0502020202020204" pitchFamily="34" charset="0"/>
              </a:rPr>
              <a:t> </a:t>
            </a:r>
            <a:r>
              <a:rPr lang="es-MX" sz="1100" dirty="0">
                <a:solidFill>
                  <a:srgbClr val="9CDCFE"/>
                </a:solidFill>
                <a:effectLst/>
                <a:latin typeface="Century Gothic" panose="020B0502020202020204" pitchFamily="34" charset="0"/>
              </a:rPr>
              <a:t>nombre</a:t>
            </a:r>
            <a:r>
              <a:rPr lang="es-MX" sz="1100" dirty="0">
                <a:solidFill>
                  <a:srgbClr val="CCCCCC"/>
                </a:solidFill>
                <a:effectLst/>
                <a:latin typeface="Century Gothic" panose="020B0502020202020204" pitchFamily="34" charset="0"/>
              </a:rPr>
              <a:t>;</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public</a:t>
            </a: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void</a:t>
            </a:r>
            <a:r>
              <a:rPr lang="es-MX" sz="1100" dirty="0">
                <a:solidFill>
                  <a:srgbClr val="CCCCCC"/>
                </a:solidFill>
                <a:effectLst/>
                <a:latin typeface="Century Gothic" panose="020B0502020202020204" pitchFamily="34" charset="0"/>
              </a:rPr>
              <a:t> </a:t>
            </a:r>
            <a:r>
              <a:rPr lang="es-MX" sz="1100" dirty="0">
                <a:solidFill>
                  <a:srgbClr val="DCDCAA"/>
                </a:solidFill>
                <a:effectLst/>
                <a:latin typeface="Century Gothic" panose="020B0502020202020204" pitchFamily="34" charset="0"/>
              </a:rPr>
              <a:t>Saludar</a:t>
            </a:r>
            <a:r>
              <a:rPr lang="es-MX" sz="1100" dirty="0">
                <a:solidFill>
                  <a:srgbClr val="CCCCCC"/>
                </a:solidFill>
                <a:effectLst/>
                <a:latin typeface="Century Gothic" panose="020B0502020202020204" pitchFamily="34" charset="0"/>
              </a:rPr>
              <a:t>()</a:t>
            </a:r>
            <a:r>
              <a:rPr lang="es-MX" sz="1100" dirty="0">
                <a:solidFill>
                  <a:srgbClr val="6A9955"/>
                </a:solidFill>
                <a:effectLst/>
                <a:latin typeface="Century Gothic" panose="020B0502020202020204" pitchFamily="34" charset="0"/>
              </a:rPr>
              <a:t> // Métodos: De la misma forma, puede indicarse su nivel de accesibilidad</a:t>
            </a:r>
            <a:endParaRPr lang="es-MX" sz="1100" dirty="0">
              <a:solidFill>
                <a:srgbClr val="CCCCCC"/>
              </a:solidFill>
              <a:effectLst/>
              <a:latin typeface="Century Gothic" panose="020B0502020202020204" pitchFamily="34" charset="0"/>
            </a:endParaRP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9CDCFE"/>
                </a:solidFill>
                <a:effectLst/>
                <a:latin typeface="Century Gothic" panose="020B0502020202020204" pitchFamily="34" charset="0"/>
              </a:rPr>
              <a:t>Console</a:t>
            </a:r>
            <a:r>
              <a:rPr lang="es-MX" sz="1100" dirty="0" err="1">
                <a:solidFill>
                  <a:srgbClr val="CCCCCC"/>
                </a:solidFill>
                <a:effectLst/>
                <a:latin typeface="Century Gothic" panose="020B0502020202020204" pitchFamily="34" charset="0"/>
              </a:rPr>
              <a:t>.</a:t>
            </a:r>
            <a:r>
              <a:rPr lang="es-MX" sz="1100" dirty="0" err="1">
                <a:solidFill>
                  <a:srgbClr val="DCDCAA"/>
                </a:solidFill>
                <a:effectLst/>
                <a:latin typeface="Century Gothic" panose="020B0502020202020204" pitchFamily="34" charset="0"/>
              </a:rPr>
              <a:t>WriteLine</a:t>
            </a:r>
            <a:r>
              <a:rPr lang="es-MX" sz="1100" dirty="0">
                <a:solidFill>
                  <a:srgbClr val="CCCCCC"/>
                </a:solidFill>
                <a:effectLst/>
                <a:latin typeface="Century Gothic" panose="020B0502020202020204" pitchFamily="34" charset="0"/>
              </a:rPr>
              <a:t>(</a:t>
            </a:r>
            <a:r>
              <a:rPr lang="es-MX" sz="1100" dirty="0">
                <a:solidFill>
                  <a:srgbClr val="CE9178"/>
                </a:solidFill>
                <a:effectLst/>
                <a:latin typeface="Century Gothic" panose="020B0502020202020204" pitchFamily="34" charset="0"/>
              </a:rPr>
              <a:t>$"Hola, mi nombre es {</a:t>
            </a:r>
            <a:r>
              <a:rPr lang="es-MX" sz="1100" dirty="0">
                <a:solidFill>
                  <a:srgbClr val="9CDCFE"/>
                </a:solidFill>
                <a:effectLst/>
                <a:latin typeface="Century Gothic" panose="020B0502020202020204" pitchFamily="34" charset="0"/>
              </a:rPr>
              <a:t>Nombre</a:t>
            </a:r>
            <a:r>
              <a:rPr lang="es-MX" sz="1100" dirty="0">
                <a:solidFill>
                  <a:srgbClr val="CE9178"/>
                </a:solidFill>
                <a:effectLst/>
                <a:latin typeface="Century Gothic" panose="020B0502020202020204" pitchFamily="34" charset="0"/>
              </a:rPr>
              <a:t>} y tengo {</a:t>
            </a:r>
            <a:r>
              <a:rPr lang="es-MX" sz="1100" dirty="0">
                <a:solidFill>
                  <a:srgbClr val="9CDCFE"/>
                </a:solidFill>
                <a:effectLst/>
                <a:latin typeface="Century Gothic" panose="020B0502020202020204" pitchFamily="34" charset="0"/>
              </a:rPr>
              <a:t>Edad</a:t>
            </a:r>
            <a:r>
              <a:rPr lang="es-MX" sz="1100" dirty="0">
                <a:solidFill>
                  <a:srgbClr val="CE9178"/>
                </a:solidFill>
                <a:effectLst/>
                <a:latin typeface="Century Gothic" panose="020B0502020202020204" pitchFamily="34" charset="0"/>
              </a:rPr>
              <a:t>} años."</a:t>
            </a:r>
            <a:r>
              <a:rPr lang="es-MX" sz="1100" dirty="0">
                <a:solidFill>
                  <a:srgbClr val="CCCCCC"/>
                </a:solidFill>
                <a:effectLst/>
                <a:latin typeface="Century Gothic" panose="020B0502020202020204" pitchFamily="34" charset="0"/>
              </a:rPr>
              <a:t>);</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private</a:t>
            </a:r>
            <a:r>
              <a:rPr lang="es-MX" sz="1100" dirty="0">
                <a:solidFill>
                  <a:srgbClr val="CCCCCC"/>
                </a:solidFill>
                <a:effectLst/>
                <a:latin typeface="Century Gothic" panose="020B0502020202020204" pitchFamily="34" charset="0"/>
              </a:rPr>
              <a:t> </a:t>
            </a:r>
            <a:r>
              <a:rPr lang="es-MX" sz="1100" dirty="0" err="1">
                <a:solidFill>
                  <a:srgbClr val="569CD6"/>
                </a:solidFill>
                <a:effectLst/>
                <a:latin typeface="Century Gothic" panose="020B0502020202020204" pitchFamily="34" charset="0"/>
              </a:rPr>
              <a:t>void</a:t>
            </a:r>
            <a:r>
              <a:rPr lang="es-MX" sz="1100" dirty="0">
                <a:solidFill>
                  <a:srgbClr val="CCCCCC"/>
                </a:solidFill>
                <a:effectLst/>
                <a:latin typeface="Century Gothic" panose="020B0502020202020204" pitchFamily="34" charset="0"/>
              </a:rPr>
              <a:t> </a:t>
            </a:r>
            <a:r>
              <a:rPr lang="es-MX" sz="1100" dirty="0" err="1">
                <a:solidFill>
                  <a:srgbClr val="DCDCAA"/>
                </a:solidFill>
                <a:effectLst/>
                <a:latin typeface="Century Gothic" panose="020B0502020202020204" pitchFamily="34" charset="0"/>
              </a:rPr>
              <a:t>DecirGenero</a:t>
            </a:r>
            <a:r>
              <a:rPr lang="es-MX" sz="1100" dirty="0">
                <a:solidFill>
                  <a:srgbClr val="CCCCCC"/>
                </a:solidFill>
                <a:effectLst/>
                <a:latin typeface="Century Gothic" panose="020B0502020202020204" pitchFamily="34" charset="0"/>
              </a:rPr>
              <a:t>()</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r>
              <a:rPr lang="es-MX" sz="1100" dirty="0" err="1">
                <a:solidFill>
                  <a:srgbClr val="9CDCFE"/>
                </a:solidFill>
                <a:effectLst/>
                <a:latin typeface="Century Gothic" panose="020B0502020202020204" pitchFamily="34" charset="0"/>
              </a:rPr>
              <a:t>Console</a:t>
            </a:r>
            <a:r>
              <a:rPr lang="es-MX" sz="1100" dirty="0" err="1">
                <a:solidFill>
                  <a:srgbClr val="CCCCCC"/>
                </a:solidFill>
                <a:effectLst/>
                <a:latin typeface="Century Gothic" panose="020B0502020202020204" pitchFamily="34" charset="0"/>
              </a:rPr>
              <a:t>.</a:t>
            </a:r>
            <a:r>
              <a:rPr lang="es-MX" sz="1100" dirty="0" err="1">
                <a:solidFill>
                  <a:srgbClr val="DCDCAA"/>
                </a:solidFill>
                <a:effectLst/>
                <a:latin typeface="Century Gothic" panose="020B0502020202020204" pitchFamily="34" charset="0"/>
              </a:rPr>
              <a:t>WriteLine</a:t>
            </a:r>
            <a:r>
              <a:rPr lang="es-MX" sz="1100" dirty="0">
                <a:solidFill>
                  <a:srgbClr val="CCCCCC"/>
                </a:solidFill>
                <a:effectLst/>
                <a:latin typeface="Century Gothic" panose="020B0502020202020204" pitchFamily="34" charset="0"/>
              </a:rPr>
              <a:t>(</a:t>
            </a:r>
            <a:r>
              <a:rPr lang="es-MX" sz="1100" dirty="0">
                <a:solidFill>
                  <a:srgbClr val="CE9178"/>
                </a:solidFill>
                <a:effectLst/>
                <a:latin typeface="Century Gothic" panose="020B0502020202020204" pitchFamily="34" charset="0"/>
              </a:rPr>
              <a:t>$" Mi género es {</a:t>
            </a:r>
            <a:r>
              <a:rPr lang="es-MX" sz="1100" dirty="0">
                <a:solidFill>
                  <a:srgbClr val="9CDCFE"/>
                </a:solidFill>
                <a:effectLst/>
                <a:latin typeface="Century Gothic" panose="020B0502020202020204" pitchFamily="34" charset="0"/>
              </a:rPr>
              <a:t>Genero</a:t>
            </a:r>
            <a:r>
              <a:rPr lang="es-MX" sz="1100" dirty="0">
                <a:solidFill>
                  <a:srgbClr val="CE9178"/>
                </a:solidFill>
                <a:effectLst/>
                <a:latin typeface="Century Gothic" panose="020B0502020202020204" pitchFamily="34" charset="0"/>
              </a:rPr>
              <a:t>} ."</a:t>
            </a:r>
            <a:r>
              <a:rPr lang="es-MX" sz="1100" dirty="0">
                <a:solidFill>
                  <a:srgbClr val="CCCCCC"/>
                </a:solidFill>
                <a:effectLst/>
                <a:latin typeface="Century Gothic" panose="020B0502020202020204" pitchFamily="34" charset="0"/>
              </a:rPr>
              <a:t>);</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    }</a:t>
            </a:r>
          </a:p>
          <a:p>
            <a:r>
              <a:rPr lang="es-MX" sz="1100" dirty="0">
                <a:solidFill>
                  <a:srgbClr val="CCCCCC"/>
                </a:solidFill>
                <a:effectLst/>
                <a:latin typeface="Century Gothic" panose="020B0502020202020204" pitchFamily="34" charset="0"/>
              </a:rPr>
              <a:t>}</a:t>
            </a:r>
          </a:p>
          <a:p>
            <a:br>
              <a:rPr lang="es-MX" sz="1100" dirty="0">
                <a:solidFill>
                  <a:srgbClr val="CCCCCC"/>
                </a:solidFill>
                <a:effectLst/>
                <a:latin typeface="Century Gothic" panose="020B0502020202020204" pitchFamily="34" charset="0"/>
              </a:rPr>
            </a:br>
            <a:endParaRPr lang="es-MX" sz="1100" dirty="0">
              <a:solidFill>
                <a:srgbClr val="CCCCCC"/>
              </a:solidFill>
              <a:effectLst/>
              <a:latin typeface="Century Gothic" panose="020B0502020202020204" pitchFamily="34" charset="0"/>
            </a:endParaRPr>
          </a:p>
        </p:txBody>
      </p:sp>
    </p:spTree>
    <p:extLst>
      <p:ext uri="{BB962C8B-B14F-4D97-AF65-F5344CB8AC3E}">
        <p14:creationId xmlns:p14="http://schemas.microsoft.com/office/powerpoint/2010/main" val="283502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D96A6-28B3-C119-72BB-63C95FBAC1C5}"/>
            </a:ext>
          </a:extLst>
        </p:cNvPr>
        <p:cNvGrpSpPr/>
        <p:nvPr/>
      </p:nvGrpSpPr>
      <p:grpSpPr>
        <a:xfrm>
          <a:off x="0" y="0"/>
          <a:ext cx="0" cy="0"/>
          <a:chOff x="0" y="0"/>
          <a:chExt cx="0" cy="0"/>
        </a:xfrm>
      </p:grpSpPr>
      <p:pic>
        <p:nvPicPr>
          <p:cNvPr id="4" name="Picture 127">
            <a:extLst>
              <a:ext uri="{FF2B5EF4-FFF2-40B4-BE49-F238E27FC236}">
                <a16:creationId xmlns:a16="http://schemas.microsoft.com/office/drawing/2014/main" id="{7C90C466-12FE-FBED-9DCA-AB2976F1C52E}"/>
              </a:ext>
            </a:extLst>
          </p:cNvPr>
          <p:cNvPicPr>
            <a:picLocks noChangeAspect="1"/>
          </p:cNvPicPr>
          <p:nvPr/>
        </p:nvPicPr>
        <p:blipFill rotWithShape="1">
          <a:blip r:embed="rId2"/>
          <a:srcRect l="5502" r="5609"/>
          <a:stretch/>
        </p:blipFill>
        <p:spPr>
          <a:xfrm>
            <a:off x="21" y="0"/>
            <a:ext cx="12191979" cy="6857990"/>
          </a:xfrm>
          <a:prstGeom prst="rect">
            <a:avLst/>
          </a:prstGeom>
        </p:spPr>
      </p:pic>
      <p:sp>
        <p:nvSpPr>
          <p:cNvPr id="5" name="CuadroTexto 4">
            <a:extLst>
              <a:ext uri="{FF2B5EF4-FFF2-40B4-BE49-F238E27FC236}">
                <a16:creationId xmlns:a16="http://schemas.microsoft.com/office/drawing/2014/main" id="{31B3DAA1-619E-073F-1A4D-39E39169F5A4}"/>
              </a:ext>
            </a:extLst>
          </p:cNvPr>
          <p:cNvSpPr txBox="1"/>
          <p:nvPr/>
        </p:nvSpPr>
        <p:spPr>
          <a:xfrm>
            <a:off x="197963" y="94268"/>
            <a:ext cx="3950120" cy="584775"/>
          </a:xfrm>
          <a:prstGeom prst="rect">
            <a:avLst/>
          </a:prstGeom>
          <a:noFill/>
        </p:spPr>
        <p:txBody>
          <a:bodyPr wrap="none" rtlCol="0">
            <a:spAutoFit/>
          </a:bodyPr>
          <a:lstStyle/>
          <a:p>
            <a:r>
              <a:rPr lang="es-MX" sz="3200" dirty="0">
                <a:solidFill>
                  <a:schemeClr val="bg1"/>
                </a:solidFill>
              </a:rPr>
              <a:t>EJECUCION INCIAL</a:t>
            </a:r>
            <a:endParaRPr lang="es-AR" dirty="0">
              <a:solidFill>
                <a:schemeClr val="bg1"/>
              </a:solidFill>
            </a:endParaRPr>
          </a:p>
        </p:txBody>
      </p:sp>
      <p:sp>
        <p:nvSpPr>
          <p:cNvPr id="2" name="CuadroTexto 1">
            <a:extLst>
              <a:ext uri="{FF2B5EF4-FFF2-40B4-BE49-F238E27FC236}">
                <a16:creationId xmlns:a16="http://schemas.microsoft.com/office/drawing/2014/main" id="{E2E3F805-F1BC-5E57-81A6-8C98CB42B514}"/>
              </a:ext>
            </a:extLst>
          </p:cNvPr>
          <p:cNvSpPr txBox="1"/>
          <p:nvPr/>
        </p:nvSpPr>
        <p:spPr>
          <a:xfrm>
            <a:off x="377072" y="1102937"/>
            <a:ext cx="8663233" cy="5262979"/>
          </a:xfrm>
          <a:prstGeom prst="rect">
            <a:avLst/>
          </a:prstGeom>
          <a:noFill/>
        </p:spPr>
        <p:txBody>
          <a:bodyPr wrap="square" rtlCol="0">
            <a:spAutoFit/>
          </a:bodyPr>
          <a:lstStyle/>
          <a:p>
            <a:r>
              <a:rPr lang="es-MX" sz="2400" dirty="0">
                <a:solidFill>
                  <a:schemeClr val="bg1"/>
                </a:solidFill>
              </a:rPr>
              <a:t>Una clase puede instanciarse, invocarse y consumirse de varias maneras, todas son validas</a:t>
            </a:r>
          </a:p>
          <a:p>
            <a:endParaRPr lang="es-MX" sz="2400" dirty="0">
              <a:solidFill>
                <a:schemeClr val="bg1"/>
              </a:solidFill>
            </a:endParaRPr>
          </a:p>
          <a:p>
            <a:r>
              <a:rPr lang="es-AR" sz="2400" b="0" dirty="0">
                <a:solidFill>
                  <a:srgbClr val="6A9955"/>
                </a:solidFill>
                <a:effectLst/>
                <a:latin typeface="Century Gothic" panose="020B0502020202020204" pitchFamily="34" charset="0"/>
              </a:rPr>
              <a:t>//Tipos de </a:t>
            </a:r>
            <a:r>
              <a:rPr lang="es-AR" sz="2400" b="0" dirty="0" err="1">
                <a:solidFill>
                  <a:srgbClr val="6A9955"/>
                </a:solidFill>
                <a:effectLst/>
                <a:latin typeface="Century Gothic" panose="020B0502020202020204" pitchFamily="34" charset="0"/>
              </a:rPr>
              <a:t>instanciacion</a:t>
            </a:r>
            <a:endParaRPr lang="es-AR" sz="2400" b="0" dirty="0">
              <a:solidFill>
                <a:srgbClr val="CCCCCC"/>
              </a:solidFill>
              <a:effectLst/>
              <a:latin typeface="Century Gothic" panose="020B0502020202020204" pitchFamily="34" charset="0"/>
            </a:endParaRPr>
          </a:p>
          <a:p>
            <a:r>
              <a:rPr lang="es-AR" sz="2400" b="0" dirty="0">
                <a:solidFill>
                  <a:srgbClr val="4EC9B0"/>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err="1">
                <a:solidFill>
                  <a:srgbClr val="9CDCFE"/>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a:solidFill>
                  <a:srgbClr val="D4D4D4"/>
                </a:solidFill>
                <a:effectLst/>
                <a:latin typeface="Century Gothic" panose="020B0502020202020204" pitchFamily="34" charset="0"/>
              </a:rPr>
              <a:t>=</a:t>
            </a:r>
            <a:r>
              <a:rPr lang="es-AR" sz="2400" b="0" dirty="0">
                <a:solidFill>
                  <a:srgbClr val="CCCCCC"/>
                </a:solidFill>
                <a:effectLst/>
                <a:latin typeface="Century Gothic" panose="020B0502020202020204" pitchFamily="34" charset="0"/>
              </a:rPr>
              <a:t> </a:t>
            </a:r>
            <a:r>
              <a:rPr lang="es-AR" sz="2400" b="0" dirty="0">
                <a:solidFill>
                  <a:srgbClr val="569CD6"/>
                </a:solidFill>
                <a:effectLst/>
                <a:latin typeface="Century Gothic" panose="020B0502020202020204" pitchFamily="34" charset="0"/>
              </a:rPr>
              <a:t>new</a:t>
            </a:r>
            <a:r>
              <a:rPr lang="es-AR" sz="2400" b="0" dirty="0">
                <a:solidFill>
                  <a:srgbClr val="CCCCCC"/>
                </a:solidFill>
                <a:effectLst/>
                <a:latin typeface="Century Gothic" panose="020B0502020202020204" pitchFamily="34" charset="0"/>
              </a:rPr>
              <a:t>();</a:t>
            </a:r>
          </a:p>
          <a:p>
            <a:r>
              <a:rPr lang="es-AR" sz="2400" b="0" dirty="0">
                <a:solidFill>
                  <a:srgbClr val="4EC9B0"/>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err="1">
                <a:solidFill>
                  <a:srgbClr val="9CDCFE"/>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a:solidFill>
                  <a:srgbClr val="D4D4D4"/>
                </a:solidFill>
                <a:effectLst/>
                <a:latin typeface="Century Gothic" panose="020B0502020202020204" pitchFamily="34" charset="0"/>
              </a:rPr>
              <a:t>=</a:t>
            </a:r>
            <a:r>
              <a:rPr lang="es-AR" sz="2400" b="0" dirty="0">
                <a:solidFill>
                  <a:srgbClr val="CCCCCC"/>
                </a:solidFill>
                <a:effectLst/>
                <a:latin typeface="Century Gothic" panose="020B0502020202020204" pitchFamily="34" charset="0"/>
              </a:rPr>
              <a:t> </a:t>
            </a:r>
            <a:r>
              <a:rPr lang="es-AR" sz="2400" b="0" dirty="0">
                <a:solidFill>
                  <a:srgbClr val="569CD6"/>
                </a:solidFill>
                <a:effectLst/>
                <a:latin typeface="Century Gothic" panose="020B0502020202020204" pitchFamily="34" charset="0"/>
              </a:rPr>
              <a:t>new</a:t>
            </a:r>
            <a:r>
              <a:rPr lang="es-AR" sz="2400" b="0" dirty="0">
                <a:solidFill>
                  <a:srgbClr val="CCCCCC"/>
                </a:solidFill>
                <a:effectLst/>
                <a:latin typeface="Century Gothic" panose="020B0502020202020204" pitchFamily="34" charset="0"/>
              </a:rPr>
              <a:t> </a:t>
            </a:r>
            <a:r>
              <a:rPr lang="es-AR" sz="2400" b="0" dirty="0">
                <a:solidFill>
                  <a:srgbClr val="4EC9B0"/>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a:t>
            </a:r>
          </a:p>
          <a:p>
            <a:r>
              <a:rPr lang="es-AR" sz="2400" b="0" dirty="0">
                <a:solidFill>
                  <a:srgbClr val="4EC9B0"/>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err="1">
                <a:solidFill>
                  <a:srgbClr val="9CDCFE"/>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a:t>
            </a:r>
          </a:p>
          <a:p>
            <a:r>
              <a:rPr lang="es-AR" sz="2400" b="0" dirty="0">
                <a:solidFill>
                  <a:srgbClr val="9CDCFE"/>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a:solidFill>
                  <a:srgbClr val="D4D4D4"/>
                </a:solidFill>
                <a:effectLst/>
                <a:latin typeface="Century Gothic" panose="020B0502020202020204" pitchFamily="34" charset="0"/>
              </a:rPr>
              <a:t>=</a:t>
            </a:r>
            <a:r>
              <a:rPr lang="es-AR" sz="2400" b="0" dirty="0">
                <a:solidFill>
                  <a:srgbClr val="CCCCCC"/>
                </a:solidFill>
                <a:effectLst/>
                <a:latin typeface="Century Gothic" panose="020B0502020202020204" pitchFamily="34" charset="0"/>
              </a:rPr>
              <a:t> </a:t>
            </a:r>
            <a:r>
              <a:rPr lang="es-AR" sz="2400" b="0" dirty="0">
                <a:solidFill>
                  <a:srgbClr val="569CD6"/>
                </a:solidFill>
                <a:effectLst/>
                <a:latin typeface="Century Gothic" panose="020B0502020202020204" pitchFamily="34" charset="0"/>
              </a:rPr>
              <a:t>new</a:t>
            </a:r>
            <a:r>
              <a:rPr lang="es-AR" sz="2400" b="0" dirty="0">
                <a:solidFill>
                  <a:srgbClr val="CCCCCC"/>
                </a:solidFill>
                <a:effectLst/>
                <a:latin typeface="Century Gothic" panose="020B0502020202020204" pitchFamily="34" charset="0"/>
              </a:rPr>
              <a:t> (</a:t>
            </a:r>
            <a:r>
              <a:rPr lang="es-AR" sz="2400" b="0" dirty="0">
                <a:solidFill>
                  <a:srgbClr val="CE9178"/>
                </a:solidFill>
                <a:effectLst/>
                <a:latin typeface="Century Gothic" panose="020B0502020202020204" pitchFamily="34" charset="0"/>
              </a:rPr>
              <a:t>"Dani"</a:t>
            </a:r>
            <a:r>
              <a:rPr lang="es-AR" sz="2400" b="0" dirty="0">
                <a:solidFill>
                  <a:srgbClr val="CCCCCC"/>
                </a:solidFill>
                <a:effectLst/>
                <a:latin typeface="Century Gothic" panose="020B0502020202020204" pitchFamily="34" charset="0"/>
              </a:rPr>
              <a:t>,</a:t>
            </a:r>
            <a:r>
              <a:rPr lang="es-AR" sz="2400" b="0" dirty="0">
                <a:solidFill>
                  <a:srgbClr val="B5CEA8"/>
                </a:solidFill>
                <a:effectLst/>
                <a:latin typeface="Century Gothic" panose="020B0502020202020204" pitchFamily="34" charset="0"/>
              </a:rPr>
              <a:t>28</a:t>
            </a:r>
            <a:r>
              <a:rPr lang="es-AR" sz="2400" b="0" dirty="0">
                <a:solidFill>
                  <a:srgbClr val="CCCCCC"/>
                </a:solidFill>
                <a:effectLst/>
                <a:latin typeface="Century Gothic" panose="020B0502020202020204" pitchFamily="34" charset="0"/>
              </a:rPr>
              <a:t>);</a:t>
            </a:r>
          </a:p>
          <a:p>
            <a:br>
              <a:rPr lang="es-AR" sz="2400" b="0" dirty="0">
                <a:solidFill>
                  <a:srgbClr val="CCCCCC"/>
                </a:solidFill>
                <a:effectLst/>
                <a:latin typeface="Century Gothic" panose="020B0502020202020204" pitchFamily="34" charset="0"/>
              </a:rPr>
            </a:br>
            <a:r>
              <a:rPr lang="es-AR" sz="2400" b="0" dirty="0">
                <a:solidFill>
                  <a:srgbClr val="4EC9B0"/>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err="1">
                <a:solidFill>
                  <a:srgbClr val="9CDCFE"/>
                </a:solidFill>
                <a:effectLst/>
                <a:latin typeface="Century Gothic" panose="020B0502020202020204" pitchFamily="34" charset="0"/>
              </a:rPr>
              <a:t>persona</a:t>
            </a:r>
            <a:r>
              <a:rPr lang="es-AR" sz="2400" b="0" dirty="0">
                <a:solidFill>
                  <a:srgbClr val="CCCCCC"/>
                </a:solidFill>
                <a:effectLst/>
                <a:latin typeface="Century Gothic" panose="020B0502020202020204" pitchFamily="34" charset="0"/>
              </a:rPr>
              <a:t> </a:t>
            </a:r>
            <a:r>
              <a:rPr lang="es-AR" sz="2400" b="0" dirty="0">
                <a:solidFill>
                  <a:srgbClr val="D4D4D4"/>
                </a:solidFill>
                <a:effectLst/>
                <a:latin typeface="Century Gothic" panose="020B0502020202020204" pitchFamily="34" charset="0"/>
              </a:rPr>
              <a:t>=</a:t>
            </a:r>
            <a:r>
              <a:rPr lang="es-AR" sz="2400" b="0" dirty="0">
                <a:solidFill>
                  <a:srgbClr val="CCCCCC"/>
                </a:solidFill>
                <a:effectLst/>
                <a:latin typeface="Century Gothic" panose="020B0502020202020204" pitchFamily="34" charset="0"/>
              </a:rPr>
              <a:t> </a:t>
            </a:r>
            <a:r>
              <a:rPr lang="es-AR" sz="2400" b="0" dirty="0">
                <a:solidFill>
                  <a:srgbClr val="569CD6"/>
                </a:solidFill>
                <a:effectLst/>
                <a:latin typeface="Century Gothic" panose="020B0502020202020204" pitchFamily="34" charset="0"/>
              </a:rPr>
              <a:t>new</a:t>
            </a:r>
            <a:r>
              <a:rPr lang="es-AR" sz="2400" b="0" dirty="0">
                <a:solidFill>
                  <a:srgbClr val="CCCCCC"/>
                </a:solidFill>
                <a:effectLst/>
                <a:latin typeface="Century Gothic" panose="020B0502020202020204" pitchFamily="34" charset="0"/>
              </a:rPr>
              <a:t> (</a:t>
            </a:r>
            <a:r>
              <a:rPr lang="es-AR" sz="2400" b="0" dirty="0">
                <a:solidFill>
                  <a:srgbClr val="CE9178"/>
                </a:solidFill>
                <a:effectLst/>
                <a:latin typeface="Century Gothic" panose="020B0502020202020204" pitchFamily="34" charset="0"/>
              </a:rPr>
              <a:t>"Dani"</a:t>
            </a:r>
            <a:r>
              <a:rPr lang="es-AR" sz="2400" b="0" dirty="0">
                <a:solidFill>
                  <a:srgbClr val="CCCCCC"/>
                </a:solidFill>
                <a:effectLst/>
                <a:latin typeface="Century Gothic" panose="020B0502020202020204" pitchFamily="34" charset="0"/>
              </a:rPr>
              <a:t>,</a:t>
            </a:r>
            <a:r>
              <a:rPr lang="es-AR" sz="2400" b="0" dirty="0">
                <a:solidFill>
                  <a:srgbClr val="B5CEA8"/>
                </a:solidFill>
                <a:effectLst/>
                <a:latin typeface="Century Gothic" panose="020B0502020202020204" pitchFamily="34" charset="0"/>
              </a:rPr>
              <a:t>28</a:t>
            </a:r>
            <a:r>
              <a:rPr lang="es-AR" sz="2400" b="0" dirty="0">
                <a:solidFill>
                  <a:srgbClr val="CCCCCC"/>
                </a:solidFill>
                <a:effectLst/>
                <a:latin typeface="Century Gothic" panose="020B0502020202020204" pitchFamily="34" charset="0"/>
              </a:rPr>
              <a:t>);</a:t>
            </a:r>
          </a:p>
          <a:p>
            <a:r>
              <a:rPr lang="es-AR" sz="2400" b="0" dirty="0" err="1">
                <a:solidFill>
                  <a:srgbClr val="9CDCFE"/>
                </a:solidFill>
                <a:effectLst/>
                <a:latin typeface="Century Gothic" panose="020B0502020202020204" pitchFamily="34" charset="0"/>
              </a:rPr>
              <a:t>persona</a:t>
            </a:r>
            <a:r>
              <a:rPr lang="es-AR" sz="2400" b="0" dirty="0" err="1">
                <a:solidFill>
                  <a:srgbClr val="CCCCCC"/>
                </a:solidFill>
                <a:effectLst/>
                <a:latin typeface="Century Gothic" panose="020B0502020202020204" pitchFamily="34" charset="0"/>
              </a:rPr>
              <a:t>.</a:t>
            </a:r>
            <a:r>
              <a:rPr lang="es-AR" sz="2400" b="0" dirty="0" err="1">
                <a:solidFill>
                  <a:srgbClr val="DCDCAA"/>
                </a:solidFill>
                <a:effectLst/>
                <a:latin typeface="Century Gothic" panose="020B0502020202020204" pitchFamily="34" charset="0"/>
              </a:rPr>
              <a:t>Saludar</a:t>
            </a:r>
            <a:r>
              <a:rPr lang="es-AR" sz="2400" b="0" dirty="0">
                <a:solidFill>
                  <a:srgbClr val="CCCCCC"/>
                </a:solidFill>
                <a:effectLst/>
                <a:latin typeface="Century Gothic" panose="020B0502020202020204" pitchFamily="34" charset="0"/>
              </a:rPr>
              <a:t>();</a:t>
            </a:r>
          </a:p>
          <a:p>
            <a:br>
              <a:rPr lang="es-AR" sz="2400" b="0" dirty="0">
                <a:solidFill>
                  <a:srgbClr val="CCCCCC"/>
                </a:solidFill>
                <a:effectLst/>
                <a:latin typeface="Century Gothic" panose="020B0502020202020204" pitchFamily="34" charset="0"/>
              </a:rPr>
            </a:br>
            <a:endParaRPr lang="es-AR" sz="2400" b="0" dirty="0">
              <a:solidFill>
                <a:srgbClr val="CCCCCC"/>
              </a:solidFill>
              <a:effectLst/>
              <a:latin typeface="Century Gothic" panose="020B0502020202020204" pitchFamily="34" charset="0"/>
            </a:endParaRPr>
          </a:p>
          <a:p>
            <a:endParaRPr lang="es-AR" sz="2400" dirty="0">
              <a:solidFill>
                <a:schemeClr val="bg1"/>
              </a:solidFill>
            </a:endParaRPr>
          </a:p>
        </p:txBody>
      </p:sp>
    </p:spTree>
    <p:extLst>
      <p:ext uri="{BB962C8B-B14F-4D97-AF65-F5344CB8AC3E}">
        <p14:creationId xmlns:p14="http://schemas.microsoft.com/office/powerpoint/2010/main" val="79794797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
  <TotalTime>448</TotalTime>
  <Words>917</Words>
  <Application>Microsoft Office PowerPoint</Application>
  <PresentationFormat>Panorámica</PresentationFormat>
  <Paragraphs>64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Avenir Next LT Pro</vt:lpstr>
      <vt:lpstr>Calibri</vt:lpstr>
      <vt:lpstr>Century Gothic</vt:lpstr>
      <vt:lpstr>AccentBoxVTI</vt:lpstr>
      <vt:lpstr>C# / .NET INDUCCION</vt:lpstr>
      <vt:lpstr>PROGRAMACION ORIENTADA A OBJETOS (POO o OOP en ingles)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 .NET INDUCCION</dc:title>
  <dc:creator>Nina Anagua Daniel Elias</dc:creator>
  <cp:lastModifiedBy>Nina Anagua Daniel Elias</cp:lastModifiedBy>
  <cp:revision>4</cp:revision>
  <dcterms:created xsi:type="dcterms:W3CDTF">2024-04-07T14:47:22Z</dcterms:created>
  <dcterms:modified xsi:type="dcterms:W3CDTF">2024-04-11T01:14:43Z</dcterms:modified>
</cp:coreProperties>
</file>