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56" r:id="rId5"/>
    <p:sldId id="259" r:id="rId6"/>
    <p:sldId id="269" r:id="rId7"/>
    <p:sldId id="270" r:id="rId8"/>
    <p:sldId id="263" r:id="rId9"/>
    <p:sldId id="271" r:id="rId10"/>
    <p:sldId id="272" r:id="rId11"/>
    <p:sldId id="273" r:id="rId12"/>
    <p:sldId id="274" r:id="rId13"/>
    <p:sldId id="276" r:id="rId14"/>
    <p:sldId id="277" r:id="rId15"/>
    <p:sldId id="279" r:id="rId16"/>
    <p:sldId id="275" r:id="rId17"/>
    <p:sldId id="278" r:id="rId18"/>
    <p:sldId id="280" r:id="rId19"/>
    <p:sldId id="264" r:id="rId20"/>
    <p:sldId id="262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D5F8-1733-A059-C137-0649C3B03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DCCC-ED2B-64EC-B312-0491763D2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9B54-968A-9604-1848-39406973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3447-F148-3241-6E11-B776CF06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C73B-B465-286D-0303-6902E886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55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EA57-B6E8-3712-DFE5-57117D93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9CB4-AFE7-F77A-888A-8C6C0F4B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05FD-FA0E-B3CF-BCBF-E1435893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0E85-5ACB-E72A-4D21-CCA7EF63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16C8-C01C-DFD0-EEDC-9D1E2AF6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7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608FF-E102-85A7-2FD6-9F6109DE1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6BF86-27D8-3ECE-5DFE-F78DEB1D5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C916-CA2C-A622-CFE1-E1DC0F38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B8F86-724E-C89D-8F4C-EDF581E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2791-7278-1770-36C5-107EC70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E550-24D2-F84F-8BF0-3F6DD7FB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4A6B-5300-A63E-6C7D-E6ADE2E6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AD7D-3129-820B-E629-C9679ADC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A425-FC61-FF54-2126-629B15F7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94CA-E09D-10C4-58CF-3C92166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6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77F6-CB57-C78E-9F0B-435EF6E5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54E4-9BB9-1E43-49CB-6EE0E4B3A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0F9B-FB98-CDCF-6AA2-051F65EE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ADAE-FEC1-94EF-A46F-E1D5E84C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8326-6E61-34DC-5B7B-903368A0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2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C8B4-2CA5-49E5-3001-4C308960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EB07-A1FA-2FCF-38F2-C2803BAC8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37F05-3C4B-EF7E-1E69-A02FDB77D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C789-C1AD-EB75-5F97-3E6DEDCC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8F49-8231-81A7-97D9-2BD90EA5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DFFA-AD16-A469-CA08-9D73C275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1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681D-F134-2A96-A240-B123C092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8F1C-FCF3-6AF1-56E0-96C07F31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B21A7-A366-8BE3-E7C5-D9784664A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13BB5-867D-5517-75A7-7FFF1B088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FED20-9945-4692-260D-D86603435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9CD0B-6D63-3633-F3D8-554B2979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4D3F1-D971-E7BC-ABFF-D39F599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24927-40A0-4F91-8F38-16A88CF9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14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09C0-2D2A-106C-1D4E-FC7129C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77981-7DDF-895B-6178-D6E5F548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FD689-C95E-BA98-2DC5-0DD401BA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C99E3-BFD7-A9B5-608A-18B4E567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42CD4-E43F-FE2F-2256-B91CE318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72176-A589-56B9-81D6-8CCC774A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6DEDF-EC3A-8A54-8AC3-D50FCBB9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79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C76B-9380-8030-47D7-F98EDEF1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774A-80EA-0C13-DA3A-EDAC1489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A5FD0-46A7-66FF-A8F7-E1029C65A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7B2A3-8117-88B5-6C26-E45B5000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18FAD-AD5D-15D7-4F3E-F649CC6A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7F9AD-031A-B253-E247-8B558E20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4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4B7A-CCB1-DC01-B3DB-93F198AC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486F5-5178-3815-8D93-81574AB75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3F6F2-0A0D-D14D-2C16-2080FA84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B8DD4-6F84-BB3A-CB3C-44D1D0F6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61AF-215E-A8A5-DB3E-015815ED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FA77-893B-B610-F5F3-799DE7F0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6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617C7-07E5-BAA2-1AAB-382DAF13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7DC0C-65FC-823F-D640-0C210ADF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2AE3-9CA9-4F28-5882-7BEE53DAD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37A56-B293-4731-87D0-3C889CE5A0F3}" type="datetimeFigureOut">
              <a:rPr lang="fr-FR" smtClean="0"/>
              <a:t>01/07/2024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B928-2A1C-F9BF-8079-E7702C79C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AEFE-3B7B-BA8D-83F5-554C74420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79F67-7387-4BB5-8C0D-B7B151A1C9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02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56.png"/><Relationship Id="rId18" Type="http://schemas.openxmlformats.org/officeDocument/2006/relationships/image" Target="../media/image65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5" Type="http://schemas.openxmlformats.org/officeDocument/2006/relationships/image" Target="../media/image520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18" Type="http://schemas.openxmlformats.org/officeDocument/2006/relationships/image" Target="../media/image4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2" Type="http://schemas.openxmlformats.org/officeDocument/2006/relationships/image" Target="../media/image1.png"/><Relationship Id="rId16" Type="http://schemas.openxmlformats.org/officeDocument/2006/relationships/image" Target="../media/image4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19" Type="http://schemas.openxmlformats.org/officeDocument/2006/relationships/image" Target="../media/image49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8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12" Type="http://schemas.openxmlformats.org/officeDocument/2006/relationships/image" Target="../media/image270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5" Type="http://schemas.openxmlformats.org/officeDocument/2006/relationships/image" Target="../media/image140.png"/><Relationship Id="rId10" Type="http://schemas.openxmlformats.org/officeDocument/2006/relationships/image" Target="../media/image100.png"/><Relationship Id="rId4" Type="http://schemas.openxmlformats.org/officeDocument/2006/relationships/image" Target="../media/image320.png"/><Relationship Id="rId9" Type="http://schemas.openxmlformats.org/officeDocument/2006/relationships/image" Target="../media/image250.png"/><Relationship Id="rId1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21" y="573556"/>
            <a:ext cx="10607040" cy="1775008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latin typeface="Helvetica" panose="020B0604020202020204" pitchFamily="2" charset="0"/>
              </a:rPr>
              <a:t>MixCycle</a:t>
            </a:r>
            <a:br>
              <a:rPr lang="en-GB" dirty="0">
                <a:latin typeface="Helvetica" panose="020B0604020202020204" pitchFamily="2" charset="0"/>
              </a:rPr>
            </a:br>
            <a:r>
              <a:rPr lang="en-GB" dirty="0">
                <a:latin typeface="Helvetica" panose="020B0604020202020204" pitchFamily="2" charset="0"/>
              </a:rPr>
              <a:t>Unsupervised Speech Separation</a:t>
            </a:r>
            <a:endParaRPr lang="fr-FR" dirty="0">
              <a:latin typeface="Helvetica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C266D-0025-1F69-F480-B4F049FB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90661"/>
            <a:ext cx="9144000" cy="393783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Helvetica" panose="020B0604020202020204" pitchFamily="2" charset="0"/>
              </a:rPr>
              <a:t>Adhémar de Senneville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FE4923-AE1A-92FC-605B-A6BECCD0B338}"/>
              </a:ext>
            </a:extLst>
          </p:cNvPr>
          <p:cNvSpPr/>
          <p:nvPr/>
        </p:nvSpPr>
        <p:spPr>
          <a:xfrm>
            <a:off x="4161324" y="2970891"/>
            <a:ext cx="2199929" cy="22825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7" name="Picture 2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3A234BA1-237F-52DC-6BE8-CE5FF3111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58527" y="3615259"/>
            <a:ext cx="1096545" cy="10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EDC2CA-7F0D-A6A9-DCDA-37B932BA13F5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3326355" y="4098122"/>
            <a:ext cx="834969" cy="14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4D2720-9787-76A2-7377-57AE98517D1D}"/>
                  </a:ext>
                </a:extLst>
              </p:cNvPr>
              <p:cNvSpPr txBox="1"/>
              <p:nvPr/>
            </p:nvSpPr>
            <p:spPr>
              <a:xfrm>
                <a:off x="6714093" y="2727627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4D2720-9787-76A2-7377-57AE9851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093" y="2727627"/>
                <a:ext cx="595890" cy="553998"/>
              </a:xfrm>
              <a:prstGeom prst="rect">
                <a:avLst/>
              </a:prstGeom>
              <a:blipFill>
                <a:blip r:embed="rId10"/>
                <a:stretch>
                  <a:fillRect r="-10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11881-70B6-305F-F1E3-B07AC28298B2}"/>
              </a:ext>
            </a:extLst>
          </p:cNvPr>
          <p:cNvCxnSpPr>
            <a:cxnSpLocks/>
          </p:cNvCxnSpPr>
          <p:nvPr/>
        </p:nvCxnSpPr>
        <p:spPr>
          <a:xfrm>
            <a:off x="6373884" y="3301610"/>
            <a:ext cx="1528116" cy="6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1C7F9-C2D1-DC9C-EA52-1EE875665BAD}"/>
                  </a:ext>
                </a:extLst>
              </p:cNvPr>
              <p:cNvSpPr txBox="1"/>
              <p:nvPr/>
            </p:nvSpPr>
            <p:spPr>
              <a:xfrm>
                <a:off x="6754330" y="4157807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1C7F9-C2D1-DC9C-EA52-1EE875665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30" y="4157807"/>
                <a:ext cx="595890" cy="5985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BB44BD-0727-8ABD-D059-D815D0B70B62}"/>
              </a:ext>
            </a:extLst>
          </p:cNvPr>
          <p:cNvCxnSpPr>
            <a:cxnSpLocks/>
          </p:cNvCxnSpPr>
          <p:nvPr/>
        </p:nvCxnSpPr>
        <p:spPr>
          <a:xfrm>
            <a:off x="6373884" y="4769460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2DE6AD-AF78-CEFD-4B9F-045AE43D0111}"/>
                  </a:ext>
                </a:extLst>
              </p:cNvPr>
              <p:cNvSpPr txBox="1"/>
              <p:nvPr/>
            </p:nvSpPr>
            <p:spPr>
              <a:xfrm>
                <a:off x="4511887" y="3821122"/>
                <a:ext cx="431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2DE6AD-AF78-CEFD-4B9F-045AE43D0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87" y="3821122"/>
                <a:ext cx="43163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3CB7A4-48EC-6DF0-8050-E0C81B3C31CB}"/>
                  </a:ext>
                </a:extLst>
              </p:cNvPr>
              <p:cNvSpPr txBox="1"/>
              <p:nvPr/>
            </p:nvSpPr>
            <p:spPr>
              <a:xfrm>
                <a:off x="2779563" y="2693892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3CB7A4-48EC-6DF0-8050-E0C81B3C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63" y="2693892"/>
                <a:ext cx="595890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194D13-8FE2-F565-AD6C-B8D567CC6AE7}"/>
                  </a:ext>
                </a:extLst>
              </p:cNvPr>
              <p:cNvSpPr txBox="1"/>
              <p:nvPr/>
            </p:nvSpPr>
            <p:spPr>
              <a:xfrm>
                <a:off x="2779563" y="4729274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194D13-8FE2-F565-AD6C-B8D567CC6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63" y="4729274"/>
                <a:ext cx="595890" cy="5985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0C6556-2D65-1CA9-D4E7-394AA1F60377}"/>
              </a:ext>
            </a:extLst>
          </p:cNvPr>
          <p:cNvSpPr/>
          <p:nvPr/>
        </p:nvSpPr>
        <p:spPr>
          <a:xfrm>
            <a:off x="2828661" y="3821122"/>
            <a:ext cx="497694" cy="553999"/>
          </a:xfrm>
          <a:prstGeom prst="roundRect">
            <a:avLst>
              <a:gd name="adj" fmla="val 4425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EDBF4-BFFB-F1D4-6A55-6E21C92B7FEB}"/>
                  </a:ext>
                </a:extLst>
              </p:cNvPr>
              <p:cNvSpPr txBox="1"/>
              <p:nvPr/>
            </p:nvSpPr>
            <p:spPr>
              <a:xfrm>
                <a:off x="2816030" y="3747829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EDBF4-BFFB-F1D4-6A55-6E21C92B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30" y="3747829"/>
                <a:ext cx="335335" cy="646331"/>
              </a:xfrm>
              <a:prstGeom prst="rect">
                <a:avLst/>
              </a:prstGeom>
              <a:blipFill>
                <a:blip r:embed="rId1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29260A-1FD3-B8D4-DB4E-DA459D0CEA62}"/>
              </a:ext>
            </a:extLst>
          </p:cNvPr>
          <p:cNvCxnSpPr>
            <a:cxnSpLocks/>
          </p:cNvCxnSpPr>
          <p:nvPr/>
        </p:nvCxnSpPr>
        <p:spPr>
          <a:xfrm flipV="1">
            <a:off x="3077508" y="4375120"/>
            <a:ext cx="0" cy="478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6A2BF-B2F9-25B9-355A-E2FAB39D708D}"/>
              </a:ext>
            </a:extLst>
          </p:cNvPr>
          <p:cNvCxnSpPr>
            <a:cxnSpLocks/>
          </p:cNvCxnSpPr>
          <p:nvPr/>
        </p:nvCxnSpPr>
        <p:spPr>
          <a:xfrm>
            <a:off x="3077508" y="3308204"/>
            <a:ext cx="0" cy="5325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9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FC02C5-9E91-BD0F-9038-B1691AED2B77}"/>
              </a:ext>
            </a:extLst>
          </p:cNvPr>
          <p:cNvSpPr txBox="1">
            <a:spLocks/>
          </p:cNvSpPr>
          <p:nvPr/>
        </p:nvSpPr>
        <p:spPr>
          <a:xfrm>
            <a:off x="792480" y="156426"/>
            <a:ext cx="10607040" cy="860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Model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32EFAE-1049-F1A8-87B3-80B7618672E0}"/>
                  </a:ext>
                </a:extLst>
              </p:cNvPr>
              <p:cNvSpPr txBox="1"/>
              <p:nvPr/>
            </p:nvSpPr>
            <p:spPr>
              <a:xfrm>
                <a:off x="331810" y="2024480"/>
                <a:ext cx="6097604" cy="2809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i="0" dirty="0">
                    <a:latin typeface="+mj-lt"/>
                  </a:rPr>
                  <a:t>Mask the Amplitude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b="0" i="0" dirty="0">
                  <a:latin typeface="+mj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+mj-lt"/>
                  </a:rPr>
                  <a:t>Stability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+mj-lt"/>
                  </a:rPr>
                  <a:t>Unchanged Phase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+mj-lt"/>
                  </a:rPr>
                  <a:t>IMR</a:t>
                </a:r>
                <a:endParaRPr lang="fr-F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32EFAE-1049-F1A8-87B3-80B76186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0" y="2024480"/>
                <a:ext cx="6097604" cy="2809039"/>
              </a:xfrm>
              <a:prstGeom prst="rect">
                <a:avLst/>
              </a:prstGeom>
              <a:blipFill>
                <a:blip r:embed="rId2"/>
                <a:stretch>
                  <a:fillRect l="-1299" b="-41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E2FE2E1-3BDF-F06F-B488-82B119777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099" y="1232034"/>
            <a:ext cx="8486870" cy="472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1164122"/>
            <a:ext cx="10607040" cy="987659"/>
          </a:xfrm>
        </p:spPr>
        <p:txBody>
          <a:bodyPr>
            <a:normAutofit/>
          </a:bodyPr>
          <a:lstStyle/>
          <a:p>
            <a:r>
              <a:rPr lang="en-GB" b="1" dirty="0"/>
              <a:t>Experiments</a:t>
            </a:r>
            <a:endParaRPr lang="fr-FR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D57657-C301-2870-5439-002997735A96}"/>
              </a:ext>
            </a:extLst>
          </p:cNvPr>
          <p:cNvSpPr txBox="1">
            <a:spLocks/>
          </p:cNvSpPr>
          <p:nvPr/>
        </p:nvSpPr>
        <p:spPr>
          <a:xfrm>
            <a:off x="792480" y="3039444"/>
            <a:ext cx="10607040" cy="987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/>
              <a:t>Breaking Hypothesis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4762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345974"/>
            <a:ext cx="10607040" cy="987659"/>
          </a:xfrm>
        </p:spPr>
        <p:txBody>
          <a:bodyPr>
            <a:normAutofit/>
          </a:bodyPr>
          <a:lstStyle/>
          <a:p>
            <a:r>
              <a:rPr lang="en-GB" b="1" dirty="0"/>
              <a:t>Voice Denoising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7CD57657-C301-2870-5439-002997735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480" y="1333633"/>
                <a:ext cx="10607040" cy="98765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7CD57657-C301-2870-5439-00299773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1333633"/>
                <a:ext cx="10607040" cy="9876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8132852-AC7E-D769-0AFC-4EC34208EF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32859" y="2865950"/>
                <a:ext cx="4366661" cy="3110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67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en-GB" sz="4400" dirty="0"/>
                  <a:t>PIT: </a:t>
                </a:r>
                <a14:m>
                  <m:oMath xmlns:m="http://schemas.openxmlformats.org/officeDocument/2006/math"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d>
                      <m:dPr>
                        <m:ctrlPr>
                          <a:rPr lang="fr-FR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4400" dirty="0"/>
              </a:p>
              <a:p>
                <a:pPr algn="l">
                  <a:lnSpc>
                    <a:spcPct val="220000"/>
                  </a:lnSpc>
                </a:pPr>
                <a:r>
                  <a:rPr lang="en-GB" sz="4400" dirty="0"/>
                  <a:t>PIT-DM: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4400" dirty="0"/>
                  <a:t> </a:t>
                </a:r>
              </a:p>
              <a:p>
                <a:pPr algn="l">
                  <a:lnSpc>
                    <a:spcPct val="220000"/>
                  </a:lnSpc>
                </a:pPr>
                <a:r>
                  <a:rPr lang="fr-FR" sz="4400" dirty="0" err="1"/>
                  <a:t>MixIT</a:t>
                </a:r>
                <a:r>
                  <a:rPr lang="fr-FR" sz="4400" dirty="0"/>
                  <a:t>: </a:t>
                </a:r>
                <a14:m>
                  <m:oMath xmlns:m="http://schemas.openxmlformats.org/officeDocument/2006/math">
                    <m:r>
                      <a:rPr lang="fr-FR" sz="4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4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sz="4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4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fr-FR" sz="4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400" dirty="0"/>
                  <a:t> 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8132852-AC7E-D769-0AFC-4EC34208E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859" y="2865950"/>
                <a:ext cx="4366661" cy="3110805"/>
              </a:xfrm>
              <a:prstGeom prst="rect">
                <a:avLst/>
              </a:prstGeom>
              <a:blipFill>
                <a:blip r:embed="rId3"/>
                <a:stretch>
                  <a:fillRect l="-33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AE8BC3-09A1-2635-7C00-47191657DDBF}"/>
              </a:ext>
            </a:extLst>
          </p:cNvPr>
          <p:cNvSpPr txBox="1"/>
          <p:nvPr/>
        </p:nvSpPr>
        <p:spPr>
          <a:xfrm>
            <a:off x="1191126" y="4275099"/>
            <a:ext cx="4276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strike="sngStrike" dirty="0">
                <a:solidFill>
                  <a:srgbClr val="FF0000"/>
                </a:solidFill>
              </a:rPr>
              <a:t>Statistically Independent</a:t>
            </a:r>
            <a:endParaRPr lang="fr-FR" sz="28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7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62994"/>
            <a:ext cx="10607040" cy="987659"/>
          </a:xfrm>
        </p:spPr>
        <p:txBody>
          <a:bodyPr>
            <a:normAutofit/>
          </a:bodyPr>
          <a:lstStyle/>
          <a:p>
            <a:r>
              <a:rPr lang="en-GB" b="1" dirty="0"/>
              <a:t>Voice Denoising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7CD57657-C301-2870-5439-002997735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480" y="769263"/>
                <a:ext cx="10607040" cy="98765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7CD57657-C301-2870-5439-00299773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769263"/>
                <a:ext cx="10607040" cy="9876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8132852-AC7E-D769-0AFC-4EC34208EF2D}"/>
              </a:ext>
            </a:extLst>
          </p:cNvPr>
          <p:cNvSpPr txBox="1">
            <a:spLocks/>
          </p:cNvSpPr>
          <p:nvPr/>
        </p:nvSpPr>
        <p:spPr>
          <a:xfrm>
            <a:off x="1148616" y="3201610"/>
            <a:ext cx="1854466" cy="11420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GB" sz="4400" dirty="0" err="1"/>
              <a:t>MixPIT</a:t>
            </a:r>
            <a:endParaRPr lang="fr-FR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57F19-E2F8-CFD1-2B8B-0194118C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64" y="2039132"/>
            <a:ext cx="6670307" cy="1990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20DDF-D592-8A9B-D70B-7B0821DB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364" y="4658021"/>
            <a:ext cx="6670307" cy="17388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D1B585-A861-623F-502F-8DA95CF5C0E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7512518" y="4029302"/>
            <a:ext cx="0" cy="62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8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79" y="220846"/>
            <a:ext cx="10607040" cy="987659"/>
          </a:xfrm>
        </p:spPr>
        <p:txBody>
          <a:bodyPr>
            <a:normAutofit/>
          </a:bodyPr>
          <a:lstStyle/>
          <a:p>
            <a:r>
              <a:rPr lang="en-GB" dirty="0"/>
              <a:t>Experiment : Wiener Filter</a:t>
            </a:r>
            <a:endParaRPr lang="fr-F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46DE7E-1CCA-E060-6CC4-30E47A4C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3" y="2329659"/>
            <a:ext cx="5068007" cy="29626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65CA13-E751-D50D-5735-E21D9E3D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12" y="2329659"/>
            <a:ext cx="5068007" cy="2916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D9230A-850F-BF26-E879-8840C39F7069}"/>
                  </a:ext>
                </a:extLst>
              </p:cNvPr>
              <p:cNvSpPr txBox="1"/>
              <p:nvPr/>
            </p:nvSpPr>
            <p:spPr>
              <a:xfrm>
                <a:off x="-119816" y="1415139"/>
                <a:ext cx="67497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D9230A-850F-BF26-E879-8840C39F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816" y="1415139"/>
                <a:ext cx="67497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17FA38-21A0-AFBC-28C3-12DF3FB15542}"/>
                  </a:ext>
                </a:extLst>
              </p:cNvPr>
              <p:cNvSpPr txBox="1"/>
              <p:nvPr/>
            </p:nvSpPr>
            <p:spPr>
              <a:xfrm>
                <a:off x="5566610" y="1415139"/>
                <a:ext cx="67497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𝑃𝑆𝐷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17FA38-21A0-AFBC-28C3-12DF3FB15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10" y="1415139"/>
                <a:ext cx="67497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95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79" y="220846"/>
            <a:ext cx="10607040" cy="987659"/>
          </a:xfrm>
        </p:spPr>
        <p:txBody>
          <a:bodyPr>
            <a:normAutofit/>
          </a:bodyPr>
          <a:lstStyle/>
          <a:p>
            <a:r>
              <a:rPr lang="en-GB" dirty="0"/>
              <a:t>Experiment : PIT</a:t>
            </a:r>
            <a:endParaRPr lang="fr-FR" dirty="0"/>
          </a:p>
        </p:txBody>
      </p:sp>
      <p:pic>
        <p:nvPicPr>
          <p:cNvPr id="4" name="Picture 3" descr="A graph with red lines&#10;&#10;Description automatically generated">
            <a:extLst>
              <a:ext uri="{FF2B5EF4-FFF2-40B4-BE49-F238E27FC236}">
                <a16:creationId xmlns:a16="http://schemas.microsoft.com/office/drawing/2014/main" id="{9A651828-D0E4-C4A3-28AD-DB69ED791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2" y="1300780"/>
            <a:ext cx="10276573" cy="4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5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103" y="471103"/>
            <a:ext cx="10607040" cy="943811"/>
          </a:xfrm>
        </p:spPr>
        <p:txBody>
          <a:bodyPr>
            <a:normAutofit/>
          </a:bodyPr>
          <a:lstStyle/>
          <a:p>
            <a:r>
              <a:rPr lang="en-GB" sz="4800" dirty="0"/>
              <a:t>Experiment : </a:t>
            </a:r>
            <a:r>
              <a:rPr lang="en-GB" sz="4800" dirty="0" err="1"/>
              <a:t>MixIT</a:t>
            </a:r>
            <a:r>
              <a:rPr lang="en-GB" sz="4800" dirty="0"/>
              <a:t> – </a:t>
            </a:r>
            <a:r>
              <a:rPr lang="en-GB" sz="4800" dirty="0" err="1"/>
              <a:t>MixPIT</a:t>
            </a:r>
            <a:r>
              <a:rPr lang="en-GB" sz="4800" dirty="0"/>
              <a:t> - </a:t>
            </a:r>
            <a:r>
              <a:rPr lang="en-GB" sz="4800" dirty="0" err="1"/>
              <a:t>MixCycle</a:t>
            </a:r>
            <a:endParaRPr lang="fr-FR" sz="4800" b="1" dirty="0"/>
          </a:p>
        </p:txBody>
      </p:sp>
      <p:pic>
        <p:nvPicPr>
          <p:cNvPr id="5" name="Picture 4" descr="A graph of a train track loss&#10;&#10;Description automatically generated">
            <a:extLst>
              <a:ext uri="{FF2B5EF4-FFF2-40B4-BE49-F238E27FC236}">
                <a16:creationId xmlns:a16="http://schemas.microsoft.com/office/drawing/2014/main" id="{2BDA9F11-A7C1-1CCC-D574-576E13C5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8" y="1746985"/>
            <a:ext cx="11322924" cy="45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4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1010118"/>
            <a:ext cx="10607040" cy="98765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Simulate different microphone qualities</a:t>
            </a:r>
            <a:endParaRPr lang="fr-FR" b="1" dirty="0"/>
          </a:p>
        </p:txBody>
      </p:sp>
      <p:pic>
        <p:nvPicPr>
          <p:cNvPr id="4" name="Picture 3" descr="A green and blue gradien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C91B6F4D-9F7A-71DB-4ECB-CDB3C4550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0" y="2909331"/>
            <a:ext cx="5022922" cy="3133659"/>
          </a:xfrm>
          <a:prstGeom prst="rect">
            <a:avLst/>
          </a:prstGeom>
        </p:spPr>
      </p:pic>
      <p:pic>
        <p:nvPicPr>
          <p:cNvPr id="6" name="Picture 5" descr="A green and yellow gradien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6EA9255-0A3F-B236-5332-1AAD33514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44" y="2870188"/>
            <a:ext cx="4952076" cy="31336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961915-E838-F09C-2BE3-47A8EB855348}"/>
              </a:ext>
            </a:extLst>
          </p:cNvPr>
          <p:cNvSpPr txBox="1">
            <a:spLocks/>
          </p:cNvSpPr>
          <p:nvPr/>
        </p:nvSpPr>
        <p:spPr>
          <a:xfrm>
            <a:off x="7837338" y="1882529"/>
            <a:ext cx="1854466" cy="11420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GB" sz="4400" dirty="0"/>
              <a:t>Filtered</a:t>
            </a:r>
            <a:endParaRPr lang="fr-FR" sz="4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3DBDAA-498A-1638-075C-FA420BAFE541}"/>
              </a:ext>
            </a:extLst>
          </p:cNvPr>
          <p:cNvSpPr txBox="1">
            <a:spLocks/>
          </p:cNvSpPr>
          <p:nvPr/>
        </p:nvSpPr>
        <p:spPr>
          <a:xfrm>
            <a:off x="1997781" y="1895552"/>
            <a:ext cx="2156775" cy="11420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GB" sz="4400" dirty="0"/>
              <a:t>No Filter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6237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2935170"/>
            <a:ext cx="10607040" cy="987659"/>
          </a:xfrm>
        </p:spPr>
        <p:txBody>
          <a:bodyPr>
            <a:normAutofit/>
          </a:bodyPr>
          <a:lstStyle/>
          <a:p>
            <a:r>
              <a:rPr lang="en-GB" b="1" dirty="0"/>
              <a:t>Conclusion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8736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CAC6B18A-3C47-F8E8-0C77-6EB8A2F55F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6448" y="2087095"/>
            <a:ext cx="3106593" cy="140792"/>
          </a:xfrm>
          <a:prstGeom prst="bentConnector3">
            <a:avLst>
              <a:gd name="adj1" fmla="val 818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6B4665E5-2B68-9BAE-58A1-DB818F958747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8804464" y="4365427"/>
            <a:ext cx="3314426" cy="255615"/>
          </a:xfrm>
          <a:prstGeom prst="bentConnector3">
            <a:avLst>
              <a:gd name="adj1" fmla="val 8252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C8F9A-C92D-4EE2-D089-C173FAB3E86D}"/>
              </a:ext>
            </a:extLst>
          </p:cNvPr>
          <p:cNvSpPr/>
          <p:nvPr/>
        </p:nvSpPr>
        <p:spPr>
          <a:xfrm>
            <a:off x="3894668" y="2210034"/>
            <a:ext cx="2199929" cy="22825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26" name="Picture 2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792C3A0D-0ED3-BE77-45A7-9624AFAA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99371" y="3051554"/>
            <a:ext cx="1096545" cy="10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187B9-64D4-CA7B-C328-BFB1B90AFA78}"/>
              </a:ext>
            </a:extLst>
          </p:cNvPr>
          <p:cNvCxnSpPr>
            <a:cxnSpLocks/>
            <a:stCxn id="30" idx="3"/>
            <a:endCxn id="4" idx="1"/>
          </p:cNvCxnSpPr>
          <p:nvPr/>
        </p:nvCxnSpPr>
        <p:spPr>
          <a:xfrm flipV="1">
            <a:off x="2131468" y="3351329"/>
            <a:ext cx="176320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/>
              <p:nvPr/>
            </p:nvSpPr>
            <p:spPr>
              <a:xfrm>
                <a:off x="6458769" y="1843025"/>
                <a:ext cx="595890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69" y="1843025"/>
                <a:ext cx="595890" cy="625364"/>
              </a:xfrm>
              <a:prstGeom prst="rect">
                <a:avLst/>
              </a:prstGeom>
              <a:blipFill>
                <a:blip r:embed="rId3"/>
                <a:stretch>
                  <a:fillRect r="-36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AFB2B-F6EB-ED2F-FE7C-F45D677510E7}"/>
              </a:ext>
            </a:extLst>
          </p:cNvPr>
          <p:cNvCxnSpPr>
            <a:cxnSpLocks/>
          </p:cNvCxnSpPr>
          <p:nvPr/>
        </p:nvCxnSpPr>
        <p:spPr>
          <a:xfrm>
            <a:off x="6107228" y="2540753"/>
            <a:ext cx="1528116" cy="6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/>
              <p:nvPr/>
            </p:nvSpPr>
            <p:spPr>
              <a:xfrm>
                <a:off x="6490891" y="3322709"/>
                <a:ext cx="595890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1" y="3322709"/>
                <a:ext cx="595890" cy="625364"/>
              </a:xfrm>
              <a:prstGeom prst="rect">
                <a:avLst/>
              </a:prstGeom>
              <a:blipFill>
                <a:blip r:embed="rId4"/>
                <a:stretch>
                  <a:fillRect r="-367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143D9-C725-D0D0-9BC2-7B0811C3A5A6}"/>
              </a:ext>
            </a:extLst>
          </p:cNvPr>
          <p:cNvCxnSpPr>
            <a:cxnSpLocks/>
          </p:cNvCxnSpPr>
          <p:nvPr/>
        </p:nvCxnSpPr>
        <p:spPr>
          <a:xfrm>
            <a:off x="6107228" y="4008603"/>
            <a:ext cx="1565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/>
              <p:nvPr/>
            </p:nvSpPr>
            <p:spPr>
              <a:xfrm>
                <a:off x="3793025" y="2560438"/>
                <a:ext cx="23651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𝐶𝑜𝑛𝑣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𝑇𝑎𝑠𝑁𝑒𝑡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25" y="2560438"/>
                <a:ext cx="236516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85ECEC-B14A-3D75-C2CE-7B3749BF0CF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1118440" y="2520505"/>
            <a:ext cx="2931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/>
              <p:nvPr/>
            </p:nvSpPr>
            <p:spPr>
              <a:xfrm>
                <a:off x="10060530" y="3701618"/>
                <a:ext cx="1057910" cy="63103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𝑖𝑆𝑇𝐹𝑇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530" y="3701618"/>
                <a:ext cx="1057910" cy="63103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01A70-FF2D-A670-DF14-4AF55375DEB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1118440" y="4008603"/>
            <a:ext cx="293188" cy="8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/>
              <p:nvPr/>
            </p:nvSpPr>
            <p:spPr>
              <a:xfrm>
                <a:off x="10060530" y="2204988"/>
                <a:ext cx="1057910" cy="63103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𝑖𝑆𝑇𝐹𝑇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530" y="2204988"/>
                <a:ext cx="1057910" cy="63103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/>
              <p:nvPr/>
            </p:nvSpPr>
            <p:spPr>
              <a:xfrm>
                <a:off x="9506627" y="1100910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627" y="1100910"/>
                <a:ext cx="59589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714FCE-BE6F-3006-7F78-B1CA72DFD12E}"/>
              </a:ext>
            </a:extLst>
          </p:cNvPr>
          <p:cNvSpPr/>
          <p:nvPr/>
        </p:nvSpPr>
        <p:spPr>
          <a:xfrm>
            <a:off x="9251295" y="2226739"/>
            <a:ext cx="497694" cy="553998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6321251-AD0B-33CB-7516-20FC1BAD44C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748989" y="4017135"/>
            <a:ext cx="3115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F290EBD-C099-3671-56F2-A4BACAA6CB8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748989" y="2520505"/>
            <a:ext cx="3115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/>
              <p:nvPr/>
            </p:nvSpPr>
            <p:spPr>
              <a:xfrm>
                <a:off x="98202" y="3074330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" y="3074330"/>
                <a:ext cx="59589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1E324B-D03F-8F66-460D-70AA005A6D10}"/>
                  </a:ext>
                </a:extLst>
              </p:cNvPr>
              <p:cNvSpPr txBox="1"/>
              <p:nvPr/>
            </p:nvSpPr>
            <p:spPr>
              <a:xfrm>
                <a:off x="11480532" y="2161193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1E324B-D03F-8F66-460D-70AA005A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532" y="2161193"/>
                <a:ext cx="59589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5AB82D-1D71-F0B7-8910-58542E130D36}"/>
                  </a:ext>
                </a:extLst>
              </p:cNvPr>
              <p:cNvSpPr txBox="1"/>
              <p:nvPr/>
            </p:nvSpPr>
            <p:spPr>
              <a:xfrm>
                <a:off x="11480532" y="3693087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5AB82D-1D71-F0B7-8910-58542E130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532" y="3693087"/>
                <a:ext cx="59589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06754F-5F3B-778D-94A5-6E261AF16D8F}"/>
                  </a:ext>
                </a:extLst>
              </p:cNvPr>
              <p:cNvSpPr/>
              <p:nvPr/>
            </p:nvSpPr>
            <p:spPr>
              <a:xfrm>
                <a:off x="1073558" y="3035813"/>
                <a:ext cx="1057910" cy="63103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𝑆𝑇𝐹𝑇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06754F-5F3B-778D-94A5-6E261AF16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58" y="3035813"/>
                <a:ext cx="1057910" cy="63103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54EDFC-9E19-B32C-FB2D-A3E5BD943D95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694092" y="3351329"/>
            <a:ext cx="37946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agnitude and phase spectra of clean and mixed signal. | Download  Scientific Diagram">
            <a:extLst>
              <a:ext uri="{FF2B5EF4-FFF2-40B4-BE49-F238E27FC236}">
                <a16:creationId xmlns:a16="http://schemas.microsoft.com/office/drawing/2014/main" id="{DF852B53-643B-CDC7-206F-96A40D5BA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4447" r="55234" b="51823"/>
          <a:stretch/>
        </p:blipFill>
        <p:spPr bwMode="auto">
          <a:xfrm>
            <a:off x="5639338" y="712426"/>
            <a:ext cx="1281433" cy="10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Magnitude and phase spectra of clean and mixed signal. | Download  Scientific Diagram">
            <a:extLst>
              <a:ext uri="{FF2B5EF4-FFF2-40B4-BE49-F238E27FC236}">
                <a16:creationId xmlns:a16="http://schemas.microsoft.com/office/drawing/2014/main" id="{8B3A992C-DF12-E0EE-D4F4-267B84B6B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4" t="4447" r="6213" b="51823"/>
          <a:stretch/>
        </p:blipFill>
        <p:spPr bwMode="auto">
          <a:xfrm>
            <a:off x="5450214" y="4895325"/>
            <a:ext cx="1288765" cy="10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D92E79-B7A0-0323-F3C3-F04ADD620D38}"/>
                  </a:ext>
                </a:extLst>
              </p:cNvPr>
              <p:cNvSpPr txBox="1"/>
              <p:nvPr/>
            </p:nvSpPr>
            <p:spPr>
              <a:xfrm>
                <a:off x="2660725" y="3532231"/>
                <a:ext cx="595890" cy="5690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D92E79-B7A0-0323-F3C3-F04ADD62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5" y="3532231"/>
                <a:ext cx="595890" cy="5690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7B2EC3-0DBF-C364-7E1D-C00B038A8A40}"/>
                  </a:ext>
                </a:extLst>
              </p:cNvPr>
              <p:cNvSpPr txBox="1"/>
              <p:nvPr/>
            </p:nvSpPr>
            <p:spPr>
              <a:xfrm>
                <a:off x="5526955" y="6150448"/>
                <a:ext cx="595890" cy="5690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7B2EC3-0DBF-C364-7E1D-C00B038A8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5" y="6150448"/>
                <a:ext cx="595890" cy="569067"/>
              </a:xfrm>
              <a:prstGeom prst="rect">
                <a:avLst/>
              </a:prstGeom>
              <a:blipFill>
                <a:blip r:embed="rId15"/>
                <a:stretch>
                  <a:fillRect r="-117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8C78E3C-FCD5-E106-B11E-0DF10E6FB160}"/>
              </a:ext>
            </a:extLst>
          </p:cNvPr>
          <p:cNvCxnSpPr>
            <a:cxnSpLocks/>
            <a:stCxn id="30" idx="2"/>
            <a:endCxn id="19" idx="2"/>
          </p:cNvCxnSpPr>
          <p:nvPr/>
        </p:nvCxnSpPr>
        <p:spPr>
          <a:xfrm rot="16200000" flipH="1">
            <a:off x="5763097" y="-493738"/>
            <a:ext cx="665805" cy="8986972"/>
          </a:xfrm>
          <a:prstGeom prst="bentConnector3">
            <a:avLst>
              <a:gd name="adj1" fmla="val 37286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213918D-94E5-0CDC-335C-389BE7ABECAA}"/>
              </a:ext>
            </a:extLst>
          </p:cNvPr>
          <p:cNvSpPr/>
          <p:nvPr/>
        </p:nvSpPr>
        <p:spPr>
          <a:xfrm>
            <a:off x="7672509" y="2055894"/>
            <a:ext cx="1117513" cy="2431619"/>
          </a:xfrm>
          <a:prstGeom prst="roundRect">
            <a:avLst>
              <a:gd name="adj" fmla="val 39664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89794C-2C78-0668-0F6B-C2DBE9FA7AED}"/>
                  </a:ext>
                </a:extLst>
              </p:cNvPr>
              <p:cNvSpPr txBox="1"/>
              <p:nvPr/>
            </p:nvSpPr>
            <p:spPr>
              <a:xfrm>
                <a:off x="7647281" y="3092003"/>
                <a:ext cx="1250896" cy="638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89794C-2C78-0668-0F6B-C2DBE9FA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81" y="3092003"/>
                <a:ext cx="1250896" cy="6380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282158B6-FEA9-02FF-BC65-E97CCF8C18E9}"/>
              </a:ext>
            </a:extLst>
          </p:cNvPr>
          <p:cNvSpPr/>
          <p:nvPr/>
        </p:nvSpPr>
        <p:spPr>
          <a:xfrm>
            <a:off x="9230682" y="3710789"/>
            <a:ext cx="497694" cy="553998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B616AD84-6762-71EB-971E-F473B2D8966A}"/>
              </a:ext>
            </a:extLst>
          </p:cNvPr>
          <p:cNvCxnSpPr>
            <a:cxnSpLocks/>
            <a:endCxn id="59" idx="0"/>
          </p:cNvCxnSpPr>
          <p:nvPr/>
        </p:nvCxnSpPr>
        <p:spPr>
          <a:xfrm flipV="1">
            <a:off x="2928969" y="2226739"/>
            <a:ext cx="6571173" cy="1095971"/>
          </a:xfrm>
          <a:prstGeom prst="bentConnector4">
            <a:avLst>
              <a:gd name="adj1" fmla="val 355"/>
              <a:gd name="adj2" fmla="val 2477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52AA342F-4F7A-1C3E-BA56-BF05E555BAEA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8790022" y="3987788"/>
            <a:ext cx="440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/>
              <p:nvPr/>
            </p:nvSpPr>
            <p:spPr>
              <a:xfrm>
                <a:off x="7974646" y="2405223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646" y="2405223"/>
                <a:ext cx="335335" cy="646331"/>
              </a:xfrm>
              <a:prstGeom prst="rect">
                <a:avLst/>
              </a:prstGeom>
              <a:blipFill>
                <a:blip r:embed="rId17"/>
                <a:stretch>
                  <a:fillRect r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DCC86DA0-14B9-1DAF-4C35-EFC992BE056D}"/>
              </a:ext>
            </a:extLst>
          </p:cNvPr>
          <p:cNvCxnSpPr>
            <a:cxnSpLocks/>
          </p:cNvCxnSpPr>
          <p:nvPr/>
        </p:nvCxnSpPr>
        <p:spPr>
          <a:xfrm>
            <a:off x="8790022" y="2540753"/>
            <a:ext cx="440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CF67BA3B-E96E-4201-6713-29BCC334E762}"/>
                  </a:ext>
                </a:extLst>
              </p:cNvPr>
              <p:cNvSpPr txBox="1"/>
              <p:nvPr/>
            </p:nvSpPr>
            <p:spPr>
              <a:xfrm>
                <a:off x="9243485" y="2174759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CF67BA3B-E96E-4201-6713-29BCC334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485" y="2174759"/>
                <a:ext cx="335335" cy="646331"/>
              </a:xfrm>
              <a:prstGeom prst="rect">
                <a:avLst/>
              </a:prstGeom>
              <a:blipFill>
                <a:blip r:embed="rId18"/>
                <a:stretch>
                  <a:fillRect r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9260438F-3599-3B06-CBFB-12D544EB68C6}"/>
                  </a:ext>
                </a:extLst>
              </p:cNvPr>
              <p:cNvSpPr txBox="1"/>
              <p:nvPr/>
            </p:nvSpPr>
            <p:spPr>
              <a:xfrm>
                <a:off x="9222922" y="3644900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9260438F-3599-3B06-CBFB-12D544EB6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22" y="3644900"/>
                <a:ext cx="335335" cy="646331"/>
              </a:xfrm>
              <a:prstGeom prst="rect">
                <a:avLst/>
              </a:prstGeom>
              <a:blipFill>
                <a:blip r:embed="rId19"/>
                <a:stretch>
                  <a:fillRect r="-1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B27FEE39-E61C-B94E-0D0B-73008CF21599}"/>
                  </a:ext>
                </a:extLst>
              </p:cNvPr>
              <p:cNvSpPr txBox="1"/>
              <p:nvPr/>
            </p:nvSpPr>
            <p:spPr>
              <a:xfrm>
                <a:off x="5982110" y="35128"/>
                <a:ext cx="595890" cy="5690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B27FEE39-E61C-B94E-0D0B-73008CF2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10" y="35128"/>
                <a:ext cx="595890" cy="5690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5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94" y="612541"/>
            <a:ext cx="10607040" cy="987659"/>
          </a:xfrm>
        </p:spPr>
        <p:txBody>
          <a:bodyPr>
            <a:normAutofit/>
          </a:bodyPr>
          <a:lstStyle/>
          <a:p>
            <a:r>
              <a:rPr lang="en-GB" dirty="0"/>
              <a:t>Introduction to the </a:t>
            </a:r>
            <a:r>
              <a:rPr lang="en-GB" b="1" dirty="0"/>
              <a:t>Problem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C266D-0025-1F69-F480-B4F049FB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1897"/>
            <a:ext cx="9144000" cy="160126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Audio are </a:t>
            </a:r>
            <a:r>
              <a:rPr lang="en-GB" dirty="0"/>
              <a:t>Statistically Independent.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We will consider only 2 sources.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use Deep Learning.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936482-F98E-9D99-1889-49F363BD5B54}"/>
                  </a:ext>
                </a:extLst>
              </p:cNvPr>
              <p:cNvSpPr txBox="1"/>
              <p:nvPr/>
            </p:nvSpPr>
            <p:spPr>
              <a:xfrm>
                <a:off x="4138862" y="2473808"/>
                <a:ext cx="3773103" cy="1384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936482-F98E-9D99-1889-49F363BD5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862" y="2473808"/>
                <a:ext cx="3773103" cy="1384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36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C8F9A-C92D-4EE2-D089-C173FAB3E86D}"/>
              </a:ext>
            </a:extLst>
          </p:cNvPr>
          <p:cNvSpPr/>
          <p:nvPr/>
        </p:nvSpPr>
        <p:spPr>
          <a:xfrm>
            <a:off x="1447800" y="3727685"/>
            <a:ext cx="2009531" cy="22825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26" name="Picture 2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792C3A0D-0ED3-BE77-45A7-9624AFAA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54605" y="4372053"/>
            <a:ext cx="1096545" cy="10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187B9-64D4-CA7B-C328-BFB1B90AFA7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81050" y="4868980"/>
            <a:ext cx="666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/>
              <p:nvPr/>
            </p:nvSpPr>
            <p:spPr>
              <a:xfrm>
                <a:off x="3676714" y="3419998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14" y="3419998"/>
                <a:ext cx="595890" cy="598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AFB2B-F6EB-ED2F-FE7C-F45D677510E7}"/>
              </a:ext>
            </a:extLst>
          </p:cNvPr>
          <p:cNvCxnSpPr>
            <a:cxnSpLocks/>
          </p:cNvCxnSpPr>
          <p:nvPr/>
        </p:nvCxnSpPr>
        <p:spPr>
          <a:xfrm>
            <a:off x="3469962" y="4058404"/>
            <a:ext cx="10941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/>
              <p:nvPr/>
            </p:nvSpPr>
            <p:spPr>
              <a:xfrm>
                <a:off x="3850408" y="4914601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408" y="4914601"/>
                <a:ext cx="595890" cy="598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143D9-C725-D0D0-9BC2-7B0811C3A5A6}"/>
              </a:ext>
            </a:extLst>
          </p:cNvPr>
          <p:cNvCxnSpPr>
            <a:cxnSpLocks/>
          </p:cNvCxnSpPr>
          <p:nvPr/>
        </p:nvCxnSpPr>
        <p:spPr>
          <a:xfrm>
            <a:off x="3469962" y="5526254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/>
              <p:nvPr/>
            </p:nvSpPr>
            <p:spPr>
              <a:xfrm>
                <a:off x="1607965" y="4577916"/>
                <a:ext cx="431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965" y="4577916"/>
                <a:ext cx="4316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/>
              <p:nvPr/>
            </p:nvSpPr>
            <p:spPr>
              <a:xfrm>
                <a:off x="200563" y="4504905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3" y="4504905"/>
                <a:ext cx="595890" cy="598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6F1A55-4496-4764-4AC3-90365E533673}"/>
              </a:ext>
            </a:extLst>
          </p:cNvPr>
          <p:cNvSpPr/>
          <p:nvPr/>
        </p:nvSpPr>
        <p:spPr>
          <a:xfrm>
            <a:off x="1447800" y="803739"/>
            <a:ext cx="2009531" cy="22825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8" name="Picture 2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0727DD7F-E000-0149-9BBE-90269D56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54605" y="1448107"/>
            <a:ext cx="1096545" cy="10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F4F254-5484-42AF-19BC-77F086E1022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1050" y="1945034"/>
            <a:ext cx="666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6988D2-B026-9548-D10D-34E4D90B0FFA}"/>
                  </a:ext>
                </a:extLst>
              </p:cNvPr>
              <p:cNvSpPr txBox="1"/>
              <p:nvPr/>
            </p:nvSpPr>
            <p:spPr>
              <a:xfrm>
                <a:off x="3810171" y="560475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6988D2-B026-9548-D10D-34E4D90B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171" y="560475"/>
                <a:ext cx="59589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0C1D91-0409-60C4-101C-13B7B043A9B4}"/>
              </a:ext>
            </a:extLst>
          </p:cNvPr>
          <p:cNvCxnSpPr>
            <a:cxnSpLocks/>
          </p:cNvCxnSpPr>
          <p:nvPr/>
        </p:nvCxnSpPr>
        <p:spPr>
          <a:xfrm>
            <a:off x="3469962" y="1134458"/>
            <a:ext cx="1528116" cy="6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E2DC2-2F8E-BC7E-A8CF-6BA596DA6837}"/>
                  </a:ext>
                </a:extLst>
              </p:cNvPr>
              <p:cNvSpPr txBox="1"/>
              <p:nvPr/>
            </p:nvSpPr>
            <p:spPr>
              <a:xfrm>
                <a:off x="3650780" y="1970669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E2DC2-2F8E-BC7E-A8CF-6BA596DA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80" y="1970669"/>
                <a:ext cx="59589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37F4DE-D70D-3C61-AFF4-17F3AA8D2FBB}"/>
              </a:ext>
            </a:extLst>
          </p:cNvPr>
          <p:cNvCxnSpPr>
            <a:cxnSpLocks/>
          </p:cNvCxnSpPr>
          <p:nvPr/>
        </p:nvCxnSpPr>
        <p:spPr>
          <a:xfrm>
            <a:off x="3469962" y="2602308"/>
            <a:ext cx="1087294" cy="7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06877F-52D6-0594-D934-30C9ADFE329D}"/>
                  </a:ext>
                </a:extLst>
              </p:cNvPr>
              <p:cNvSpPr txBox="1"/>
              <p:nvPr/>
            </p:nvSpPr>
            <p:spPr>
              <a:xfrm>
                <a:off x="1607965" y="1653970"/>
                <a:ext cx="431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06877F-52D6-0594-D934-30C9ADFE3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965" y="1653970"/>
                <a:ext cx="43163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9EE906-00B1-CF4F-2F94-4CFA417E6840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778842" y="2544653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7CA729D-C14D-78E2-4018-869E7E909003}"/>
                  </a:ext>
                </a:extLst>
              </p:cNvPr>
              <p:cNvSpPr/>
              <p:nvPr/>
            </p:nvSpPr>
            <p:spPr>
              <a:xfrm>
                <a:off x="9720932" y="3720720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7CA729D-C14D-78E2-4018-869E7E909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932" y="3720720"/>
                <a:ext cx="1057910" cy="631033"/>
              </a:xfrm>
              <a:prstGeom prst="roundRect">
                <a:avLst/>
              </a:prstGeom>
              <a:blipFill>
                <a:blip r:embed="rId10"/>
                <a:stretch>
                  <a:fillRect l="-223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EFCB5C-FE88-596C-17E1-79273D4D8457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0778842" y="4036237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8CDB62F-CEAE-3D02-DA29-5275E8002B51}"/>
                  </a:ext>
                </a:extLst>
              </p:cNvPr>
              <p:cNvSpPr/>
              <p:nvPr/>
            </p:nvSpPr>
            <p:spPr>
              <a:xfrm>
                <a:off x="9720932" y="2229136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8CDB62F-CEAE-3D02-DA29-5275E8002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932" y="2229136"/>
                <a:ext cx="1057910" cy="631033"/>
              </a:xfrm>
              <a:prstGeom prst="roundRect">
                <a:avLst/>
              </a:prstGeom>
              <a:blipFill>
                <a:blip r:embed="rId11"/>
                <a:stretch>
                  <a:fillRect l="-223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736304-0DE3-D599-DF3F-7BB0F958F23E}"/>
              </a:ext>
            </a:extLst>
          </p:cNvPr>
          <p:cNvSpPr/>
          <p:nvPr/>
        </p:nvSpPr>
        <p:spPr>
          <a:xfrm>
            <a:off x="8473858" y="2207968"/>
            <a:ext cx="497694" cy="228259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C6D0D5-FF43-452A-B4DB-2089F6DFDF7D}"/>
                  </a:ext>
                </a:extLst>
              </p:cNvPr>
              <p:cNvSpPr txBox="1"/>
              <p:nvPr/>
            </p:nvSpPr>
            <p:spPr>
              <a:xfrm>
                <a:off x="8479265" y="2982235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C6D0D5-FF43-452A-B4DB-2089F6DFD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265" y="2982235"/>
                <a:ext cx="335335" cy="646331"/>
              </a:xfrm>
              <a:prstGeom prst="rect">
                <a:avLst/>
              </a:prstGeom>
              <a:blipFill>
                <a:blip r:embed="rId12"/>
                <a:stretch>
                  <a:fillRect r="-1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1B4121-FF0B-A8A6-8EC7-3CC2C997C5A1}"/>
                  </a:ext>
                </a:extLst>
              </p:cNvPr>
              <p:cNvSpPr txBox="1"/>
              <p:nvPr/>
            </p:nvSpPr>
            <p:spPr>
              <a:xfrm>
                <a:off x="7785043" y="4577916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1B4121-FF0B-A8A6-8EC7-3CC2C997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043" y="4577916"/>
                <a:ext cx="335335" cy="646331"/>
              </a:xfrm>
              <a:prstGeom prst="rect">
                <a:avLst/>
              </a:prstGeom>
              <a:blipFill>
                <a:blip r:embed="rId13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0B2D650-EDC9-691D-BA07-19F6782831F8}"/>
              </a:ext>
            </a:extLst>
          </p:cNvPr>
          <p:cNvCxnSpPr>
            <a:cxnSpLocks/>
          </p:cNvCxnSpPr>
          <p:nvPr/>
        </p:nvCxnSpPr>
        <p:spPr>
          <a:xfrm flipV="1">
            <a:off x="8285299" y="4500948"/>
            <a:ext cx="437406" cy="41052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8873CC-DC1E-02E4-0C22-166687CC785A}"/>
              </a:ext>
            </a:extLst>
          </p:cNvPr>
          <p:cNvCxnSpPr>
            <a:cxnSpLocks/>
          </p:cNvCxnSpPr>
          <p:nvPr/>
        </p:nvCxnSpPr>
        <p:spPr>
          <a:xfrm flipH="1">
            <a:off x="8972550" y="4207181"/>
            <a:ext cx="71884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0C187A-7D6D-DBB3-46C4-944F9C5451B0}"/>
              </a:ext>
            </a:extLst>
          </p:cNvPr>
          <p:cNvCxnSpPr>
            <a:cxnSpLocks/>
          </p:cNvCxnSpPr>
          <p:nvPr/>
        </p:nvCxnSpPr>
        <p:spPr>
          <a:xfrm>
            <a:off x="8971552" y="4036236"/>
            <a:ext cx="74938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0BDD9D-DB4A-A85E-9AEF-A3CE1290DC1D}"/>
              </a:ext>
            </a:extLst>
          </p:cNvPr>
          <p:cNvCxnSpPr>
            <a:cxnSpLocks/>
          </p:cNvCxnSpPr>
          <p:nvPr/>
        </p:nvCxnSpPr>
        <p:spPr>
          <a:xfrm>
            <a:off x="8972550" y="2548402"/>
            <a:ext cx="74838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FB1A0-4CEF-1FDF-93D6-02874BD6BF75}"/>
              </a:ext>
            </a:extLst>
          </p:cNvPr>
          <p:cNvCxnSpPr>
            <a:cxnSpLocks/>
          </p:cNvCxnSpPr>
          <p:nvPr/>
        </p:nvCxnSpPr>
        <p:spPr>
          <a:xfrm flipH="1">
            <a:off x="8972550" y="2748743"/>
            <a:ext cx="71884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294A5E-F7D2-B567-6391-D4D92D31EAAC}"/>
                  </a:ext>
                </a:extLst>
              </p:cNvPr>
              <p:cNvSpPr txBox="1"/>
              <p:nvPr/>
            </p:nvSpPr>
            <p:spPr>
              <a:xfrm>
                <a:off x="200563" y="1558462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294A5E-F7D2-B567-6391-D4D92D31E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3" y="1558462"/>
                <a:ext cx="59589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F1CCAC5-67CC-1B6A-E1E9-9543B2A797B4}"/>
              </a:ext>
            </a:extLst>
          </p:cNvPr>
          <p:cNvSpPr/>
          <p:nvPr/>
        </p:nvSpPr>
        <p:spPr>
          <a:xfrm>
            <a:off x="10082220" y="3123223"/>
            <a:ext cx="335333" cy="364357"/>
          </a:xfrm>
          <a:prstGeom prst="roundRect">
            <a:avLst>
              <a:gd name="adj" fmla="val 4425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99E6E8-4EF7-C8E1-8F72-7DA4C1A50C72}"/>
                  </a:ext>
                </a:extLst>
              </p:cNvPr>
              <p:cNvSpPr txBox="1"/>
              <p:nvPr/>
            </p:nvSpPr>
            <p:spPr>
              <a:xfrm>
                <a:off x="10060787" y="3091550"/>
                <a:ext cx="3353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99E6E8-4EF7-C8E1-8F72-7DA4C1A5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787" y="3091550"/>
                <a:ext cx="335335" cy="400110"/>
              </a:xfrm>
              <a:prstGeom prst="rect">
                <a:avLst/>
              </a:prstGeom>
              <a:blipFill>
                <a:blip r:embed="rId15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D2E9A55-46CC-90F1-1C99-0A6F13D66F8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249887" y="2860169"/>
            <a:ext cx="0" cy="263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C05E6F-0443-3E55-CD7F-0217A20EA3A2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0249887" y="3487580"/>
            <a:ext cx="0" cy="233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C9E6D95B-575B-A359-9892-CBDBB7CA0C77}"/>
              </a:ext>
            </a:extLst>
          </p:cNvPr>
          <p:cNvSpPr/>
          <p:nvPr/>
        </p:nvSpPr>
        <p:spPr>
          <a:xfrm>
            <a:off x="4557821" y="2187141"/>
            <a:ext cx="497694" cy="228259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859D46E2-0C8E-30BF-5F93-A06C7A8D8BE1}"/>
                  </a:ext>
                </a:extLst>
              </p:cNvPr>
              <p:cNvSpPr txBox="1"/>
              <p:nvPr/>
            </p:nvSpPr>
            <p:spPr>
              <a:xfrm>
                <a:off x="4548849" y="2982683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859D46E2-0C8E-30BF-5F93-A06C7A8D8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49" y="2982683"/>
                <a:ext cx="335335" cy="646331"/>
              </a:xfrm>
              <a:prstGeom prst="rect">
                <a:avLst/>
              </a:prstGeom>
              <a:blipFill>
                <a:blip r:embed="rId16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2AF57637-AC35-1508-5552-C9198B81D38C}"/>
              </a:ext>
            </a:extLst>
          </p:cNvPr>
          <p:cNvSpPr/>
          <p:nvPr/>
        </p:nvSpPr>
        <p:spPr>
          <a:xfrm>
            <a:off x="5592864" y="2187141"/>
            <a:ext cx="2009531" cy="22825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38" name="Picture 2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CA993398-DC80-D5E9-AACB-3A9FD5C3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99669" y="2831509"/>
            <a:ext cx="1096545" cy="10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488BA051-F992-7A46-C6B2-38B8288FD12E}"/>
                  </a:ext>
                </a:extLst>
              </p:cNvPr>
              <p:cNvSpPr txBox="1"/>
              <p:nvPr/>
            </p:nvSpPr>
            <p:spPr>
              <a:xfrm>
                <a:off x="5753029" y="3037372"/>
                <a:ext cx="431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488BA051-F992-7A46-C6B2-38B8288F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029" y="3037372"/>
                <a:ext cx="43163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68A1B14-6C2C-19F3-139E-F76D34191170}"/>
              </a:ext>
            </a:extLst>
          </p:cNvPr>
          <p:cNvCxnSpPr>
            <a:cxnSpLocks/>
            <a:stCxn id="1034" idx="3"/>
            <a:endCxn id="1037" idx="1"/>
          </p:cNvCxnSpPr>
          <p:nvPr/>
        </p:nvCxnSpPr>
        <p:spPr>
          <a:xfrm>
            <a:off x="5055515" y="3328436"/>
            <a:ext cx="5373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65C70F0D-EB62-E826-2B98-83B40A394E07}"/>
              </a:ext>
            </a:extLst>
          </p:cNvPr>
          <p:cNvCxnSpPr>
            <a:cxnSpLocks/>
          </p:cNvCxnSpPr>
          <p:nvPr/>
        </p:nvCxnSpPr>
        <p:spPr>
          <a:xfrm>
            <a:off x="7602395" y="2561321"/>
            <a:ext cx="8714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8CA22F7B-DB65-20E0-C53D-0DC8404E52F7}"/>
              </a:ext>
            </a:extLst>
          </p:cNvPr>
          <p:cNvCxnSpPr>
            <a:cxnSpLocks/>
          </p:cNvCxnSpPr>
          <p:nvPr/>
        </p:nvCxnSpPr>
        <p:spPr>
          <a:xfrm flipH="1">
            <a:off x="7576458" y="2747142"/>
            <a:ext cx="89740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A98E876-F87C-B3FC-AA89-F81D1FCFF45A}"/>
              </a:ext>
            </a:extLst>
          </p:cNvPr>
          <p:cNvCxnSpPr>
            <a:cxnSpLocks/>
          </p:cNvCxnSpPr>
          <p:nvPr/>
        </p:nvCxnSpPr>
        <p:spPr>
          <a:xfrm>
            <a:off x="7598635" y="4036235"/>
            <a:ext cx="873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D0A7056A-6E2B-A766-0DAD-D6D860FE88E8}"/>
              </a:ext>
            </a:extLst>
          </p:cNvPr>
          <p:cNvCxnSpPr>
            <a:cxnSpLocks/>
          </p:cNvCxnSpPr>
          <p:nvPr/>
        </p:nvCxnSpPr>
        <p:spPr>
          <a:xfrm flipH="1">
            <a:off x="7598635" y="4207181"/>
            <a:ext cx="873035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D99A5EAF-B873-EFA2-4296-198D6937DCE1}"/>
                  </a:ext>
                </a:extLst>
              </p:cNvPr>
              <p:cNvSpPr txBox="1"/>
              <p:nvPr/>
            </p:nvSpPr>
            <p:spPr>
              <a:xfrm>
                <a:off x="11504132" y="2229136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D99A5EAF-B873-EFA2-4296-198D6937D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132" y="2229136"/>
                <a:ext cx="59589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A8B2B57E-9410-5E99-7BFC-7AD3D145BBCE}"/>
                  </a:ext>
                </a:extLst>
              </p:cNvPr>
              <p:cNvSpPr txBox="1"/>
              <p:nvPr/>
            </p:nvSpPr>
            <p:spPr>
              <a:xfrm>
                <a:off x="11502725" y="3709886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A8B2B57E-9410-5E99-7BFC-7AD3D145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725" y="3709886"/>
                <a:ext cx="595890" cy="59856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41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C8F9A-C92D-4EE2-D089-C173FAB3E86D}"/>
              </a:ext>
            </a:extLst>
          </p:cNvPr>
          <p:cNvSpPr/>
          <p:nvPr/>
        </p:nvSpPr>
        <p:spPr>
          <a:xfrm>
            <a:off x="2630907" y="1176688"/>
            <a:ext cx="2199929" cy="489926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26" name="Picture 2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792C3A0D-0ED3-BE77-45A7-9624AFAA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28110" y="3129391"/>
            <a:ext cx="1096545" cy="10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187B9-64D4-CA7B-C328-BFB1B90AFA7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795938" y="3612254"/>
            <a:ext cx="834969" cy="14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/>
              <p:nvPr/>
            </p:nvSpPr>
            <p:spPr>
              <a:xfrm>
                <a:off x="5183676" y="2241759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76" y="2241759"/>
                <a:ext cx="59589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AFB2B-F6EB-ED2F-FE7C-F45D677510E7}"/>
              </a:ext>
            </a:extLst>
          </p:cNvPr>
          <p:cNvCxnSpPr>
            <a:cxnSpLocks/>
          </p:cNvCxnSpPr>
          <p:nvPr/>
        </p:nvCxnSpPr>
        <p:spPr>
          <a:xfrm>
            <a:off x="4843467" y="2815742"/>
            <a:ext cx="1528116" cy="6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/>
              <p:nvPr/>
            </p:nvSpPr>
            <p:spPr>
              <a:xfrm>
                <a:off x="5223913" y="3671939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913" y="3671939"/>
                <a:ext cx="595890" cy="598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143D9-C725-D0D0-9BC2-7B0811C3A5A6}"/>
              </a:ext>
            </a:extLst>
          </p:cNvPr>
          <p:cNvCxnSpPr>
            <a:cxnSpLocks/>
          </p:cNvCxnSpPr>
          <p:nvPr/>
        </p:nvCxnSpPr>
        <p:spPr>
          <a:xfrm>
            <a:off x="4843467" y="4283592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/>
              <p:nvPr/>
            </p:nvSpPr>
            <p:spPr>
              <a:xfrm>
                <a:off x="2981470" y="3335254"/>
                <a:ext cx="431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70" y="3335254"/>
                <a:ext cx="4316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85ECEC-B14A-3D75-C2CE-7B3749BF0CF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9454708" y="2792008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/>
              <p:nvPr/>
            </p:nvSpPr>
            <p:spPr>
              <a:xfrm>
                <a:off x="8396798" y="3968075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98" y="3968075"/>
                <a:ext cx="1057910" cy="631033"/>
              </a:xfrm>
              <a:prstGeom prst="roundRect">
                <a:avLst/>
              </a:prstGeom>
              <a:blipFill>
                <a:blip r:embed="rId6"/>
                <a:stretch>
                  <a:fillRect l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01A70-FF2D-A670-DF14-4AF55375DEB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454708" y="4283592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/>
              <p:nvPr/>
            </p:nvSpPr>
            <p:spPr>
              <a:xfrm>
                <a:off x="8396798" y="2476491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98" y="2476491"/>
                <a:ext cx="1057910" cy="631033"/>
              </a:xfrm>
              <a:prstGeom prst="roundRect">
                <a:avLst/>
              </a:prstGeom>
              <a:blipFill>
                <a:blip r:embed="rId7"/>
                <a:stretch>
                  <a:fillRect l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/>
              <p:nvPr/>
            </p:nvSpPr>
            <p:spPr>
              <a:xfrm>
                <a:off x="10135348" y="2442100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348" y="2442100"/>
                <a:ext cx="59589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263744-DE73-DAFD-8D27-5FAA3B5FC403}"/>
                  </a:ext>
                </a:extLst>
              </p:cNvPr>
              <p:cNvSpPr txBox="1"/>
              <p:nvPr/>
            </p:nvSpPr>
            <p:spPr>
              <a:xfrm>
                <a:off x="10135348" y="3919888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263744-DE73-DAFD-8D27-5FAA3B5F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348" y="3919888"/>
                <a:ext cx="595890" cy="5985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543DE6-C87D-BB94-C062-61EE6019D5DB}"/>
              </a:ext>
            </a:extLst>
          </p:cNvPr>
          <p:cNvCxnSpPr>
            <a:cxnSpLocks/>
          </p:cNvCxnSpPr>
          <p:nvPr/>
        </p:nvCxnSpPr>
        <p:spPr>
          <a:xfrm flipH="1">
            <a:off x="4830836" y="4454536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438A39-CC68-2347-4043-F2F09C31D213}"/>
              </a:ext>
            </a:extLst>
          </p:cNvPr>
          <p:cNvCxnSpPr>
            <a:cxnSpLocks/>
          </p:cNvCxnSpPr>
          <p:nvPr/>
        </p:nvCxnSpPr>
        <p:spPr>
          <a:xfrm flipH="1">
            <a:off x="4830836" y="2996098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714FCE-BE6F-3006-7F78-B1CA72DFD12E}"/>
              </a:ext>
            </a:extLst>
          </p:cNvPr>
          <p:cNvSpPr/>
          <p:nvPr/>
        </p:nvSpPr>
        <p:spPr>
          <a:xfrm>
            <a:off x="6383619" y="1212773"/>
            <a:ext cx="497694" cy="465237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/>
              <p:nvPr/>
            </p:nvSpPr>
            <p:spPr>
              <a:xfrm>
                <a:off x="6383619" y="3261961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19" y="3261961"/>
                <a:ext cx="335335" cy="646331"/>
              </a:xfrm>
              <a:prstGeom prst="rect">
                <a:avLst/>
              </a:prstGeom>
              <a:blipFill>
                <a:blip r:embed="rId10"/>
                <a:stretch>
                  <a:fillRect r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9F44EF-15A6-07A1-D9DF-CBD31412C3D7}"/>
                  </a:ext>
                </a:extLst>
              </p:cNvPr>
              <p:cNvSpPr txBox="1"/>
              <p:nvPr/>
            </p:nvSpPr>
            <p:spPr>
              <a:xfrm>
                <a:off x="5293205" y="6020423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9F44EF-15A6-07A1-D9DF-CBD31412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05" y="6020423"/>
                <a:ext cx="335335" cy="646331"/>
              </a:xfrm>
              <a:prstGeom prst="rect">
                <a:avLst/>
              </a:prstGeom>
              <a:blipFill>
                <a:blip r:embed="rId11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E9EFD24B-233D-AA22-AC4B-E9F6532F493C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5779566" y="5865147"/>
            <a:ext cx="852900" cy="47681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4E58307-350E-64B5-80A6-3A7887B8B475}"/>
              </a:ext>
            </a:extLst>
          </p:cNvPr>
          <p:cNvCxnSpPr>
            <a:cxnSpLocks/>
          </p:cNvCxnSpPr>
          <p:nvPr/>
        </p:nvCxnSpPr>
        <p:spPr>
          <a:xfrm flipH="1">
            <a:off x="6881313" y="4454536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6321251-AD0B-33CB-7516-20FC1BAD44C0}"/>
              </a:ext>
            </a:extLst>
          </p:cNvPr>
          <p:cNvCxnSpPr>
            <a:cxnSpLocks/>
          </p:cNvCxnSpPr>
          <p:nvPr/>
        </p:nvCxnSpPr>
        <p:spPr>
          <a:xfrm>
            <a:off x="6881313" y="4283592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F290EBD-C099-3671-56F2-A4BACAA6CB80}"/>
              </a:ext>
            </a:extLst>
          </p:cNvPr>
          <p:cNvCxnSpPr>
            <a:cxnSpLocks/>
          </p:cNvCxnSpPr>
          <p:nvPr/>
        </p:nvCxnSpPr>
        <p:spPr>
          <a:xfrm>
            <a:off x="6881313" y="2795757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52FE1D82-F00B-25AB-8B1D-5CA86898FE1C}"/>
              </a:ext>
            </a:extLst>
          </p:cNvPr>
          <p:cNvCxnSpPr>
            <a:cxnSpLocks/>
          </p:cNvCxnSpPr>
          <p:nvPr/>
        </p:nvCxnSpPr>
        <p:spPr>
          <a:xfrm flipH="1">
            <a:off x="6881313" y="2996098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79B32-186D-4FC6-4902-70A6B7B1DE58}"/>
                  </a:ext>
                </a:extLst>
              </p:cNvPr>
              <p:cNvSpPr txBox="1"/>
              <p:nvPr/>
            </p:nvSpPr>
            <p:spPr>
              <a:xfrm>
                <a:off x="1249146" y="2208024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79B32-186D-4FC6-4902-70A6B7B1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46" y="2208024"/>
                <a:ext cx="59589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/>
              <p:nvPr/>
            </p:nvSpPr>
            <p:spPr>
              <a:xfrm>
                <a:off x="1249146" y="4243406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46" y="4243406"/>
                <a:ext cx="595890" cy="5985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6B189F-8609-9B69-1603-E3C49D0DF9AB}"/>
              </a:ext>
            </a:extLst>
          </p:cNvPr>
          <p:cNvSpPr/>
          <p:nvPr/>
        </p:nvSpPr>
        <p:spPr>
          <a:xfrm>
            <a:off x="1298244" y="3335254"/>
            <a:ext cx="497694" cy="553999"/>
          </a:xfrm>
          <a:prstGeom prst="roundRect">
            <a:avLst>
              <a:gd name="adj" fmla="val 4425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410BCC-02B1-49D8-DD11-AEC54D440758}"/>
                  </a:ext>
                </a:extLst>
              </p:cNvPr>
              <p:cNvSpPr txBox="1"/>
              <p:nvPr/>
            </p:nvSpPr>
            <p:spPr>
              <a:xfrm>
                <a:off x="1285613" y="3261961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410BCC-02B1-49D8-DD11-AEC54D44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13" y="3261961"/>
                <a:ext cx="335335" cy="646331"/>
              </a:xfrm>
              <a:prstGeom prst="rect">
                <a:avLst/>
              </a:prstGeom>
              <a:blipFill>
                <a:blip r:embed="rId1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C3937D-BB20-A50F-CCED-A0F958C8020D}"/>
              </a:ext>
            </a:extLst>
          </p:cNvPr>
          <p:cNvCxnSpPr>
            <a:cxnSpLocks/>
          </p:cNvCxnSpPr>
          <p:nvPr/>
        </p:nvCxnSpPr>
        <p:spPr>
          <a:xfrm flipV="1">
            <a:off x="1547091" y="3889252"/>
            <a:ext cx="0" cy="478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EC3304-D987-FCED-EBDC-9268ABC88390}"/>
              </a:ext>
            </a:extLst>
          </p:cNvPr>
          <p:cNvCxnSpPr>
            <a:cxnSpLocks/>
          </p:cNvCxnSpPr>
          <p:nvPr/>
        </p:nvCxnSpPr>
        <p:spPr>
          <a:xfrm>
            <a:off x="1547091" y="2822336"/>
            <a:ext cx="0" cy="5325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32728F-ED17-024B-588E-A419D00569B9}"/>
                  </a:ext>
                </a:extLst>
              </p:cNvPr>
              <p:cNvSpPr txBox="1"/>
              <p:nvPr/>
            </p:nvSpPr>
            <p:spPr>
              <a:xfrm>
                <a:off x="5196009" y="942315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32728F-ED17-024B-588E-A419D0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009" y="942315"/>
                <a:ext cx="59589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5796C5-3551-070A-241A-8965B0CFBEC1}"/>
              </a:ext>
            </a:extLst>
          </p:cNvPr>
          <p:cNvCxnSpPr>
            <a:cxnSpLocks/>
          </p:cNvCxnSpPr>
          <p:nvPr/>
        </p:nvCxnSpPr>
        <p:spPr>
          <a:xfrm>
            <a:off x="4855800" y="1516298"/>
            <a:ext cx="1528116" cy="6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3CC556-EBCE-E52E-8D24-3325DAD48ED1}"/>
              </a:ext>
            </a:extLst>
          </p:cNvPr>
          <p:cNvCxnSpPr>
            <a:cxnSpLocks/>
          </p:cNvCxnSpPr>
          <p:nvPr/>
        </p:nvCxnSpPr>
        <p:spPr>
          <a:xfrm flipH="1">
            <a:off x="4843169" y="1696654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2EE0EB-8FF2-E987-A1E5-7930742B8036}"/>
                  </a:ext>
                </a:extLst>
              </p:cNvPr>
              <p:cNvSpPr txBox="1"/>
              <p:nvPr/>
            </p:nvSpPr>
            <p:spPr>
              <a:xfrm>
                <a:off x="5223913" y="4978174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2EE0EB-8FF2-E987-A1E5-7930742B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913" y="4978174"/>
                <a:ext cx="595890" cy="5985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9FDD60-3DD7-6E15-D095-6472DE5DE6EB}"/>
              </a:ext>
            </a:extLst>
          </p:cNvPr>
          <p:cNvCxnSpPr>
            <a:cxnSpLocks/>
          </p:cNvCxnSpPr>
          <p:nvPr/>
        </p:nvCxnSpPr>
        <p:spPr>
          <a:xfrm>
            <a:off x="4843467" y="5589827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25041A-F878-1375-524A-F6BDC1A43D93}"/>
              </a:ext>
            </a:extLst>
          </p:cNvPr>
          <p:cNvCxnSpPr>
            <a:cxnSpLocks/>
          </p:cNvCxnSpPr>
          <p:nvPr/>
        </p:nvCxnSpPr>
        <p:spPr>
          <a:xfrm flipH="1">
            <a:off x="4830836" y="5760771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FD296E2-FE4B-C7C8-24EC-A9CE24822FA8}"/>
              </a:ext>
            </a:extLst>
          </p:cNvPr>
          <p:cNvSpPr/>
          <p:nvPr/>
        </p:nvSpPr>
        <p:spPr>
          <a:xfrm>
            <a:off x="8758086" y="3370578"/>
            <a:ext cx="335333" cy="364357"/>
          </a:xfrm>
          <a:prstGeom prst="roundRect">
            <a:avLst>
              <a:gd name="adj" fmla="val 4425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DE8DE2-86AF-F4DE-440A-45083866591D}"/>
                  </a:ext>
                </a:extLst>
              </p:cNvPr>
              <p:cNvSpPr txBox="1"/>
              <p:nvPr/>
            </p:nvSpPr>
            <p:spPr>
              <a:xfrm>
                <a:off x="8736653" y="3338905"/>
                <a:ext cx="3353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DE8DE2-86AF-F4DE-440A-45083866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53" y="3338905"/>
                <a:ext cx="335335" cy="400110"/>
              </a:xfrm>
              <a:prstGeom prst="rect">
                <a:avLst/>
              </a:prstGeom>
              <a:blipFill>
                <a:blip r:embed="rId17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518B40-5808-39EE-16BA-6AE729D0D55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925753" y="3107524"/>
            <a:ext cx="0" cy="263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57A8F3-3DD6-59A7-A36D-E9823A2C9B48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8925753" y="3734935"/>
            <a:ext cx="0" cy="233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6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2935170"/>
            <a:ext cx="10607040" cy="987659"/>
          </a:xfrm>
        </p:spPr>
        <p:txBody>
          <a:bodyPr>
            <a:normAutofit/>
          </a:bodyPr>
          <a:lstStyle/>
          <a:p>
            <a:r>
              <a:rPr lang="en-GB" b="1" dirty="0"/>
              <a:t>Supervised Training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7991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C8F9A-C92D-4EE2-D089-C173FAB3E86D}"/>
              </a:ext>
            </a:extLst>
          </p:cNvPr>
          <p:cNvSpPr/>
          <p:nvPr/>
        </p:nvSpPr>
        <p:spPr>
          <a:xfrm>
            <a:off x="2448027" y="2100012"/>
            <a:ext cx="2199929" cy="22825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26" name="Picture 2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792C3A0D-0ED3-BE77-45A7-9624AFAA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345230" y="2744380"/>
            <a:ext cx="1096545" cy="10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187B9-64D4-CA7B-C328-BFB1B90AFA78}"/>
              </a:ext>
            </a:extLst>
          </p:cNvPr>
          <p:cNvCxnSpPr>
            <a:cxnSpLocks/>
          </p:cNvCxnSpPr>
          <p:nvPr/>
        </p:nvCxnSpPr>
        <p:spPr>
          <a:xfrm>
            <a:off x="1734153" y="3265370"/>
            <a:ext cx="7138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B389F-B028-0EBC-28E9-E5B72BD1FCD6}"/>
                  </a:ext>
                </a:extLst>
              </p:cNvPr>
              <p:cNvSpPr txBox="1"/>
              <p:nvPr/>
            </p:nvSpPr>
            <p:spPr>
              <a:xfrm>
                <a:off x="1165134" y="2876950"/>
                <a:ext cx="4038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B389F-B028-0EBC-28E9-E5B72BD1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34" y="2876950"/>
                <a:ext cx="40385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/>
              <p:nvPr/>
            </p:nvSpPr>
            <p:spPr>
              <a:xfrm>
                <a:off x="5000796" y="1856748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796" y="1856748"/>
                <a:ext cx="59589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AFB2B-F6EB-ED2F-FE7C-F45D677510E7}"/>
              </a:ext>
            </a:extLst>
          </p:cNvPr>
          <p:cNvCxnSpPr>
            <a:cxnSpLocks/>
          </p:cNvCxnSpPr>
          <p:nvPr/>
        </p:nvCxnSpPr>
        <p:spPr>
          <a:xfrm>
            <a:off x="4660587" y="2430731"/>
            <a:ext cx="1528116" cy="6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/>
              <p:nvPr/>
            </p:nvSpPr>
            <p:spPr>
              <a:xfrm>
                <a:off x="5041033" y="3286928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033" y="3286928"/>
                <a:ext cx="59589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143D9-C725-D0D0-9BC2-7B0811C3A5A6}"/>
              </a:ext>
            </a:extLst>
          </p:cNvPr>
          <p:cNvCxnSpPr>
            <a:cxnSpLocks/>
          </p:cNvCxnSpPr>
          <p:nvPr/>
        </p:nvCxnSpPr>
        <p:spPr>
          <a:xfrm>
            <a:off x="4660587" y="3898581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/>
              <p:nvPr/>
            </p:nvSpPr>
            <p:spPr>
              <a:xfrm>
                <a:off x="2798590" y="2950243"/>
                <a:ext cx="431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90" y="2950243"/>
                <a:ext cx="43163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85ECEC-B14A-3D75-C2CE-7B3749BF0CF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9271828" y="2406997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/>
              <p:nvPr/>
            </p:nvSpPr>
            <p:spPr>
              <a:xfrm>
                <a:off x="8213918" y="3583064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918" y="3583064"/>
                <a:ext cx="1057910" cy="631033"/>
              </a:xfrm>
              <a:prstGeom prst="roundRect">
                <a:avLst/>
              </a:prstGeom>
              <a:blipFill>
                <a:blip r:embed="rId7"/>
                <a:stretch>
                  <a:fillRect l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01A70-FF2D-A670-DF14-4AF55375DEB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71828" y="3898581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/>
              <p:nvPr/>
            </p:nvSpPr>
            <p:spPr>
              <a:xfrm>
                <a:off x="8213918" y="2091480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918" y="2091480"/>
                <a:ext cx="1057910" cy="631033"/>
              </a:xfrm>
              <a:prstGeom prst="roundRect">
                <a:avLst/>
              </a:prstGeom>
              <a:blipFill>
                <a:blip r:embed="rId8"/>
                <a:stretch>
                  <a:fillRect l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/>
              <p:nvPr/>
            </p:nvSpPr>
            <p:spPr>
              <a:xfrm>
                <a:off x="9952468" y="2057089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468" y="2057089"/>
                <a:ext cx="59589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263744-DE73-DAFD-8D27-5FAA3B5FC403}"/>
                  </a:ext>
                </a:extLst>
              </p:cNvPr>
              <p:cNvSpPr txBox="1"/>
              <p:nvPr/>
            </p:nvSpPr>
            <p:spPr>
              <a:xfrm>
                <a:off x="9952468" y="3534877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263744-DE73-DAFD-8D27-5FAA3B5F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468" y="3534877"/>
                <a:ext cx="59589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543DE6-C87D-BB94-C062-61EE6019D5DB}"/>
              </a:ext>
            </a:extLst>
          </p:cNvPr>
          <p:cNvCxnSpPr>
            <a:cxnSpLocks/>
          </p:cNvCxnSpPr>
          <p:nvPr/>
        </p:nvCxnSpPr>
        <p:spPr>
          <a:xfrm flipH="1">
            <a:off x="4647956" y="4069525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438A39-CC68-2347-4043-F2F09C31D213}"/>
              </a:ext>
            </a:extLst>
          </p:cNvPr>
          <p:cNvCxnSpPr>
            <a:cxnSpLocks/>
          </p:cNvCxnSpPr>
          <p:nvPr/>
        </p:nvCxnSpPr>
        <p:spPr>
          <a:xfrm flipH="1">
            <a:off x="4647956" y="2611087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714FCE-BE6F-3006-7F78-B1CA72DFD12E}"/>
              </a:ext>
            </a:extLst>
          </p:cNvPr>
          <p:cNvSpPr/>
          <p:nvPr/>
        </p:nvSpPr>
        <p:spPr>
          <a:xfrm>
            <a:off x="6200739" y="2012654"/>
            <a:ext cx="497694" cy="228259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/>
              <p:nvPr/>
            </p:nvSpPr>
            <p:spPr>
              <a:xfrm>
                <a:off x="6200739" y="2876950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39" y="2876950"/>
                <a:ext cx="335335" cy="646331"/>
              </a:xfrm>
              <a:prstGeom prst="rect">
                <a:avLst/>
              </a:prstGeom>
              <a:blipFill>
                <a:blip r:embed="rId11"/>
                <a:stretch>
                  <a:fillRect r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9F44EF-15A6-07A1-D9DF-CBD31412C3D7}"/>
                  </a:ext>
                </a:extLst>
              </p:cNvPr>
              <p:cNvSpPr txBox="1"/>
              <p:nvPr/>
            </p:nvSpPr>
            <p:spPr>
              <a:xfrm>
                <a:off x="5544852" y="4382601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9F44EF-15A6-07A1-D9DF-CBD31412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852" y="4382601"/>
                <a:ext cx="335335" cy="646331"/>
              </a:xfrm>
              <a:prstGeom prst="rect">
                <a:avLst/>
              </a:prstGeom>
              <a:blipFill>
                <a:blip r:embed="rId12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E9EFD24B-233D-AA22-AC4B-E9F6532F493C}"/>
              </a:ext>
            </a:extLst>
          </p:cNvPr>
          <p:cNvCxnSpPr>
            <a:endCxn id="59" idx="2"/>
          </p:cNvCxnSpPr>
          <p:nvPr/>
        </p:nvCxnSpPr>
        <p:spPr>
          <a:xfrm flipV="1">
            <a:off x="6012180" y="4295244"/>
            <a:ext cx="437406" cy="41052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4E58307-350E-64B5-80A6-3A7887B8B475}"/>
              </a:ext>
            </a:extLst>
          </p:cNvPr>
          <p:cNvCxnSpPr>
            <a:cxnSpLocks/>
          </p:cNvCxnSpPr>
          <p:nvPr/>
        </p:nvCxnSpPr>
        <p:spPr>
          <a:xfrm flipH="1">
            <a:off x="6698433" y="4069525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6321251-AD0B-33CB-7516-20FC1BAD44C0}"/>
              </a:ext>
            </a:extLst>
          </p:cNvPr>
          <p:cNvCxnSpPr>
            <a:cxnSpLocks/>
          </p:cNvCxnSpPr>
          <p:nvPr/>
        </p:nvCxnSpPr>
        <p:spPr>
          <a:xfrm>
            <a:off x="6698433" y="3898581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F290EBD-C099-3671-56F2-A4BACAA6CB80}"/>
              </a:ext>
            </a:extLst>
          </p:cNvPr>
          <p:cNvCxnSpPr>
            <a:cxnSpLocks/>
          </p:cNvCxnSpPr>
          <p:nvPr/>
        </p:nvCxnSpPr>
        <p:spPr>
          <a:xfrm>
            <a:off x="6698433" y="2410746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52FE1D82-F00B-25AB-8B1D-5CA86898FE1C}"/>
              </a:ext>
            </a:extLst>
          </p:cNvPr>
          <p:cNvCxnSpPr>
            <a:cxnSpLocks/>
          </p:cNvCxnSpPr>
          <p:nvPr/>
        </p:nvCxnSpPr>
        <p:spPr>
          <a:xfrm flipH="1">
            <a:off x="6698433" y="2611087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BCAD71C0-063A-63EE-0C31-1C207E55E350}"/>
              </a:ext>
            </a:extLst>
          </p:cNvPr>
          <p:cNvCxnSpPr>
            <a:cxnSpLocks/>
          </p:cNvCxnSpPr>
          <p:nvPr/>
        </p:nvCxnSpPr>
        <p:spPr>
          <a:xfrm flipH="1">
            <a:off x="1165134" y="4684272"/>
            <a:ext cx="45231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C7E7EB10-B75F-3E35-7084-09AFFFC5016B}"/>
                  </a:ext>
                </a:extLst>
              </p:cNvPr>
              <p:cNvSpPr txBox="1"/>
              <p:nvPr/>
            </p:nvSpPr>
            <p:spPr>
              <a:xfrm>
                <a:off x="1734153" y="4583100"/>
                <a:ext cx="40385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C7E7EB10-B75F-3E35-7084-09AFFFC5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3" y="4583100"/>
                <a:ext cx="403850" cy="184666"/>
              </a:xfrm>
              <a:prstGeom prst="rect">
                <a:avLst/>
              </a:prstGeom>
              <a:blipFill>
                <a:blip r:embed="rId13"/>
                <a:stretch>
                  <a:fillRect l="-13433" r="-6417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23D0045D-11B2-9AAF-BF2B-44C03C5CBC95}"/>
                  </a:ext>
                </a:extLst>
              </p:cNvPr>
              <p:cNvSpPr txBox="1"/>
              <p:nvPr/>
            </p:nvSpPr>
            <p:spPr>
              <a:xfrm>
                <a:off x="3230988" y="4583100"/>
                <a:ext cx="40385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𝐴𝑢𝑑𝑖𝑜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23D0045D-11B2-9AAF-BF2B-44C03C5C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88" y="4583100"/>
                <a:ext cx="403850" cy="184666"/>
              </a:xfrm>
              <a:prstGeom prst="rect">
                <a:avLst/>
              </a:prstGeom>
              <a:blipFill>
                <a:blip r:embed="rId14"/>
                <a:stretch>
                  <a:fillRect l="-13636" r="-1363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4CDC6118-B06A-7E60-D7C8-40BCD18F10BF}"/>
              </a:ext>
            </a:extLst>
          </p:cNvPr>
          <p:cNvCxnSpPr>
            <a:cxnSpLocks/>
          </p:cNvCxnSpPr>
          <p:nvPr/>
        </p:nvCxnSpPr>
        <p:spPr>
          <a:xfrm flipH="1">
            <a:off x="2662890" y="4684272"/>
            <a:ext cx="464367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" name="Rectangle: Rounded Corners 1043">
            <a:extLst>
              <a:ext uri="{FF2B5EF4-FFF2-40B4-BE49-F238E27FC236}">
                <a16:creationId xmlns:a16="http://schemas.microsoft.com/office/drawing/2014/main" id="{68CF12AA-929F-CB59-AF4C-BF27624F7FD6}"/>
              </a:ext>
            </a:extLst>
          </p:cNvPr>
          <p:cNvSpPr/>
          <p:nvPr/>
        </p:nvSpPr>
        <p:spPr>
          <a:xfrm>
            <a:off x="8575206" y="2985567"/>
            <a:ext cx="335333" cy="364357"/>
          </a:xfrm>
          <a:prstGeom prst="roundRect">
            <a:avLst>
              <a:gd name="adj" fmla="val 4425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F5B0AC91-0D02-9313-39AA-2C5FFEFAA095}"/>
                  </a:ext>
                </a:extLst>
              </p:cNvPr>
              <p:cNvSpPr txBox="1"/>
              <p:nvPr/>
            </p:nvSpPr>
            <p:spPr>
              <a:xfrm>
                <a:off x="8553773" y="2953894"/>
                <a:ext cx="3353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F5B0AC91-0D02-9313-39AA-2C5FFEFA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73" y="2953894"/>
                <a:ext cx="335335" cy="400110"/>
              </a:xfrm>
              <a:prstGeom prst="rect">
                <a:avLst/>
              </a:prstGeom>
              <a:blipFill>
                <a:blip r:embed="rId15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4A08DA89-0B42-19EF-04A6-81A39975D4B6}"/>
              </a:ext>
            </a:extLst>
          </p:cNvPr>
          <p:cNvCxnSpPr>
            <a:cxnSpLocks/>
            <a:endCxn id="1044" idx="0"/>
          </p:cNvCxnSpPr>
          <p:nvPr/>
        </p:nvCxnSpPr>
        <p:spPr>
          <a:xfrm>
            <a:off x="8742873" y="2722513"/>
            <a:ext cx="0" cy="263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E6753FF2-C6AE-30E6-633A-813567B92920}"/>
              </a:ext>
            </a:extLst>
          </p:cNvPr>
          <p:cNvCxnSpPr>
            <a:cxnSpLocks/>
            <a:endCxn id="1044" idx="2"/>
          </p:cNvCxnSpPr>
          <p:nvPr/>
        </p:nvCxnSpPr>
        <p:spPr>
          <a:xfrm flipV="1">
            <a:off x="8742873" y="3349924"/>
            <a:ext cx="0" cy="233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9430E5-1EBB-695C-F4B0-1C382ED2B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493310"/>
            <a:ext cx="10607040" cy="860899"/>
          </a:xfrm>
        </p:spPr>
        <p:txBody>
          <a:bodyPr>
            <a:normAutofit fontScale="90000"/>
          </a:bodyPr>
          <a:lstStyle/>
          <a:p>
            <a:r>
              <a:rPr lang="en-GB" dirty="0"/>
              <a:t>Permutation Invariant Training (PIT)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53970-E94C-DEC1-FB1D-007472BA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80" y="5599802"/>
            <a:ext cx="4797373" cy="86842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 is a 2 × 2 permutation matrix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AABC44-E749-E4F1-C3B7-B23933BED513}"/>
                  </a:ext>
                </a:extLst>
              </p:cNvPr>
              <p:cNvSpPr txBox="1"/>
              <p:nvPr/>
            </p:nvSpPr>
            <p:spPr>
              <a:xfrm>
                <a:off x="6237553" y="5402429"/>
                <a:ext cx="5345972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d>
                        <m:dPr>
                          <m:ctrlPr>
                            <a:rPr lang="fr-F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AABC44-E749-E4F1-C3B7-B23933BE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53" y="5402429"/>
                <a:ext cx="5345972" cy="7081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C8F9A-C92D-4EE2-D089-C173FAB3E86D}"/>
              </a:ext>
            </a:extLst>
          </p:cNvPr>
          <p:cNvSpPr/>
          <p:nvPr/>
        </p:nvSpPr>
        <p:spPr>
          <a:xfrm>
            <a:off x="2448027" y="2201562"/>
            <a:ext cx="2199929" cy="22825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26" name="Picture 2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792C3A0D-0ED3-BE77-45A7-9624AFAA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345230" y="2845930"/>
            <a:ext cx="1096545" cy="10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187B9-64D4-CA7B-C328-BFB1B90AFA7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613058" y="3328793"/>
            <a:ext cx="834969" cy="14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/>
              <p:nvPr/>
            </p:nvSpPr>
            <p:spPr>
              <a:xfrm>
                <a:off x="5000796" y="1958298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796" y="1958298"/>
                <a:ext cx="59589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AFB2B-F6EB-ED2F-FE7C-F45D677510E7}"/>
              </a:ext>
            </a:extLst>
          </p:cNvPr>
          <p:cNvCxnSpPr>
            <a:cxnSpLocks/>
          </p:cNvCxnSpPr>
          <p:nvPr/>
        </p:nvCxnSpPr>
        <p:spPr>
          <a:xfrm>
            <a:off x="4660587" y="2532281"/>
            <a:ext cx="1528116" cy="6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/>
              <p:nvPr/>
            </p:nvSpPr>
            <p:spPr>
              <a:xfrm>
                <a:off x="5041033" y="3388478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033" y="3388478"/>
                <a:ext cx="595890" cy="598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143D9-C725-D0D0-9BC2-7B0811C3A5A6}"/>
              </a:ext>
            </a:extLst>
          </p:cNvPr>
          <p:cNvCxnSpPr>
            <a:cxnSpLocks/>
          </p:cNvCxnSpPr>
          <p:nvPr/>
        </p:nvCxnSpPr>
        <p:spPr>
          <a:xfrm>
            <a:off x="4660587" y="4000131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/>
              <p:nvPr/>
            </p:nvSpPr>
            <p:spPr>
              <a:xfrm>
                <a:off x="2798590" y="3051793"/>
                <a:ext cx="431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90" y="3051793"/>
                <a:ext cx="4316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85ECEC-B14A-3D75-C2CE-7B3749BF0CF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9271828" y="2508547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/>
              <p:nvPr/>
            </p:nvSpPr>
            <p:spPr>
              <a:xfrm>
                <a:off x="8213918" y="3684614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918" y="3684614"/>
                <a:ext cx="1057910" cy="631033"/>
              </a:xfrm>
              <a:prstGeom prst="roundRect">
                <a:avLst/>
              </a:prstGeom>
              <a:blipFill>
                <a:blip r:embed="rId6"/>
                <a:stretch>
                  <a:fillRect l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01A70-FF2D-A670-DF14-4AF55375DEB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71828" y="4000131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/>
              <p:nvPr/>
            </p:nvSpPr>
            <p:spPr>
              <a:xfrm>
                <a:off x="8213918" y="2193030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918" y="2193030"/>
                <a:ext cx="1057910" cy="631033"/>
              </a:xfrm>
              <a:prstGeom prst="roundRect">
                <a:avLst/>
              </a:prstGeom>
              <a:blipFill>
                <a:blip r:embed="rId7"/>
                <a:stretch>
                  <a:fillRect l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/>
              <p:nvPr/>
            </p:nvSpPr>
            <p:spPr>
              <a:xfrm>
                <a:off x="9952468" y="2158639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468" y="2158639"/>
                <a:ext cx="595890" cy="553998"/>
              </a:xfrm>
              <a:prstGeom prst="rect">
                <a:avLst/>
              </a:prstGeom>
              <a:blipFill>
                <a:blip r:embed="rId8"/>
                <a:stretch>
                  <a:fillRect r="-10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263744-DE73-DAFD-8D27-5FAA3B5FC403}"/>
                  </a:ext>
                </a:extLst>
              </p:cNvPr>
              <p:cNvSpPr txBox="1"/>
              <p:nvPr/>
            </p:nvSpPr>
            <p:spPr>
              <a:xfrm>
                <a:off x="9952468" y="3636427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263744-DE73-DAFD-8D27-5FAA3B5F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468" y="3636427"/>
                <a:ext cx="595890" cy="598562"/>
              </a:xfrm>
              <a:prstGeom prst="rect">
                <a:avLst/>
              </a:prstGeom>
              <a:blipFill>
                <a:blip r:embed="rId9"/>
                <a:stretch>
                  <a:fillRect r="-10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543DE6-C87D-BB94-C062-61EE6019D5DB}"/>
              </a:ext>
            </a:extLst>
          </p:cNvPr>
          <p:cNvCxnSpPr>
            <a:cxnSpLocks/>
          </p:cNvCxnSpPr>
          <p:nvPr/>
        </p:nvCxnSpPr>
        <p:spPr>
          <a:xfrm flipH="1">
            <a:off x="4647956" y="4171075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438A39-CC68-2347-4043-F2F09C31D213}"/>
              </a:ext>
            </a:extLst>
          </p:cNvPr>
          <p:cNvCxnSpPr>
            <a:cxnSpLocks/>
          </p:cNvCxnSpPr>
          <p:nvPr/>
        </p:nvCxnSpPr>
        <p:spPr>
          <a:xfrm flipH="1">
            <a:off x="4647956" y="2712637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714FCE-BE6F-3006-7F78-B1CA72DFD12E}"/>
              </a:ext>
            </a:extLst>
          </p:cNvPr>
          <p:cNvSpPr/>
          <p:nvPr/>
        </p:nvSpPr>
        <p:spPr>
          <a:xfrm>
            <a:off x="6200739" y="2114204"/>
            <a:ext cx="497694" cy="228259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/>
              <p:nvPr/>
            </p:nvSpPr>
            <p:spPr>
              <a:xfrm>
                <a:off x="6200739" y="2978500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39" y="2978500"/>
                <a:ext cx="335335" cy="646331"/>
              </a:xfrm>
              <a:prstGeom prst="rect">
                <a:avLst/>
              </a:prstGeom>
              <a:blipFill>
                <a:blip r:embed="rId10"/>
                <a:stretch>
                  <a:fillRect r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9F44EF-15A6-07A1-D9DF-CBD31412C3D7}"/>
                  </a:ext>
                </a:extLst>
              </p:cNvPr>
              <p:cNvSpPr txBox="1"/>
              <p:nvPr/>
            </p:nvSpPr>
            <p:spPr>
              <a:xfrm>
                <a:off x="5544852" y="4484151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9F44EF-15A6-07A1-D9DF-CBD31412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852" y="4484151"/>
                <a:ext cx="335335" cy="646331"/>
              </a:xfrm>
              <a:prstGeom prst="rect">
                <a:avLst/>
              </a:prstGeom>
              <a:blipFill>
                <a:blip r:embed="rId11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E9EFD24B-233D-AA22-AC4B-E9F6532F493C}"/>
              </a:ext>
            </a:extLst>
          </p:cNvPr>
          <p:cNvCxnSpPr>
            <a:endCxn id="59" idx="2"/>
          </p:cNvCxnSpPr>
          <p:nvPr/>
        </p:nvCxnSpPr>
        <p:spPr>
          <a:xfrm flipV="1">
            <a:off x="6012180" y="4396794"/>
            <a:ext cx="437406" cy="41052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4E58307-350E-64B5-80A6-3A7887B8B475}"/>
              </a:ext>
            </a:extLst>
          </p:cNvPr>
          <p:cNvCxnSpPr>
            <a:cxnSpLocks/>
          </p:cNvCxnSpPr>
          <p:nvPr/>
        </p:nvCxnSpPr>
        <p:spPr>
          <a:xfrm flipH="1">
            <a:off x="6698433" y="4171075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6321251-AD0B-33CB-7516-20FC1BAD44C0}"/>
              </a:ext>
            </a:extLst>
          </p:cNvPr>
          <p:cNvCxnSpPr>
            <a:cxnSpLocks/>
          </p:cNvCxnSpPr>
          <p:nvPr/>
        </p:nvCxnSpPr>
        <p:spPr>
          <a:xfrm>
            <a:off x="6698433" y="4000131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F290EBD-C099-3671-56F2-A4BACAA6CB80}"/>
              </a:ext>
            </a:extLst>
          </p:cNvPr>
          <p:cNvCxnSpPr>
            <a:cxnSpLocks/>
          </p:cNvCxnSpPr>
          <p:nvPr/>
        </p:nvCxnSpPr>
        <p:spPr>
          <a:xfrm>
            <a:off x="6698433" y="2512296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52FE1D82-F00B-25AB-8B1D-5CA86898FE1C}"/>
              </a:ext>
            </a:extLst>
          </p:cNvPr>
          <p:cNvCxnSpPr>
            <a:cxnSpLocks/>
          </p:cNvCxnSpPr>
          <p:nvPr/>
        </p:nvCxnSpPr>
        <p:spPr>
          <a:xfrm flipH="1">
            <a:off x="6698433" y="2712637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79B32-186D-4FC6-4902-70A6B7B1DE58}"/>
                  </a:ext>
                </a:extLst>
              </p:cNvPr>
              <p:cNvSpPr txBox="1"/>
              <p:nvPr/>
            </p:nvSpPr>
            <p:spPr>
              <a:xfrm>
                <a:off x="1066266" y="1924563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79B32-186D-4FC6-4902-70A6B7B1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6" y="1924563"/>
                <a:ext cx="59589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/>
              <p:nvPr/>
            </p:nvSpPr>
            <p:spPr>
              <a:xfrm>
                <a:off x="1066266" y="3959945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6" y="3959945"/>
                <a:ext cx="595890" cy="5985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6B189F-8609-9B69-1603-E3C49D0DF9AB}"/>
              </a:ext>
            </a:extLst>
          </p:cNvPr>
          <p:cNvSpPr/>
          <p:nvPr/>
        </p:nvSpPr>
        <p:spPr>
          <a:xfrm>
            <a:off x="1115364" y="3051793"/>
            <a:ext cx="497694" cy="553999"/>
          </a:xfrm>
          <a:prstGeom prst="roundRect">
            <a:avLst>
              <a:gd name="adj" fmla="val 4425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410BCC-02B1-49D8-DD11-AEC54D440758}"/>
                  </a:ext>
                </a:extLst>
              </p:cNvPr>
              <p:cNvSpPr txBox="1"/>
              <p:nvPr/>
            </p:nvSpPr>
            <p:spPr>
              <a:xfrm>
                <a:off x="1102733" y="2978500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410BCC-02B1-49D8-DD11-AEC54D44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33" y="2978500"/>
                <a:ext cx="335335" cy="646331"/>
              </a:xfrm>
              <a:prstGeom prst="rect">
                <a:avLst/>
              </a:prstGeom>
              <a:blipFill>
                <a:blip r:embed="rId1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C3937D-BB20-A50F-CCED-A0F958C8020D}"/>
              </a:ext>
            </a:extLst>
          </p:cNvPr>
          <p:cNvCxnSpPr>
            <a:cxnSpLocks/>
          </p:cNvCxnSpPr>
          <p:nvPr/>
        </p:nvCxnSpPr>
        <p:spPr>
          <a:xfrm flipV="1">
            <a:off x="1364211" y="3605791"/>
            <a:ext cx="0" cy="478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EC3304-D987-FCED-EBDC-9268ABC88390}"/>
              </a:ext>
            </a:extLst>
          </p:cNvPr>
          <p:cNvCxnSpPr>
            <a:cxnSpLocks/>
          </p:cNvCxnSpPr>
          <p:nvPr/>
        </p:nvCxnSpPr>
        <p:spPr>
          <a:xfrm>
            <a:off x="1364211" y="2538875"/>
            <a:ext cx="0" cy="5325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5560C00-C8D4-C744-B07C-D9EF4E0DFD6A}"/>
              </a:ext>
            </a:extLst>
          </p:cNvPr>
          <p:cNvSpPr/>
          <p:nvPr/>
        </p:nvSpPr>
        <p:spPr>
          <a:xfrm>
            <a:off x="8575206" y="3087117"/>
            <a:ext cx="335333" cy="364357"/>
          </a:xfrm>
          <a:prstGeom prst="roundRect">
            <a:avLst>
              <a:gd name="adj" fmla="val 4425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2CE9EA-8BB0-C942-F4C1-C55AFCF0192A}"/>
                  </a:ext>
                </a:extLst>
              </p:cNvPr>
              <p:cNvSpPr txBox="1"/>
              <p:nvPr/>
            </p:nvSpPr>
            <p:spPr>
              <a:xfrm>
                <a:off x="8553773" y="3055444"/>
                <a:ext cx="3353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2CE9EA-8BB0-C942-F4C1-C55AFCF01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73" y="3055444"/>
                <a:ext cx="335335" cy="400110"/>
              </a:xfrm>
              <a:prstGeom prst="rect">
                <a:avLst/>
              </a:prstGeom>
              <a:blipFill>
                <a:blip r:embed="rId15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121CB5-9D4D-339E-E2F4-FCB325870EA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742873" y="2824063"/>
            <a:ext cx="0" cy="263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C820A5-10A3-5EC2-EC4F-3135CD57A40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742873" y="3451474"/>
            <a:ext cx="0" cy="233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DB594FC-9451-23CC-5EDC-1E1997D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269" y="493310"/>
            <a:ext cx="10687251" cy="860899"/>
          </a:xfrm>
        </p:spPr>
        <p:txBody>
          <a:bodyPr>
            <a:normAutofit/>
          </a:bodyPr>
          <a:lstStyle/>
          <a:p>
            <a:r>
              <a:rPr lang="en-GB" sz="5400" dirty="0"/>
              <a:t>PIT with Dynamic Mixing (PIT-DM)</a:t>
            </a:r>
            <a:endParaRPr lang="fr-FR" sz="5400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A9E3CFD-3393-7BBE-EBA5-7782E3D7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180" y="5599802"/>
            <a:ext cx="4440007" cy="86842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Improves a lot performances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Low cost</a:t>
            </a:r>
          </a:p>
        </p:txBody>
      </p:sp>
    </p:spTree>
    <p:extLst>
      <p:ext uri="{BB962C8B-B14F-4D97-AF65-F5344CB8AC3E}">
        <p14:creationId xmlns:p14="http://schemas.microsoft.com/office/powerpoint/2010/main" val="382031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D68E-4E88-995C-01F7-511BA722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2935170"/>
            <a:ext cx="10607040" cy="987659"/>
          </a:xfrm>
        </p:spPr>
        <p:txBody>
          <a:bodyPr>
            <a:normAutofit/>
          </a:bodyPr>
          <a:lstStyle/>
          <a:p>
            <a:r>
              <a:rPr lang="en-GB" b="1" dirty="0"/>
              <a:t>Unsupervised Training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4801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A2813-D2E3-C050-46F9-C0BCF7F6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93" y="1275347"/>
            <a:ext cx="6656414" cy="41340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FC02C5-9E91-BD0F-9038-B1691AED2B77}"/>
              </a:ext>
            </a:extLst>
          </p:cNvPr>
          <p:cNvSpPr txBox="1">
            <a:spLocks/>
          </p:cNvSpPr>
          <p:nvPr/>
        </p:nvSpPr>
        <p:spPr>
          <a:xfrm>
            <a:off x="792480" y="493310"/>
            <a:ext cx="10607040" cy="860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Mixing Invariant Training (</a:t>
            </a:r>
            <a:r>
              <a:rPr lang="en-GB" dirty="0" err="1"/>
              <a:t>MixIT</a:t>
            </a:r>
            <a:r>
              <a:rPr lang="en-GB" dirty="0"/>
              <a:t>)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32EFAE-1049-F1A8-87B3-80B7618672E0}"/>
                  </a:ext>
                </a:extLst>
              </p:cNvPr>
              <p:cNvSpPr txBox="1"/>
              <p:nvPr/>
            </p:nvSpPr>
            <p:spPr>
              <a:xfrm>
                <a:off x="1265458" y="5409399"/>
                <a:ext cx="6097604" cy="949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Mixture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of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Mixtures</m:t>
                    </m:r>
                    <m:r>
                      <m:rPr>
                        <m:nor/>
                      </m:rPr>
                      <a:rPr lang="en-GB" dirty="0"/>
                      <m:t> (</m:t>
                    </m:r>
                    <m:r>
                      <m:rPr>
                        <m:nor/>
                      </m:rPr>
                      <a:rPr lang="en-GB" dirty="0"/>
                      <m:t>MoM</m:t>
                    </m:r>
                    <m:r>
                      <m:rPr>
                        <m:nor/>
                      </m:rPr>
                      <a:rPr lang="en-GB" dirty="0"/>
                      <m:t>):  </m:t>
                    </m:r>
                    <m:acc>
                      <m:accPr>
                        <m:chr m:val="̅"/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b="1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err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fr-F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a 2 × 4 binary matrices with column sums to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/>
                  <a:t>Overseparation</a:t>
                </a:r>
                <a:endParaRPr lang="fr-F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32EFAE-1049-F1A8-87B3-80B76186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58" y="5409399"/>
                <a:ext cx="6097604" cy="949619"/>
              </a:xfrm>
              <a:prstGeom prst="rect">
                <a:avLst/>
              </a:prstGeom>
              <a:blipFill>
                <a:blip r:embed="rId3"/>
                <a:stretch>
                  <a:fillRect l="-700" t="-641" b="-9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6235B-3D8B-BFFA-CE9E-C1A4B5D1B972}"/>
                  </a:ext>
                </a:extLst>
              </p:cNvPr>
              <p:cNvSpPr txBox="1"/>
              <p:nvPr/>
            </p:nvSpPr>
            <p:spPr>
              <a:xfrm>
                <a:off x="7363062" y="5607081"/>
                <a:ext cx="6097604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Here,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6235B-3D8B-BFFA-CE9E-C1A4B5D1B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062" y="5607081"/>
                <a:ext cx="6097604" cy="554254"/>
              </a:xfrm>
              <a:prstGeom prst="rect">
                <a:avLst/>
              </a:prstGeom>
              <a:blipFill>
                <a:blip r:embed="rId4"/>
                <a:stretch>
                  <a:fillRect l="-900" b="-21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01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C8F9A-C92D-4EE2-D089-C173FAB3E86D}"/>
              </a:ext>
            </a:extLst>
          </p:cNvPr>
          <p:cNvSpPr/>
          <p:nvPr/>
        </p:nvSpPr>
        <p:spPr>
          <a:xfrm>
            <a:off x="2448027" y="1994135"/>
            <a:ext cx="2199929" cy="228259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26" name="Picture 2" descr="Neural Network Icons - Free SVG &amp; PNG Neural Network Images - Noun Project">
            <a:extLst>
              <a:ext uri="{FF2B5EF4-FFF2-40B4-BE49-F238E27FC236}">
                <a16:creationId xmlns:a16="http://schemas.microsoft.com/office/drawing/2014/main" id="{792C3A0D-0ED3-BE77-45A7-9624AFAA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345230" y="2638503"/>
            <a:ext cx="1096545" cy="10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E187B9-64D4-CA7B-C328-BFB1B90AFA7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613058" y="3121366"/>
            <a:ext cx="834969" cy="14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/>
              <p:nvPr/>
            </p:nvSpPr>
            <p:spPr>
              <a:xfrm>
                <a:off x="5000796" y="1750871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16C239-7534-E42A-E19A-36237880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796" y="1750871"/>
                <a:ext cx="59589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AFB2B-F6EB-ED2F-FE7C-F45D677510E7}"/>
              </a:ext>
            </a:extLst>
          </p:cNvPr>
          <p:cNvCxnSpPr>
            <a:cxnSpLocks/>
          </p:cNvCxnSpPr>
          <p:nvPr/>
        </p:nvCxnSpPr>
        <p:spPr>
          <a:xfrm>
            <a:off x="4660587" y="2324854"/>
            <a:ext cx="1528116" cy="6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/>
              <p:nvPr/>
            </p:nvSpPr>
            <p:spPr>
              <a:xfrm>
                <a:off x="5041033" y="3181051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B55699-4AC9-DEB5-9D99-EA5C0E3B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033" y="3181051"/>
                <a:ext cx="595890" cy="598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143D9-C725-D0D0-9BC2-7B0811C3A5A6}"/>
              </a:ext>
            </a:extLst>
          </p:cNvPr>
          <p:cNvCxnSpPr>
            <a:cxnSpLocks/>
          </p:cNvCxnSpPr>
          <p:nvPr/>
        </p:nvCxnSpPr>
        <p:spPr>
          <a:xfrm>
            <a:off x="4660587" y="3792704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/>
              <p:nvPr/>
            </p:nvSpPr>
            <p:spPr>
              <a:xfrm>
                <a:off x="2798590" y="2844366"/>
                <a:ext cx="431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2E21A4-D0D2-B51E-5C65-BECB2356B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90" y="2844366"/>
                <a:ext cx="4316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85ECEC-B14A-3D75-C2CE-7B3749BF0CF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9271828" y="2301120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/>
              <p:nvPr/>
            </p:nvSpPr>
            <p:spPr>
              <a:xfrm>
                <a:off x="8213918" y="3477187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8E905F7-1CB9-81DB-F9FF-B3D341516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918" y="3477187"/>
                <a:ext cx="1057910" cy="631033"/>
              </a:xfrm>
              <a:prstGeom prst="roundRect">
                <a:avLst/>
              </a:prstGeom>
              <a:blipFill>
                <a:blip r:embed="rId6"/>
                <a:stretch>
                  <a:fillRect l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01A70-FF2D-A670-DF14-4AF55375DEB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71828" y="3792704"/>
            <a:ext cx="6113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/>
              <p:nvPr/>
            </p:nvSpPr>
            <p:spPr>
              <a:xfrm>
                <a:off x="8213918" y="1985603"/>
                <a:ext cx="1057910" cy="63103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𝑆𝐼𝑆𝑁𝑅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75B3665-23C0-B12D-A911-A3C6C586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918" y="1985603"/>
                <a:ext cx="1057910" cy="631033"/>
              </a:xfrm>
              <a:prstGeom prst="roundRect">
                <a:avLst/>
              </a:prstGeom>
              <a:blipFill>
                <a:blip r:embed="rId7"/>
                <a:stretch>
                  <a:fillRect l="-1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/>
              <p:nvPr/>
            </p:nvSpPr>
            <p:spPr>
              <a:xfrm>
                <a:off x="9952468" y="1951212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10F37C-083A-1394-C4B7-ADE61ABF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468" y="1951212"/>
                <a:ext cx="59589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263744-DE73-DAFD-8D27-5FAA3B5FC403}"/>
                  </a:ext>
                </a:extLst>
              </p:cNvPr>
              <p:cNvSpPr txBox="1"/>
              <p:nvPr/>
            </p:nvSpPr>
            <p:spPr>
              <a:xfrm>
                <a:off x="9952468" y="3429000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263744-DE73-DAFD-8D27-5FAA3B5F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468" y="3429000"/>
                <a:ext cx="595890" cy="5985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543DE6-C87D-BB94-C062-61EE6019D5DB}"/>
              </a:ext>
            </a:extLst>
          </p:cNvPr>
          <p:cNvCxnSpPr>
            <a:cxnSpLocks/>
          </p:cNvCxnSpPr>
          <p:nvPr/>
        </p:nvCxnSpPr>
        <p:spPr>
          <a:xfrm flipH="1">
            <a:off x="4647956" y="3963648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438A39-CC68-2347-4043-F2F09C31D213}"/>
              </a:ext>
            </a:extLst>
          </p:cNvPr>
          <p:cNvCxnSpPr>
            <a:cxnSpLocks/>
          </p:cNvCxnSpPr>
          <p:nvPr/>
        </p:nvCxnSpPr>
        <p:spPr>
          <a:xfrm flipH="1">
            <a:off x="4647956" y="2505210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714FCE-BE6F-3006-7F78-B1CA72DFD12E}"/>
              </a:ext>
            </a:extLst>
          </p:cNvPr>
          <p:cNvSpPr/>
          <p:nvPr/>
        </p:nvSpPr>
        <p:spPr>
          <a:xfrm>
            <a:off x="6200739" y="1906777"/>
            <a:ext cx="497694" cy="228259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/>
              <p:nvPr/>
            </p:nvSpPr>
            <p:spPr>
              <a:xfrm>
                <a:off x="6200739" y="2771073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7B975F-43D7-CC04-D65F-FACE6956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39" y="2771073"/>
                <a:ext cx="335335" cy="646331"/>
              </a:xfrm>
              <a:prstGeom prst="rect">
                <a:avLst/>
              </a:prstGeom>
              <a:blipFill>
                <a:blip r:embed="rId10"/>
                <a:stretch>
                  <a:fillRect r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9F44EF-15A6-07A1-D9DF-CBD31412C3D7}"/>
                  </a:ext>
                </a:extLst>
              </p:cNvPr>
              <p:cNvSpPr txBox="1"/>
              <p:nvPr/>
            </p:nvSpPr>
            <p:spPr>
              <a:xfrm>
                <a:off x="5544852" y="4276724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9F44EF-15A6-07A1-D9DF-CBD31412C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852" y="4276724"/>
                <a:ext cx="335335" cy="646331"/>
              </a:xfrm>
              <a:prstGeom prst="rect">
                <a:avLst/>
              </a:prstGeom>
              <a:blipFill>
                <a:blip r:embed="rId11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E9EFD24B-233D-AA22-AC4B-E9F6532F493C}"/>
              </a:ext>
            </a:extLst>
          </p:cNvPr>
          <p:cNvCxnSpPr>
            <a:endCxn id="59" idx="2"/>
          </p:cNvCxnSpPr>
          <p:nvPr/>
        </p:nvCxnSpPr>
        <p:spPr>
          <a:xfrm flipV="1">
            <a:off x="6012180" y="4189367"/>
            <a:ext cx="437406" cy="41052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4E58307-350E-64B5-80A6-3A7887B8B475}"/>
              </a:ext>
            </a:extLst>
          </p:cNvPr>
          <p:cNvCxnSpPr>
            <a:cxnSpLocks/>
          </p:cNvCxnSpPr>
          <p:nvPr/>
        </p:nvCxnSpPr>
        <p:spPr>
          <a:xfrm flipH="1">
            <a:off x="6698433" y="3963648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6321251-AD0B-33CB-7516-20FC1BAD44C0}"/>
              </a:ext>
            </a:extLst>
          </p:cNvPr>
          <p:cNvCxnSpPr>
            <a:cxnSpLocks/>
          </p:cNvCxnSpPr>
          <p:nvPr/>
        </p:nvCxnSpPr>
        <p:spPr>
          <a:xfrm>
            <a:off x="6698433" y="3792704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F290EBD-C099-3671-56F2-A4BACAA6CB80}"/>
              </a:ext>
            </a:extLst>
          </p:cNvPr>
          <p:cNvCxnSpPr>
            <a:cxnSpLocks/>
          </p:cNvCxnSpPr>
          <p:nvPr/>
        </p:nvCxnSpPr>
        <p:spPr>
          <a:xfrm>
            <a:off x="6698433" y="2304869"/>
            <a:ext cx="15154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52FE1D82-F00B-25AB-8B1D-5CA86898FE1C}"/>
              </a:ext>
            </a:extLst>
          </p:cNvPr>
          <p:cNvCxnSpPr>
            <a:cxnSpLocks/>
          </p:cNvCxnSpPr>
          <p:nvPr/>
        </p:nvCxnSpPr>
        <p:spPr>
          <a:xfrm flipH="1">
            <a:off x="6698433" y="2505210"/>
            <a:ext cx="148594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79B32-186D-4FC6-4902-70A6B7B1DE58}"/>
                  </a:ext>
                </a:extLst>
              </p:cNvPr>
              <p:cNvSpPr txBox="1"/>
              <p:nvPr/>
            </p:nvSpPr>
            <p:spPr>
              <a:xfrm>
                <a:off x="1066266" y="1717136"/>
                <a:ext cx="5958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79B32-186D-4FC6-4902-70A6B7B1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6" y="1717136"/>
                <a:ext cx="59589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/>
              <p:nvPr/>
            </p:nvSpPr>
            <p:spPr>
              <a:xfrm>
                <a:off x="1066266" y="3752518"/>
                <a:ext cx="595890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75351-0B6C-3A94-C1D2-D5EFC4DE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6" y="3752518"/>
                <a:ext cx="595890" cy="5985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6B189F-8609-9B69-1603-E3C49D0DF9AB}"/>
              </a:ext>
            </a:extLst>
          </p:cNvPr>
          <p:cNvSpPr/>
          <p:nvPr/>
        </p:nvSpPr>
        <p:spPr>
          <a:xfrm>
            <a:off x="1115364" y="2844366"/>
            <a:ext cx="497694" cy="553999"/>
          </a:xfrm>
          <a:prstGeom prst="roundRect">
            <a:avLst>
              <a:gd name="adj" fmla="val 4425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410BCC-02B1-49D8-DD11-AEC54D440758}"/>
                  </a:ext>
                </a:extLst>
              </p:cNvPr>
              <p:cNvSpPr txBox="1"/>
              <p:nvPr/>
            </p:nvSpPr>
            <p:spPr>
              <a:xfrm>
                <a:off x="1102733" y="2771073"/>
                <a:ext cx="3353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410BCC-02B1-49D8-DD11-AEC54D44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33" y="2771073"/>
                <a:ext cx="335335" cy="646331"/>
              </a:xfrm>
              <a:prstGeom prst="rect">
                <a:avLst/>
              </a:prstGeom>
              <a:blipFill>
                <a:blip r:embed="rId1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C3937D-BB20-A50F-CCED-A0F958C8020D}"/>
              </a:ext>
            </a:extLst>
          </p:cNvPr>
          <p:cNvCxnSpPr>
            <a:cxnSpLocks/>
          </p:cNvCxnSpPr>
          <p:nvPr/>
        </p:nvCxnSpPr>
        <p:spPr>
          <a:xfrm flipV="1">
            <a:off x="1364211" y="3398364"/>
            <a:ext cx="0" cy="478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EC3304-D987-FCED-EBDC-9268ABC88390}"/>
              </a:ext>
            </a:extLst>
          </p:cNvPr>
          <p:cNvCxnSpPr>
            <a:cxnSpLocks/>
          </p:cNvCxnSpPr>
          <p:nvPr/>
        </p:nvCxnSpPr>
        <p:spPr>
          <a:xfrm>
            <a:off x="1364211" y="2331448"/>
            <a:ext cx="0" cy="5325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5560C00-C8D4-C744-B07C-D9EF4E0DFD6A}"/>
              </a:ext>
            </a:extLst>
          </p:cNvPr>
          <p:cNvSpPr/>
          <p:nvPr/>
        </p:nvSpPr>
        <p:spPr>
          <a:xfrm>
            <a:off x="8575206" y="2879690"/>
            <a:ext cx="335333" cy="364357"/>
          </a:xfrm>
          <a:prstGeom prst="roundRect">
            <a:avLst>
              <a:gd name="adj" fmla="val 4425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2CE9EA-8BB0-C942-F4C1-C55AFCF0192A}"/>
                  </a:ext>
                </a:extLst>
              </p:cNvPr>
              <p:cNvSpPr txBox="1"/>
              <p:nvPr/>
            </p:nvSpPr>
            <p:spPr>
              <a:xfrm>
                <a:off x="8553773" y="2848017"/>
                <a:ext cx="3353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2CE9EA-8BB0-C942-F4C1-C55AFCF01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73" y="2848017"/>
                <a:ext cx="335335" cy="400110"/>
              </a:xfrm>
              <a:prstGeom prst="rect">
                <a:avLst/>
              </a:prstGeom>
              <a:blipFill>
                <a:blip r:embed="rId15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121CB5-9D4D-339E-E2F4-FCB325870EA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742873" y="2616636"/>
            <a:ext cx="0" cy="263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C820A5-10A3-5EC2-EC4F-3135CD57A40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742873" y="3244047"/>
            <a:ext cx="0" cy="233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0B21608-768A-A6A3-D5CC-08FC59B9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269" y="493310"/>
            <a:ext cx="10687251" cy="860899"/>
          </a:xfrm>
        </p:spPr>
        <p:txBody>
          <a:bodyPr>
            <a:normAutofit/>
          </a:bodyPr>
          <a:lstStyle/>
          <a:p>
            <a:r>
              <a:rPr lang="en-GB" sz="5400" dirty="0"/>
              <a:t>Mixing PIT (</a:t>
            </a:r>
            <a:r>
              <a:rPr lang="en-GB" sz="5400" dirty="0" err="1"/>
              <a:t>MixPIT</a:t>
            </a:r>
            <a:r>
              <a:rPr lang="en-GB" sz="5400" dirty="0"/>
              <a:t>)</a:t>
            </a:r>
            <a:endParaRPr lang="fr-FR" sz="54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893596-6870-8A25-6D71-DB78A98DF2F8}"/>
              </a:ext>
            </a:extLst>
          </p:cNvPr>
          <p:cNvSpPr txBox="1">
            <a:spLocks/>
          </p:cNvSpPr>
          <p:nvPr/>
        </p:nvSpPr>
        <p:spPr>
          <a:xfrm>
            <a:off x="8553773" y="320598"/>
            <a:ext cx="2334704" cy="860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i="1" dirty="0">
                <a:solidFill>
                  <a:srgbClr val="FF0000"/>
                </a:solidFill>
              </a:rPr>
              <a:t>proposed</a:t>
            </a:r>
            <a:endParaRPr lang="fr-FR" sz="28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B21936-92B4-AF52-E522-1329F979D5D8}"/>
                  </a:ext>
                </a:extLst>
              </p:cNvPr>
              <p:cNvSpPr txBox="1"/>
              <p:nvPr/>
            </p:nvSpPr>
            <p:spPr>
              <a:xfrm>
                <a:off x="1265457" y="5409399"/>
                <a:ext cx="9957599" cy="964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3 possible outputs pairs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/>
                  <a:t>Same</a:t>
                </a:r>
                <a:r>
                  <a:rPr lang="fr-FR" dirty="0"/>
                  <a:t> </a:t>
                </a:r>
                <a:r>
                  <a:rPr lang="fr-FR" dirty="0" err="1"/>
                  <a:t>loss</a:t>
                </a:r>
                <a:r>
                  <a:rPr lang="fr-FR" dirty="0"/>
                  <a:t> as PIT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Bad </a:t>
                </a:r>
                <a:r>
                  <a:rPr lang="fr-FR" dirty="0" err="1"/>
                  <a:t>inference</a:t>
                </a:r>
                <a:endParaRPr lang="fr-F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B21936-92B4-AF52-E522-1329F979D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57" y="5409399"/>
                <a:ext cx="9957599" cy="964751"/>
              </a:xfrm>
              <a:prstGeom prst="rect">
                <a:avLst/>
              </a:prstGeom>
              <a:blipFill>
                <a:blip r:embed="rId16"/>
                <a:stretch>
                  <a:fillRect l="-429" b="-88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46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FC02C5-9E91-BD0F-9038-B1691AED2B77}"/>
              </a:ext>
            </a:extLst>
          </p:cNvPr>
          <p:cNvSpPr txBox="1">
            <a:spLocks/>
          </p:cNvSpPr>
          <p:nvPr/>
        </p:nvSpPr>
        <p:spPr>
          <a:xfrm>
            <a:off x="792480" y="493310"/>
            <a:ext cx="10607040" cy="860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Cyclic Mixing (</a:t>
            </a:r>
            <a:r>
              <a:rPr lang="en-GB" dirty="0" err="1"/>
              <a:t>MixCycle</a:t>
            </a:r>
            <a:r>
              <a:rPr lang="en-GB" dirty="0"/>
              <a:t>)</a:t>
            </a:r>
            <a:endParaRPr lang="fr-F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2EFAE-1049-F1A8-87B3-80B7618672E0}"/>
              </a:ext>
            </a:extLst>
          </p:cNvPr>
          <p:cNvSpPr txBox="1"/>
          <p:nvPr/>
        </p:nvSpPr>
        <p:spPr>
          <a:xfrm>
            <a:off x="1178832" y="5334974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latin typeface="+mj-lt"/>
              </a:rPr>
              <a:t>I</a:t>
            </a:r>
            <a:r>
              <a:rPr lang="en-GB" b="0" i="0" dirty="0">
                <a:latin typeface="+mj-lt"/>
              </a:rPr>
              <a:t>nspired by PIT-DM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Teacher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Better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Instability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74041-6498-7D9E-5DDC-23DA4A22A243}"/>
              </a:ext>
            </a:extLst>
          </p:cNvPr>
          <p:cNvSpPr txBox="1">
            <a:spLocks/>
          </p:cNvSpPr>
          <p:nvPr/>
        </p:nvSpPr>
        <p:spPr>
          <a:xfrm>
            <a:off x="9525924" y="295627"/>
            <a:ext cx="2334704" cy="860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i="1" dirty="0">
                <a:solidFill>
                  <a:srgbClr val="FF0000"/>
                </a:solidFill>
              </a:rPr>
              <a:t>proposed</a:t>
            </a:r>
            <a:endParaRPr lang="fr-FR" sz="2800" b="1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B5A9F-79A0-6FD7-A9B7-0CE78A64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03" y="1354209"/>
            <a:ext cx="7767194" cy="39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1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322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Helvetica</vt:lpstr>
      <vt:lpstr>Office Theme</vt:lpstr>
      <vt:lpstr>MixCycle Unsupervised Speech Separation</vt:lpstr>
      <vt:lpstr>Introduction to the Problem</vt:lpstr>
      <vt:lpstr>Supervised Training</vt:lpstr>
      <vt:lpstr>Permutation Invariant Training (PIT)</vt:lpstr>
      <vt:lpstr>PIT with Dynamic Mixing (PIT-DM)</vt:lpstr>
      <vt:lpstr>Unsupervised Training</vt:lpstr>
      <vt:lpstr>PowerPoint Presentation</vt:lpstr>
      <vt:lpstr>Mixing PIT (MixPIT)</vt:lpstr>
      <vt:lpstr>PowerPoint Presentation</vt:lpstr>
      <vt:lpstr>PowerPoint Presentation</vt:lpstr>
      <vt:lpstr>Experiments</vt:lpstr>
      <vt:lpstr>Voice Denoising</vt:lpstr>
      <vt:lpstr>Voice Denoising</vt:lpstr>
      <vt:lpstr>Experiment : Wiener Filter</vt:lpstr>
      <vt:lpstr>Experiment : PIT</vt:lpstr>
      <vt:lpstr>Experiment : MixIT – MixPIT - MixCycle</vt:lpstr>
      <vt:lpstr>Simulate different microphone qualities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Siera</dc:creator>
  <cp:lastModifiedBy>Adhemar DESENNEVILLE-GRAVE</cp:lastModifiedBy>
  <cp:revision>8</cp:revision>
  <dcterms:created xsi:type="dcterms:W3CDTF">2024-03-26T14:21:54Z</dcterms:created>
  <dcterms:modified xsi:type="dcterms:W3CDTF">2024-07-01T21:50:55Z</dcterms:modified>
</cp:coreProperties>
</file>