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1.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2-1.png"/><Relationship Id="rId2" Type="http://schemas.openxmlformats.org/officeDocument/2006/relationships/image" Target="../media/image-12-2.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7" Type="http://schemas.openxmlformats.org/officeDocument/2006/relationships/slideLayout" Target="../slideLayouts/slideLayout1.xml"/><Relationship Id="rId8"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50505">
              <a:alpha val="80000"/>
            </a:srgbClr>
          </a:solidFill>
          <a:ln/>
        </p:spPr>
      </p:sp>
      <p:sp>
        <p:nvSpPr>
          <p:cNvPr id="6" name="Text 3"/>
          <p:cNvSpPr/>
          <p:nvPr/>
        </p:nvSpPr>
        <p:spPr>
          <a:xfrm>
            <a:off x="2037993" y="2270879"/>
            <a:ext cx="10554414" cy="355402"/>
          </a:xfrm>
          <a:prstGeom prst="rect">
            <a:avLst/>
          </a:prstGeom>
          <a:noFill/>
          <a:ln/>
        </p:spPr>
        <p:txBody>
          <a:bodyPr wrap="none" rtlCol="0" anchor="t"/>
          <a:lstStyle/>
          <a:p>
            <a:pPr indent="0" marL="0">
              <a:lnSpc>
                <a:spcPts val="2799"/>
              </a:lnSpc>
              <a:buNone/>
            </a:pPr>
            <a:endParaRPr lang="en-US" sz="1750" dirty="0"/>
          </a:p>
        </p:txBody>
      </p:sp>
      <p:sp>
        <p:nvSpPr>
          <p:cNvPr id="7" name="Text 4"/>
          <p:cNvSpPr/>
          <p:nvPr/>
        </p:nvSpPr>
        <p:spPr>
          <a:xfrm>
            <a:off x="2037993" y="2876193"/>
            <a:ext cx="10554414" cy="355402"/>
          </a:xfrm>
          <a:prstGeom prst="rect">
            <a:avLst/>
          </a:prstGeom>
          <a:noFill/>
          <a:ln/>
        </p:spPr>
        <p:txBody>
          <a:bodyPr wrap="none" rtlCol="0" anchor="t"/>
          <a:lstStyle/>
          <a:p>
            <a:pPr indent="0" marL="0">
              <a:lnSpc>
                <a:spcPts val="2799"/>
              </a:lnSpc>
              <a:buNone/>
            </a:pPr>
            <a:endParaRPr lang="en-US" sz="1750" dirty="0"/>
          </a:p>
        </p:txBody>
      </p:sp>
      <p:sp>
        <p:nvSpPr>
          <p:cNvPr id="8" name="Text 5"/>
          <p:cNvSpPr/>
          <p:nvPr/>
        </p:nvSpPr>
        <p:spPr>
          <a:xfrm>
            <a:off x="2037993" y="3564850"/>
            <a:ext cx="6841807" cy="694373"/>
          </a:xfrm>
          <a:prstGeom prst="rect">
            <a:avLst/>
          </a:prstGeom>
          <a:noFill/>
          <a:ln/>
        </p:spPr>
        <p:txBody>
          <a:bodyPr wrap="non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        TEXT RECOGNITION AI</a:t>
            </a:r>
            <a:endParaRPr lang="en-US" sz="4374" dirty="0"/>
          </a:p>
        </p:txBody>
      </p:sp>
      <p:sp>
        <p:nvSpPr>
          <p:cNvPr id="9" name="Text 6"/>
          <p:cNvSpPr/>
          <p:nvPr/>
        </p:nvSpPr>
        <p:spPr>
          <a:xfrm>
            <a:off x="2037993" y="4592479"/>
            <a:ext cx="10554414" cy="355402"/>
          </a:xfrm>
          <a:prstGeom prst="rect">
            <a:avLst/>
          </a:prstGeom>
          <a:noFill/>
          <a:ln/>
        </p:spPr>
        <p:txBody>
          <a:bodyPr wrap="none" rtlCol="0" anchor="t"/>
          <a:lstStyle/>
          <a:p>
            <a:pPr indent="0" marL="0">
              <a:lnSpc>
                <a:spcPts val="2799"/>
              </a:lnSpc>
              <a:buNone/>
            </a:pPr>
            <a:endParaRPr lang="en-US" sz="1750" dirty="0"/>
          </a:p>
        </p:txBody>
      </p:sp>
      <p:sp>
        <p:nvSpPr>
          <p:cNvPr id="10" name="Text 7"/>
          <p:cNvSpPr/>
          <p:nvPr/>
        </p:nvSpPr>
        <p:spPr>
          <a:xfrm>
            <a:off x="2037993" y="5197793"/>
            <a:ext cx="10554414" cy="355402"/>
          </a:xfrm>
          <a:prstGeom prst="rect">
            <a:avLst/>
          </a:prstGeom>
          <a:noFill/>
          <a:ln/>
        </p:spPr>
        <p:txBody>
          <a:bodyPr wrap="non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                                                                                                                                       BY : J ADHESH</a:t>
            </a:r>
            <a:endParaRPr lang="en-US" sz="1750" dirty="0"/>
          </a:p>
        </p:txBody>
      </p:sp>
      <p:sp>
        <p:nvSpPr>
          <p:cNvPr id="11" name="Text 8"/>
          <p:cNvSpPr/>
          <p:nvPr/>
        </p:nvSpPr>
        <p:spPr>
          <a:xfrm>
            <a:off x="2037993" y="5803106"/>
            <a:ext cx="10554414" cy="355402"/>
          </a:xfrm>
          <a:prstGeom prst="rect">
            <a:avLst/>
          </a:prstGeom>
          <a:noFill/>
          <a:ln/>
        </p:spPr>
        <p:txBody>
          <a:bodyPr wrap="none" rtlCol="0" anchor="t"/>
          <a:lstStyle/>
          <a:p>
            <a:pPr indent="0" marL="0">
              <a:lnSpc>
                <a:spcPts val="2799"/>
              </a:lnSpc>
              <a:buNone/>
            </a:pPr>
            <a:endParaRPr lang="en-US" sz="1750" dirty="0"/>
          </a:p>
        </p:txBody>
      </p:sp>
      <p:pic>
        <p:nvPicPr>
          <p:cNvPr id="1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2062639"/>
            <a:ext cx="10554414" cy="1388745"/>
          </a:xfrm>
          <a:prstGeom prst="rect">
            <a:avLst/>
          </a:prstGeom>
          <a:noFill/>
          <a:ln/>
        </p:spPr>
        <p:txBody>
          <a:bodyPr wrap="squar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Ethical Considerations in Text Recognition AI</a:t>
            </a:r>
            <a:endParaRPr lang="en-US" sz="4374" dirty="0"/>
          </a:p>
        </p:txBody>
      </p:sp>
      <p:sp>
        <p:nvSpPr>
          <p:cNvPr id="5" name="Text 3"/>
          <p:cNvSpPr/>
          <p:nvPr/>
        </p:nvSpPr>
        <p:spPr>
          <a:xfrm>
            <a:off x="2037993" y="3784640"/>
            <a:ext cx="10554414" cy="1066205"/>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The widespread use of text recognition AI raises important ethical concerns around data privacy, algorithmic bias, and transparency. Careful consideration must be given to how this technology is deployed to protect individual rights and ensure it is used responsibly.</a:t>
            </a:r>
            <a:endParaRPr lang="en-US" sz="1750" dirty="0"/>
          </a:p>
        </p:txBody>
      </p:sp>
      <p:sp>
        <p:nvSpPr>
          <p:cNvPr id="6" name="Text 4"/>
          <p:cNvSpPr/>
          <p:nvPr/>
        </p:nvSpPr>
        <p:spPr>
          <a:xfrm>
            <a:off x="2037993" y="5100757"/>
            <a:ext cx="10554414" cy="1066205"/>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Key ethical issues include securing sensitive data, preventing misuse, and ensuring AI systems are fair and unbiased. Ongoing oversight and clear policies are needed to address these challenges as text recognition AI becomes more prevalent.</a:t>
            </a:r>
            <a:endParaRPr lang="en-US" sz="1750"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240042" y="587573"/>
            <a:ext cx="8327946" cy="667703"/>
          </a:xfrm>
          <a:prstGeom prst="rect">
            <a:avLst/>
          </a:prstGeom>
          <a:noFill/>
          <a:ln/>
        </p:spPr>
        <p:txBody>
          <a:bodyPr wrap="none" rtlCol="0" anchor="t"/>
          <a:lstStyle/>
          <a:p>
            <a:pPr indent="0" marL="0">
              <a:lnSpc>
                <a:spcPts val="5258"/>
              </a:lnSpc>
              <a:buNone/>
            </a:pPr>
            <a:r>
              <a:rPr lang="en-US" sz="4207" dirty="0">
                <a:solidFill>
                  <a:srgbClr val="F2F2F3"/>
                </a:solidFill>
                <a:latin typeface="Poppins" pitchFamily="34" charset="0"/>
                <a:ea typeface="Poppins" pitchFamily="34" charset="-122"/>
                <a:cs typeface="Poppins" pitchFamily="34" charset="-120"/>
              </a:rPr>
              <a:t>Conclusion and Key Takeaways</a:t>
            </a:r>
            <a:endParaRPr lang="en-US" sz="4207" dirty="0"/>
          </a:p>
        </p:txBody>
      </p:sp>
      <p:sp>
        <p:nvSpPr>
          <p:cNvPr id="5" name="Text 3"/>
          <p:cNvSpPr/>
          <p:nvPr/>
        </p:nvSpPr>
        <p:spPr>
          <a:xfrm>
            <a:off x="2240042" y="1682591"/>
            <a:ext cx="10150316" cy="1025843"/>
          </a:xfrm>
          <a:prstGeom prst="rect">
            <a:avLst/>
          </a:prstGeom>
          <a:noFill/>
          <a:ln/>
        </p:spPr>
        <p:txBody>
          <a:bodyPr wrap="square" rtlCol="0" anchor="t"/>
          <a:lstStyle/>
          <a:p>
            <a:pPr indent="0" marL="0">
              <a:lnSpc>
                <a:spcPts val="2692"/>
              </a:lnSpc>
              <a:buNone/>
            </a:pPr>
            <a:r>
              <a:rPr lang="en-US" sz="1683" dirty="0">
                <a:solidFill>
                  <a:srgbClr val="E5E0DF"/>
                </a:solidFill>
                <a:latin typeface="Roboto" pitchFamily="34" charset="0"/>
                <a:ea typeface="Roboto" pitchFamily="34" charset="-122"/>
                <a:cs typeface="Roboto" pitchFamily="34" charset="-120"/>
              </a:rPr>
              <a:t>In conclusion, text recognition AI has emerged as a powerful technology with far-reaching applications. From digitizing printed documents to automating data entry, this technology has revolutionized the way we interact with textual information.</a:t>
            </a:r>
            <a:endParaRPr lang="en-US" sz="1683" dirty="0"/>
          </a:p>
        </p:txBody>
      </p:sp>
      <p:sp>
        <p:nvSpPr>
          <p:cNvPr id="6" name="Text 4"/>
          <p:cNvSpPr/>
          <p:nvPr/>
        </p:nvSpPr>
        <p:spPr>
          <a:xfrm>
            <a:off x="2240042" y="3055620"/>
            <a:ext cx="4914900" cy="641033"/>
          </a:xfrm>
          <a:prstGeom prst="rect">
            <a:avLst/>
          </a:prstGeom>
          <a:noFill/>
          <a:ln/>
        </p:spPr>
        <p:txBody>
          <a:bodyPr wrap="none" rtlCol="0" anchor="t"/>
          <a:lstStyle/>
          <a:p>
            <a:pPr algn="ctr" indent="0" marL="0">
              <a:lnSpc>
                <a:spcPts val="5048"/>
              </a:lnSpc>
              <a:buNone/>
            </a:pPr>
            <a:r>
              <a:rPr lang="en-US" sz="5048" dirty="0">
                <a:solidFill>
                  <a:srgbClr val="E5E0DF"/>
                </a:solidFill>
                <a:latin typeface="Poppins" pitchFamily="34" charset="0"/>
                <a:ea typeface="Poppins" pitchFamily="34" charset="-122"/>
                <a:cs typeface="Poppins" pitchFamily="34" charset="-120"/>
              </a:rPr>
              <a:t>5</a:t>
            </a:r>
            <a:endParaRPr lang="en-US" sz="5048" dirty="0"/>
          </a:p>
        </p:txBody>
      </p:sp>
      <p:sp>
        <p:nvSpPr>
          <p:cNvPr id="7" name="Text 5"/>
          <p:cNvSpPr/>
          <p:nvPr/>
        </p:nvSpPr>
        <p:spPr>
          <a:xfrm>
            <a:off x="3361968" y="3963710"/>
            <a:ext cx="2671048" cy="333732"/>
          </a:xfrm>
          <a:prstGeom prst="rect">
            <a:avLst/>
          </a:prstGeom>
          <a:noFill/>
          <a:ln/>
        </p:spPr>
        <p:txBody>
          <a:bodyPr wrap="none" rtlCol="0" anchor="t"/>
          <a:lstStyle/>
          <a:p>
            <a:pPr algn="ctr" indent="0" marL="0">
              <a:lnSpc>
                <a:spcPts val="2629"/>
              </a:lnSpc>
              <a:buNone/>
            </a:pPr>
            <a:r>
              <a:rPr lang="en-US" sz="2103" dirty="0">
                <a:solidFill>
                  <a:srgbClr val="E5E0DF"/>
                </a:solidFill>
                <a:latin typeface="Poppins" pitchFamily="34" charset="0"/>
                <a:ea typeface="Poppins" pitchFamily="34" charset="-122"/>
                <a:cs typeface="Poppins" pitchFamily="34" charset="-120"/>
              </a:rPr>
              <a:t>Key Benefits</a:t>
            </a:r>
            <a:endParaRPr lang="en-US" sz="2103" dirty="0"/>
          </a:p>
        </p:txBody>
      </p:sp>
      <p:sp>
        <p:nvSpPr>
          <p:cNvPr id="8" name="Text 6"/>
          <p:cNvSpPr/>
          <p:nvPr/>
        </p:nvSpPr>
        <p:spPr>
          <a:xfrm>
            <a:off x="2240042" y="4425553"/>
            <a:ext cx="4914900" cy="1025843"/>
          </a:xfrm>
          <a:prstGeom prst="rect">
            <a:avLst/>
          </a:prstGeom>
          <a:noFill/>
          <a:ln/>
        </p:spPr>
        <p:txBody>
          <a:bodyPr wrap="square" rtlCol="0" anchor="t"/>
          <a:lstStyle/>
          <a:p>
            <a:pPr algn="ctr" indent="0" marL="0">
              <a:lnSpc>
                <a:spcPts val="2692"/>
              </a:lnSpc>
              <a:buNone/>
            </a:pPr>
            <a:r>
              <a:rPr lang="en-US" sz="1683" dirty="0">
                <a:solidFill>
                  <a:srgbClr val="E5E0DF"/>
                </a:solidFill>
                <a:latin typeface="Roboto" pitchFamily="34" charset="0"/>
                <a:ea typeface="Roboto" pitchFamily="34" charset="-122"/>
                <a:cs typeface="Roboto" pitchFamily="34" charset="-120"/>
              </a:rPr>
              <a:t>Text recognition AI offers increased efficiency, reduced errors, and enhanced accessibility for a wide range of industries and users.</a:t>
            </a:r>
            <a:endParaRPr lang="en-US" sz="1683" dirty="0"/>
          </a:p>
        </p:txBody>
      </p:sp>
      <p:sp>
        <p:nvSpPr>
          <p:cNvPr id="9" name="Text 7"/>
          <p:cNvSpPr/>
          <p:nvPr/>
        </p:nvSpPr>
        <p:spPr>
          <a:xfrm>
            <a:off x="7475458" y="3055620"/>
            <a:ext cx="4914900" cy="641033"/>
          </a:xfrm>
          <a:prstGeom prst="rect">
            <a:avLst/>
          </a:prstGeom>
          <a:noFill/>
          <a:ln/>
        </p:spPr>
        <p:txBody>
          <a:bodyPr wrap="none" rtlCol="0" anchor="t"/>
          <a:lstStyle/>
          <a:p>
            <a:pPr algn="ctr" indent="0" marL="0">
              <a:lnSpc>
                <a:spcPts val="5048"/>
              </a:lnSpc>
              <a:buNone/>
            </a:pPr>
            <a:r>
              <a:rPr lang="en-US" sz="5048" dirty="0">
                <a:solidFill>
                  <a:srgbClr val="E5E0DF"/>
                </a:solidFill>
                <a:latin typeface="Poppins" pitchFamily="34" charset="0"/>
                <a:ea typeface="Poppins" pitchFamily="34" charset="-122"/>
                <a:cs typeface="Poppins" pitchFamily="34" charset="-120"/>
              </a:rPr>
              <a:t>3</a:t>
            </a:r>
            <a:endParaRPr lang="en-US" sz="5048" dirty="0"/>
          </a:p>
        </p:txBody>
      </p:sp>
      <p:sp>
        <p:nvSpPr>
          <p:cNvPr id="10" name="Text 8"/>
          <p:cNvSpPr/>
          <p:nvPr/>
        </p:nvSpPr>
        <p:spPr>
          <a:xfrm>
            <a:off x="8597384" y="3963710"/>
            <a:ext cx="2671048" cy="333732"/>
          </a:xfrm>
          <a:prstGeom prst="rect">
            <a:avLst/>
          </a:prstGeom>
          <a:noFill/>
          <a:ln/>
        </p:spPr>
        <p:txBody>
          <a:bodyPr wrap="none" rtlCol="0" anchor="t"/>
          <a:lstStyle/>
          <a:p>
            <a:pPr algn="ctr" indent="0" marL="0">
              <a:lnSpc>
                <a:spcPts val="2629"/>
              </a:lnSpc>
              <a:buNone/>
            </a:pPr>
            <a:r>
              <a:rPr lang="en-US" sz="2103" dirty="0">
                <a:solidFill>
                  <a:srgbClr val="E5E0DF"/>
                </a:solidFill>
                <a:latin typeface="Poppins" pitchFamily="34" charset="0"/>
                <a:ea typeface="Poppins" pitchFamily="34" charset="-122"/>
                <a:cs typeface="Poppins" pitchFamily="34" charset="-120"/>
              </a:rPr>
              <a:t>Main Challenges</a:t>
            </a:r>
            <a:endParaRPr lang="en-US" sz="2103" dirty="0"/>
          </a:p>
        </p:txBody>
      </p:sp>
      <p:sp>
        <p:nvSpPr>
          <p:cNvPr id="11" name="Text 9"/>
          <p:cNvSpPr/>
          <p:nvPr/>
        </p:nvSpPr>
        <p:spPr>
          <a:xfrm>
            <a:off x="7475458" y="4425553"/>
            <a:ext cx="4914900" cy="1025843"/>
          </a:xfrm>
          <a:prstGeom prst="rect">
            <a:avLst/>
          </a:prstGeom>
          <a:noFill/>
          <a:ln/>
        </p:spPr>
        <p:txBody>
          <a:bodyPr wrap="square" rtlCol="0" anchor="t"/>
          <a:lstStyle/>
          <a:p>
            <a:pPr algn="ctr" indent="0" marL="0">
              <a:lnSpc>
                <a:spcPts val="2692"/>
              </a:lnSpc>
              <a:buNone/>
            </a:pPr>
            <a:r>
              <a:rPr lang="en-US" sz="1683" dirty="0">
                <a:solidFill>
                  <a:srgbClr val="E5E0DF"/>
                </a:solidFill>
                <a:latin typeface="Roboto" pitchFamily="34" charset="0"/>
                <a:ea typeface="Roboto" pitchFamily="34" charset="-122"/>
                <a:cs typeface="Roboto" pitchFamily="34" charset="-120"/>
              </a:rPr>
              <a:t>Ongoing development is needed to address accuracy limitations, data privacy concerns, and the complexity of handling diverse text formats.</a:t>
            </a:r>
            <a:endParaRPr lang="en-US" sz="1683" dirty="0"/>
          </a:p>
        </p:txBody>
      </p:sp>
      <p:sp>
        <p:nvSpPr>
          <p:cNvPr id="12" name="Text 10"/>
          <p:cNvSpPr/>
          <p:nvPr/>
        </p:nvSpPr>
        <p:spPr>
          <a:xfrm>
            <a:off x="2240042" y="5691783"/>
            <a:ext cx="10150316" cy="1025843"/>
          </a:xfrm>
          <a:prstGeom prst="rect">
            <a:avLst/>
          </a:prstGeom>
          <a:noFill/>
          <a:ln/>
        </p:spPr>
        <p:txBody>
          <a:bodyPr wrap="square" rtlCol="0" anchor="t"/>
          <a:lstStyle/>
          <a:p>
            <a:pPr indent="0" marL="0">
              <a:lnSpc>
                <a:spcPts val="2692"/>
              </a:lnSpc>
              <a:buNone/>
            </a:pPr>
            <a:r>
              <a:rPr lang="en-US" sz="1683" dirty="0">
                <a:solidFill>
                  <a:srgbClr val="E5E0DF"/>
                </a:solidFill>
                <a:latin typeface="Roboto" pitchFamily="34" charset="0"/>
                <a:ea typeface="Roboto" pitchFamily="34" charset="-122"/>
                <a:cs typeface="Roboto" pitchFamily="34" charset="-120"/>
              </a:rPr>
              <a:t>Looking ahead, the future of text recognition AI holds immense promise. Advancements in deep learning, natural language processing, and multimodal integration are expected to drive even more innovative applications and overcome current limitations.</a:t>
            </a:r>
            <a:endParaRPr lang="en-US" sz="1683" dirty="0"/>
          </a:p>
        </p:txBody>
      </p:sp>
      <p:sp>
        <p:nvSpPr>
          <p:cNvPr id="13" name="Text 11"/>
          <p:cNvSpPr/>
          <p:nvPr/>
        </p:nvSpPr>
        <p:spPr>
          <a:xfrm>
            <a:off x="2240042" y="6958013"/>
            <a:ext cx="10150316" cy="683895"/>
          </a:xfrm>
          <a:prstGeom prst="rect">
            <a:avLst/>
          </a:prstGeom>
          <a:noFill/>
          <a:ln/>
        </p:spPr>
        <p:txBody>
          <a:bodyPr wrap="square" rtlCol="0" anchor="t"/>
          <a:lstStyle/>
          <a:p>
            <a:pPr indent="0" marL="0">
              <a:lnSpc>
                <a:spcPts val="2692"/>
              </a:lnSpc>
              <a:buNone/>
            </a:pPr>
            <a:r>
              <a:rPr lang="en-US" sz="1683" dirty="0">
                <a:solidFill>
                  <a:srgbClr val="E5E0DF"/>
                </a:solidFill>
                <a:latin typeface="Roboto" pitchFamily="34" charset="0"/>
                <a:ea typeface="Roboto" pitchFamily="34" charset="-122"/>
                <a:cs typeface="Roboto" pitchFamily="34" charset="-120"/>
              </a:rPr>
              <a:t>By embracing this transformative technology, organizations and individuals can unlock new levels of efficiency, productivity, and accessibility in the digital age.</a:t>
            </a:r>
            <a:endParaRPr lang="en-US" sz="1683"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50505">
              <a:alpha val="80000"/>
            </a:srgbClr>
          </a:solidFill>
          <a:ln/>
        </p:spPr>
      </p:sp>
      <p:sp>
        <p:nvSpPr>
          <p:cNvPr id="6" name="Text 3"/>
          <p:cNvSpPr/>
          <p:nvPr/>
        </p:nvSpPr>
        <p:spPr>
          <a:xfrm>
            <a:off x="2037993" y="3767614"/>
            <a:ext cx="5886450" cy="694373"/>
          </a:xfrm>
          <a:prstGeom prst="rect">
            <a:avLst/>
          </a:prstGeom>
          <a:noFill/>
          <a:ln/>
        </p:spPr>
        <p:txBody>
          <a:bodyPr wrap="non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                   THANK YOU</a:t>
            </a:r>
            <a:endParaRPr lang="en-US" sz="4374"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758202"/>
            <a:ext cx="7477601" cy="958215"/>
          </a:xfrm>
          <a:prstGeom prst="rect">
            <a:avLst/>
          </a:prstGeom>
          <a:noFill/>
          <a:ln/>
        </p:spPr>
        <p:txBody>
          <a:bodyPr wrap="none" rtlCol="0" anchor="t"/>
          <a:lstStyle/>
          <a:p>
            <a:pPr indent="0" marL="0">
              <a:lnSpc>
                <a:spcPts val="7545"/>
              </a:lnSpc>
              <a:buNone/>
            </a:pPr>
            <a:r>
              <a:rPr lang="en-US" sz="6036" dirty="0">
                <a:solidFill>
                  <a:srgbClr val="F2F2F3"/>
                </a:solidFill>
                <a:latin typeface="Poppins" pitchFamily="34" charset="0"/>
                <a:ea typeface="Poppins" pitchFamily="34" charset="-122"/>
                <a:cs typeface="Poppins" pitchFamily="34" charset="-120"/>
              </a:rPr>
              <a:t>Introduction </a:t>
            </a:r>
            <a:endParaRPr lang="en-US" sz="6036" dirty="0"/>
          </a:p>
        </p:txBody>
      </p:sp>
      <p:sp>
        <p:nvSpPr>
          <p:cNvPr id="6" name="Text 3"/>
          <p:cNvSpPr/>
          <p:nvPr/>
        </p:nvSpPr>
        <p:spPr>
          <a:xfrm>
            <a:off x="833199" y="4049673"/>
            <a:ext cx="7477601" cy="1421606"/>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Unlock the power of text recognition technology and dive into its transformative capabilities. From digitizing handwritten documents to automating data entry, this cutting-edge AI empowers businesses and individuals to revolutionize their workflows.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891189"/>
            <a:ext cx="7590473" cy="694373"/>
          </a:xfrm>
          <a:prstGeom prst="rect">
            <a:avLst/>
          </a:prstGeom>
          <a:noFill/>
          <a:ln/>
        </p:spPr>
        <p:txBody>
          <a:bodyPr wrap="non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What is Text Recognition AI?</a:t>
            </a:r>
            <a:endParaRPr lang="en-US" sz="4374" dirty="0"/>
          </a:p>
        </p:txBody>
      </p:sp>
      <p:sp>
        <p:nvSpPr>
          <p:cNvPr id="5" name="Shape 3"/>
          <p:cNvSpPr/>
          <p:nvPr/>
        </p:nvSpPr>
        <p:spPr>
          <a:xfrm>
            <a:off x="2037993" y="2918817"/>
            <a:ext cx="3370064" cy="3419594"/>
          </a:xfrm>
          <a:prstGeom prst="roundRect">
            <a:avLst>
              <a:gd name="adj" fmla="val 2967"/>
            </a:avLst>
          </a:prstGeom>
          <a:solidFill>
            <a:srgbClr val="3D3D42"/>
          </a:solidFill>
          <a:ln w="7620">
            <a:solidFill>
              <a:srgbClr val="56565B"/>
            </a:solidFill>
            <a:prstDash val="solid"/>
          </a:ln>
        </p:spPr>
      </p:sp>
      <p:sp>
        <p:nvSpPr>
          <p:cNvPr id="6" name="Text 4"/>
          <p:cNvSpPr/>
          <p:nvPr/>
        </p:nvSpPr>
        <p:spPr>
          <a:xfrm>
            <a:off x="2267783" y="3148608"/>
            <a:ext cx="2910483" cy="694373"/>
          </a:xfrm>
          <a:prstGeom prst="rect">
            <a:avLst/>
          </a:prstGeom>
          <a:noFill/>
          <a:ln/>
        </p:spPr>
        <p:txBody>
          <a:bodyPr wrap="squar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Automated Text Extraction</a:t>
            </a:r>
            <a:endParaRPr lang="en-US" sz="2187" dirty="0"/>
          </a:p>
        </p:txBody>
      </p:sp>
      <p:sp>
        <p:nvSpPr>
          <p:cNvPr id="7" name="Text 5"/>
          <p:cNvSpPr/>
          <p:nvPr/>
        </p:nvSpPr>
        <p:spPr>
          <a:xfrm>
            <a:off x="2267783" y="3976211"/>
            <a:ext cx="2910483" cy="2132409"/>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Text Recognition AI utilizes computer vision and deep learning to automatically identify, extract, and digitize text from images, documents, or other visual media.</a:t>
            </a:r>
            <a:endParaRPr lang="en-US" sz="1750" dirty="0"/>
          </a:p>
        </p:txBody>
      </p:sp>
      <p:sp>
        <p:nvSpPr>
          <p:cNvPr id="8" name="Shape 6"/>
          <p:cNvSpPr/>
          <p:nvPr/>
        </p:nvSpPr>
        <p:spPr>
          <a:xfrm>
            <a:off x="5630228" y="2918817"/>
            <a:ext cx="3370064" cy="3419594"/>
          </a:xfrm>
          <a:prstGeom prst="roundRect">
            <a:avLst>
              <a:gd name="adj" fmla="val 2967"/>
            </a:avLst>
          </a:prstGeom>
          <a:solidFill>
            <a:srgbClr val="3D3D42"/>
          </a:solidFill>
          <a:ln w="7620">
            <a:solidFill>
              <a:srgbClr val="56565B"/>
            </a:solidFill>
            <a:prstDash val="solid"/>
          </a:ln>
        </p:spPr>
      </p:sp>
      <p:sp>
        <p:nvSpPr>
          <p:cNvPr id="9" name="Text 7"/>
          <p:cNvSpPr/>
          <p:nvPr/>
        </p:nvSpPr>
        <p:spPr>
          <a:xfrm>
            <a:off x="5860018" y="3148608"/>
            <a:ext cx="2910483" cy="694373"/>
          </a:xfrm>
          <a:prstGeom prst="rect">
            <a:avLst/>
          </a:prstGeom>
          <a:noFill/>
          <a:ln/>
        </p:spPr>
        <p:txBody>
          <a:bodyPr wrap="squar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Intelligent Digitization</a:t>
            </a:r>
            <a:endParaRPr lang="en-US" sz="2187" dirty="0"/>
          </a:p>
        </p:txBody>
      </p:sp>
      <p:sp>
        <p:nvSpPr>
          <p:cNvPr id="10" name="Text 8"/>
          <p:cNvSpPr/>
          <p:nvPr/>
        </p:nvSpPr>
        <p:spPr>
          <a:xfrm>
            <a:off x="5860018" y="3976211"/>
            <a:ext cx="2910483" cy="2132409"/>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By converting text data into a machine-readable format, Text Recognition AI enables efficient digital processing, storage, and analysis of text-based information.</a:t>
            </a:r>
            <a:endParaRPr lang="en-US" sz="1750" dirty="0"/>
          </a:p>
        </p:txBody>
      </p:sp>
      <p:sp>
        <p:nvSpPr>
          <p:cNvPr id="11" name="Shape 9"/>
          <p:cNvSpPr/>
          <p:nvPr/>
        </p:nvSpPr>
        <p:spPr>
          <a:xfrm>
            <a:off x="9222462" y="2918817"/>
            <a:ext cx="3370064" cy="3419594"/>
          </a:xfrm>
          <a:prstGeom prst="roundRect">
            <a:avLst>
              <a:gd name="adj" fmla="val 2967"/>
            </a:avLst>
          </a:prstGeom>
          <a:solidFill>
            <a:srgbClr val="3D3D42"/>
          </a:solidFill>
          <a:ln w="7620">
            <a:solidFill>
              <a:srgbClr val="56565B"/>
            </a:solidFill>
            <a:prstDash val="solid"/>
          </a:ln>
        </p:spPr>
      </p:sp>
      <p:sp>
        <p:nvSpPr>
          <p:cNvPr id="12" name="Text 10"/>
          <p:cNvSpPr/>
          <p:nvPr/>
        </p:nvSpPr>
        <p:spPr>
          <a:xfrm>
            <a:off x="9452253" y="3148608"/>
            <a:ext cx="2777490"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Broad Applications</a:t>
            </a:r>
            <a:endParaRPr lang="en-US" sz="2187" dirty="0"/>
          </a:p>
        </p:txBody>
      </p:sp>
      <p:sp>
        <p:nvSpPr>
          <p:cNvPr id="13" name="Text 11"/>
          <p:cNvSpPr/>
          <p:nvPr/>
        </p:nvSpPr>
        <p:spPr>
          <a:xfrm>
            <a:off x="9452253" y="3629025"/>
            <a:ext cx="2910483" cy="2132409"/>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This technology has applications in areas like document management, data entry, translation, and business process automation, to name a few.</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521023"/>
            <a:ext cx="9701093" cy="694373"/>
          </a:xfrm>
          <a:prstGeom prst="rect">
            <a:avLst/>
          </a:prstGeom>
          <a:noFill/>
          <a:ln/>
        </p:spPr>
        <p:txBody>
          <a:bodyPr wrap="non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How does Text Recognition AI work?</a:t>
            </a:r>
            <a:endParaRPr lang="en-US" sz="4374" dirty="0"/>
          </a:p>
        </p:txBody>
      </p:sp>
      <p:pic>
        <p:nvPicPr>
          <p:cNvPr id="5" name="Image 0" descr="preencoded.png">    </p:cNvPr>
          <p:cNvPicPr>
            <a:picLocks noChangeAspect="1"/>
          </p:cNvPicPr>
          <p:nvPr/>
        </p:nvPicPr>
        <p:blipFill>
          <a:blip r:embed="rId1"/>
          <a:stretch>
            <a:fillRect/>
          </a:stretch>
        </p:blipFill>
        <p:spPr>
          <a:xfrm>
            <a:off x="2037993" y="2659737"/>
            <a:ext cx="2638544" cy="888682"/>
          </a:xfrm>
          <a:prstGeom prst="rect">
            <a:avLst/>
          </a:prstGeom>
        </p:spPr>
      </p:pic>
      <p:sp>
        <p:nvSpPr>
          <p:cNvPr id="6" name="Text 3"/>
          <p:cNvSpPr/>
          <p:nvPr/>
        </p:nvSpPr>
        <p:spPr>
          <a:xfrm>
            <a:off x="2260163" y="3881676"/>
            <a:ext cx="2194203" cy="347186"/>
          </a:xfrm>
          <a:prstGeom prst="rect">
            <a:avLst/>
          </a:prstGeom>
          <a:noFill/>
          <a:ln/>
        </p:spPr>
        <p:txBody>
          <a:bodyPr wrap="none" rtlCol="0" anchor="t"/>
          <a:lstStyle/>
          <a:p>
            <a:pPr algn="l" indent="0" marL="0">
              <a:lnSpc>
                <a:spcPts val="2734"/>
              </a:lnSpc>
              <a:buNone/>
            </a:pPr>
            <a:r>
              <a:rPr lang="en-US" sz="2187" dirty="0">
                <a:solidFill>
                  <a:srgbClr val="E5E0DF"/>
                </a:solidFill>
                <a:latin typeface="Poppins" pitchFamily="34" charset="0"/>
                <a:ea typeface="Poppins" pitchFamily="34" charset="-122"/>
                <a:cs typeface="Poppins" pitchFamily="34" charset="-120"/>
              </a:rPr>
              <a:t>Image Capture</a:t>
            </a:r>
            <a:endParaRPr lang="en-US" sz="2187" dirty="0"/>
          </a:p>
        </p:txBody>
      </p:sp>
      <p:sp>
        <p:nvSpPr>
          <p:cNvPr id="7" name="Text 4"/>
          <p:cNvSpPr/>
          <p:nvPr/>
        </p:nvSpPr>
        <p:spPr>
          <a:xfrm>
            <a:off x="2260163" y="4362093"/>
            <a:ext cx="2194203" cy="1777008"/>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The first step is to capture an image containing text, often using a camera or scanner.</a:t>
            </a:r>
            <a:endParaRPr lang="en-US" sz="1750" dirty="0"/>
          </a:p>
        </p:txBody>
      </p:sp>
      <p:pic>
        <p:nvPicPr>
          <p:cNvPr id="8" name="Image 1" descr="preencoded.png">    </p:cNvPr>
          <p:cNvPicPr>
            <a:picLocks noChangeAspect="1"/>
          </p:cNvPicPr>
          <p:nvPr/>
        </p:nvPicPr>
        <p:blipFill>
          <a:blip r:embed="rId2"/>
          <a:stretch>
            <a:fillRect/>
          </a:stretch>
        </p:blipFill>
        <p:spPr>
          <a:xfrm>
            <a:off x="4676537" y="2659737"/>
            <a:ext cx="2638663" cy="888682"/>
          </a:xfrm>
          <a:prstGeom prst="rect">
            <a:avLst/>
          </a:prstGeom>
        </p:spPr>
      </p:pic>
      <p:sp>
        <p:nvSpPr>
          <p:cNvPr id="9" name="Text 5"/>
          <p:cNvSpPr/>
          <p:nvPr/>
        </p:nvSpPr>
        <p:spPr>
          <a:xfrm>
            <a:off x="4898707" y="3881676"/>
            <a:ext cx="2194322" cy="347186"/>
          </a:xfrm>
          <a:prstGeom prst="rect">
            <a:avLst/>
          </a:prstGeom>
          <a:noFill/>
          <a:ln/>
        </p:spPr>
        <p:txBody>
          <a:bodyPr wrap="none" rtlCol="0" anchor="t"/>
          <a:lstStyle/>
          <a:p>
            <a:pPr algn="l" indent="0" marL="0">
              <a:lnSpc>
                <a:spcPts val="2734"/>
              </a:lnSpc>
              <a:buNone/>
            </a:pPr>
            <a:r>
              <a:rPr lang="en-US" sz="2187" dirty="0">
                <a:solidFill>
                  <a:srgbClr val="E5E0DF"/>
                </a:solidFill>
                <a:latin typeface="Poppins" pitchFamily="34" charset="0"/>
                <a:ea typeface="Poppins" pitchFamily="34" charset="-122"/>
                <a:cs typeface="Poppins" pitchFamily="34" charset="-120"/>
              </a:rPr>
              <a:t>Text Detection</a:t>
            </a:r>
            <a:endParaRPr lang="en-US" sz="2187" dirty="0"/>
          </a:p>
        </p:txBody>
      </p:sp>
      <p:sp>
        <p:nvSpPr>
          <p:cNvPr id="10" name="Text 6"/>
          <p:cNvSpPr/>
          <p:nvPr/>
        </p:nvSpPr>
        <p:spPr>
          <a:xfrm>
            <a:off x="4898707" y="4362093"/>
            <a:ext cx="2194322" cy="1421606"/>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AI algorithms then analyze the image to locate and isolate the text regions.</a:t>
            </a:r>
            <a:endParaRPr lang="en-US" sz="1750" dirty="0"/>
          </a:p>
        </p:txBody>
      </p:sp>
      <p:pic>
        <p:nvPicPr>
          <p:cNvPr id="11" name="Image 2" descr="preencoded.png">    </p:cNvPr>
          <p:cNvPicPr>
            <a:picLocks noChangeAspect="1"/>
          </p:cNvPicPr>
          <p:nvPr/>
        </p:nvPicPr>
        <p:blipFill>
          <a:blip r:embed="rId3"/>
          <a:stretch>
            <a:fillRect/>
          </a:stretch>
        </p:blipFill>
        <p:spPr>
          <a:xfrm>
            <a:off x="7315200" y="2659737"/>
            <a:ext cx="2638544" cy="888682"/>
          </a:xfrm>
          <a:prstGeom prst="rect">
            <a:avLst/>
          </a:prstGeom>
        </p:spPr>
      </p:pic>
      <p:sp>
        <p:nvSpPr>
          <p:cNvPr id="12" name="Text 7"/>
          <p:cNvSpPr/>
          <p:nvPr/>
        </p:nvSpPr>
        <p:spPr>
          <a:xfrm>
            <a:off x="7537371" y="3881676"/>
            <a:ext cx="2194203" cy="694373"/>
          </a:xfrm>
          <a:prstGeom prst="rect">
            <a:avLst/>
          </a:prstGeom>
          <a:noFill/>
          <a:ln/>
        </p:spPr>
        <p:txBody>
          <a:bodyPr wrap="square" rtlCol="0" anchor="t"/>
          <a:lstStyle/>
          <a:p>
            <a:pPr algn="l" indent="0" marL="0">
              <a:lnSpc>
                <a:spcPts val="2734"/>
              </a:lnSpc>
              <a:buNone/>
            </a:pPr>
            <a:r>
              <a:rPr lang="en-US" sz="2187" dirty="0">
                <a:solidFill>
                  <a:srgbClr val="E5E0DF"/>
                </a:solidFill>
                <a:latin typeface="Poppins" pitchFamily="34" charset="0"/>
                <a:ea typeface="Poppins" pitchFamily="34" charset="-122"/>
                <a:cs typeface="Poppins" pitchFamily="34" charset="-120"/>
              </a:rPr>
              <a:t>Character Recognition</a:t>
            </a:r>
            <a:endParaRPr lang="en-US" sz="2187" dirty="0"/>
          </a:p>
        </p:txBody>
      </p:sp>
      <p:sp>
        <p:nvSpPr>
          <p:cNvPr id="13" name="Text 8"/>
          <p:cNvSpPr/>
          <p:nvPr/>
        </p:nvSpPr>
        <p:spPr>
          <a:xfrm>
            <a:off x="7537371" y="4709279"/>
            <a:ext cx="2194203" cy="1777008"/>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Advanced machine learning models decode the shapes of individual characters within the text.</a:t>
            </a:r>
            <a:endParaRPr lang="en-US" sz="1750" dirty="0"/>
          </a:p>
        </p:txBody>
      </p:sp>
      <p:pic>
        <p:nvPicPr>
          <p:cNvPr id="14" name="Image 3" descr="preencoded.png">    </p:cNvPr>
          <p:cNvPicPr>
            <a:picLocks noChangeAspect="1"/>
          </p:cNvPicPr>
          <p:nvPr/>
        </p:nvPicPr>
        <p:blipFill>
          <a:blip r:embed="rId4"/>
          <a:stretch>
            <a:fillRect/>
          </a:stretch>
        </p:blipFill>
        <p:spPr>
          <a:xfrm>
            <a:off x="9953744" y="2659737"/>
            <a:ext cx="2638663" cy="888682"/>
          </a:xfrm>
          <a:prstGeom prst="rect">
            <a:avLst/>
          </a:prstGeom>
        </p:spPr>
      </p:pic>
      <p:sp>
        <p:nvSpPr>
          <p:cNvPr id="15" name="Text 9"/>
          <p:cNvSpPr/>
          <p:nvPr/>
        </p:nvSpPr>
        <p:spPr>
          <a:xfrm>
            <a:off x="10175915" y="3881676"/>
            <a:ext cx="2194322" cy="694373"/>
          </a:xfrm>
          <a:prstGeom prst="rect">
            <a:avLst/>
          </a:prstGeom>
          <a:noFill/>
          <a:ln/>
        </p:spPr>
        <p:txBody>
          <a:bodyPr wrap="square" rtlCol="0" anchor="t"/>
          <a:lstStyle/>
          <a:p>
            <a:pPr algn="l" indent="0" marL="0">
              <a:lnSpc>
                <a:spcPts val="2734"/>
              </a:lnSpc>
              <a:buNone/>
            </a:pPr>
            <a:r>
              <a:rPr lang="en-US" sz="2187" dirty="0">
                <a:solidFill>
                  <a:srgbClr val="E5E0DF"/>
                </a:solidFill>
                <a:latin typeface="Poppins" pitchFamily="34" charset="0"/>
                <a:ea typeface="Poppins" pitchFamily="34" charset="-122"/>
                <a:cs typeface="Poppins" pitchFamily="34" charset="-120"/>
              </a:rPr>
              <a:t>Output Generation</a:t>
            </a:r>
            <a:endParaRPr lang="en-US" sz="2187" dirty="0"/>
          </a:p>
        </p:txBody>
      </p:sp>
      <p:sp>
        <p:nvSpPr>
          <p:cNvPr id="16" name="Text 10"/>
          <p:cNvSpPr/>
          <p:nvPr/>
        </p:nvSpPr>
        <p:spPr>
          <a:xfrm>
            <a:off x="10175915" y="4709279"/>
            <a:ext cx="2194322" cy="1777008"/>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The recognized text is then output in a digital format, such as editable text or searchable PDFs.</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925473"/>
            <a:ext cx="9376172" cy="694373"/>
          </a:xfrm>
          <a:prstGeom prst="rect">
            <a:avLst/>
          </a:prstGeom>
          <a:noFill/>
          <a:ln/>
        </p:spPr>
        <p:txBody>
          <a:bodyPr wrap="non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Applications of Text Recognition AI</a:t>
            </a:r>
            <a:endParaRPr lang="en-US" sz="4374" dirty="0"/>
          </a:p>
        </p:txBody>
      </p:sp>
      <p:sp>
        <p:nvSpPr>
          <p:cNvPr id="5" name="Shape 3"/>
          <p:cNvSpPr/>
          <p:nvPr/>
        </p:nvSpPr>
        <p:spPr>
          <a:xfrm>
            <a:off x="2349103" y="1953101"/>
            <a:ext cx="44410" cy="5351026"/>
          </a:xfrm>
          <a:prstGeom prst="roundRect">
            <a:avLst>
              <a:gd name="adj" fmla="val 225151"/>
            </a:avLst>
          </a:prstGeom>
          <a:solidFill>
            <a:srgbClr val="56565B"/>
          </a:solidFill>
          <a:ln/>
        </p:spPr>
      </p:sp>
      <p:sp>
        <p:nvSpPr>
          <p:cNvPr id="6" name="Shape 4"/>
          <p:cNvSpPr/>
          <p:nvPr/>
        </p:nvSpPr>
        <p:spPr>
          <a:xfrm>
            <a:off x="2621220" y="2354401"/>
            <a:ext cx="777597" cy="44410"/>
          </a:xfrm>
          <a:prstGeom prst="roundRect">
            <a:avLst>
              <a:gd name="adj" fmla="val 225151"/>
            </a:avLst>
          </a:prstGeom>
          <a:solidFill>
            <a:srgbClr val="56565B"/>
          </a:solidFill>
          <a:ln/>
        </p:spPr>
      </p:sp>
      <p:sp>
        <p:nvSpPr>
          <p:cNvPr id="7" name="Shape 5"/>
          <p:cNvSpPr/>
          <p:nvPr/>
        </p:nvSpPr>
        <p:spPr>
          <a:xfrm>
            <a:off x="2121277" y="2126694"/>
            <a:ext cx="499943" cy="499943"/>
          </a:xfrm>
          <a:prstGeom prst="roundRect">
            <a:avLst>
              <a:gd name="adj" fmla="val 20000"/>
            </a:avLst>
          </a:prstGeom>
          <a:solidFill>
            <a:srgbClr val="3D3D42"/>
          </a:solidFill>
          <a:ln w="7620">
            <a:solidFill>
              <a:srgbClr val="56565B"/>
            </a:solidFill>
            <a:prstDash val="solid"/>
          </a:ln>
        </p:spPr>
      </p:sp>
      <p:sp>
        <p:nvSpPr>
          <p:cNvPr id="8" name="Text 6"/>
          <p:cNvSpPr/>
          <p:nvPr/>
        </p:nvSpPr>
        <p:spPr>
          <a:xfrm>
            <a:off x="2322493" y="2168366"/>
            <a:ext cx="97393"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9" name="Text 7"/>
          <p:cNvSpPr/>
          <p:nvPr/>
        </p:nvSpPr>
        <p:spPr>
          <a:xfrm>
            <a:off x="3593306" y="2175272"/>
            <a:ext cx="3026807" cy="347186"/>
          </a:xfrm>
          <a:prstGeom prst="rect">
            <a:avLst/>
          </a:prstGeom>
          <a:noFill/>
          <a:ln/>
        </p:spPr>
        <p:txBody>
          <a:bodyPr wrap="none" rtlCol="0" anchor="t"/>
          <a:lstStyle/>
          <a:p>
            <a:pPr algn="l" indent="0" marL="0">
              <a:lnSpc>
                <a:spcPts val="2734"/>
              </a:lnSpc>
              <a:buNone/>
            </a:pPr>
            <a:r>
              <a:rPr lang="en-US" sz="2187" dirty="0">
                <a:solidFill>
                  <a:srgbClr val="E5E0DF"/>
                </a:solidFill>
                <a:latin typeface="Poppins" pitchFamily="34" charset="0"/>
                <a:ea typeface="Poppins" pitchFamily="34" charset="-122"/>
                <a:cs typeface="Poppins" pitchFamily="34" charset="-120"/>
              </a:rPr>
              <a:t>Document Digitization</a:t>
            </a:r>
            <a:endParaRPr lang="en-US" sz="2187" dirty="0"/>
          </a:p>
        </p:txBody>
      </p:sp>
      <p:sp>
        <p:nvSpPr>
          <p:cNvPr id="10" name="Text 8"/>
          <p:cNvSpPr/>
          <p:nvPr/>
        </p:nvSpPr>
        <p:spPr>
          <a:xfrm>
            <a:off x="3593306" y="2655689"/>
            <a:ext cx="8999101" cy="710803"/>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Extracting text from scanned documents, books, and forms to create searchable digital archives.</a:t>
            </a:r>
            <a:endParaRPr lang="en-US" sz="1750" dirty="0"/>
          </a:p>
        </p:txBody>
      </p:sp>
      <p:sp>
        <p:nvSpPr>
          <p:cNvPr id="11" name="Shape 9"/>
          <p:cNvSpPr/>
          <p:nvPr/>
        </p:nvSpPr>
        <p:spPr>
          <a:xfrm>
            <a:off x="2621220" y="4212134"/>
            <a:ext cx="777597" cy="44410"/>
          </a:xfrm>
          <a:prstGeom prst="roundRect">
            <a:avLst>
              <a:gd name="adj" fmla="val 225151"/>
            </a:avLst>
          </a:prstGeom>
          <a:solidFill>
            <a:srgbClr val="56565B"/>
          </a:solidFill>
          <a:ln/>
        </p:spPr>
      </p:sp>
      <p:sp>
        <p:nvSpPr>
          <p:cNvPr id="12" name="Shape 10"/>
          <p:cNvSpPr/>
          <p:nvPr/>
        </p:nvSpPr>
        <p:spPr>
          <a:xfrm>
            <a:off x="2121277" y="3984427"/>
            <a:ext cx="499943" cy="499943"/>
          </a:xfrm>
          <a:prstGeom prst="roundRect">
            <a:avLst>
              <a:gd name="adj" fmla="val 20000"/>
            </a:avLst>
          </a:prstGeom>
          <a:solidFill>
            <a:srgbClr val="3D3D42"/>
          </a:solidFill>
          <a:ln w="7620">
            <a:solidFill>
              <a:srgbClr val="56565B"/>
            </a:solidFill>
            <a:prstDash val="solid"/>
          </a:ln>
        </p:spPr>
      </p:sp>
      <p:sp>
        <p:nvSpPr>
          <p:cNvPr id="13" name="Text 11"/>
          <p:cNvSpPr/>
          <p:nvPr/>
        </p:nvSpPr>
        <p:spPr>
          <a:xfrm>
            <a:off x="2275820" y="4026098"/>
            <a:ext cx="190738"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4" name="Text 12"/>
          <p:cNvSpPr/>
          <p:nvPr/>
        </p:nvSpPr>
        <p:spPr>
          <a:xfrm>
            <a:off x="3593306" y="4033004"/>
            <a:ext cx="3052048" cy="347186"/>
          </a:xfrm>
          <a:prstGeom prst="rect">
            <a:avLst/>
          </a:prstGeom>
          <a:noFill/>
          <a:ln/>
        </p:spPr>
        <p:txBody>
          <a:bodyPr wrap="none" rtlCol="0" anchor="t"/>
          <a:lstStyle/>
          <a:p>
            <a:pPr algn="l" indent="0" marL="0">
              <a:lnSpc>
                <a:spcPts val="2734"/>
              </a:lnSpc>
              <a:buNone/>
            </a:pPr>
            <a:r>
              <a:rPr lang="en-US" sz="2187" dirty="0">
                <a:solidFill>
                  <a:srgbClr val="E5E0DF"/>
                </a:solidFill>
                <a:latin typeface="Poppins" pitchFamily="34" charset="0"/>
                <a:ea typeface="Poppins" pitchFamily="34" charset="-122"/>
                <a:cs typeface="Poppins" pitchFamily="34" charset="-120"/>
              </a:rPr>
              <a:t>Automated Data Entry</a:t>
            </a:r>
            <a:endParaRPr lang="en-US" sz="2187" dirty="0"/>
          </a:p>
        </p:txBody>
      </p:sp>
      <p:sp>
        <p:nvSpPr>
          <p:cNvPr id="15" name="Text 13"/>
          <p:cNvSpPr/>
          <p:nvPr/>
        </p:nvSpPr>
        <p:spPr>
          <a:xfrm>
            <a:off x="3593306" y="4513421"/>
            <a:ext cx="8999101" cy="710803"/>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Populating databases and spreadsheets by extracting key information from forms, invoices, and other structured documents.</a:t>
            </a:r>
            <a:endParaRPr lang="en-US" sz="1750" dirty="0"/>
          </a:p>
        </p:txBody>
      </p:sp>
      <p:sp>
        <p:nvSpPr>
          <p:cNvPr id="16" name="Shape 14"/>
          <p:cNvSpPr/>
          <p:nvPr/>
        </p:nvSpPr>
        <p:spPr>
          <a:xfrm>
            <a:off x="2621220" y="6069866"/>
            <a:ext cx="777597" cy="44410"/>
          </a:xfrm>
          <a:prstGeom prst="roundRect">
            <a:avLst>
              <a:gd name="adj" fmla="val 225151"/>
            </a:avLst>
          </a:prstGeom>
          <a:solidFill>
            <a:srgbClr val="56565B"/>
          </a:solidFill>
          <a:ln/>
        </p:spPr>
      </p:sp>
      <p:sp>
        <p:nvSpPr>
          <p:cNvPr id="17" name="Shape 15"/>
          <p:cNvSpPr/>
          <p:nvPr/>
        </p:nvSpPr>
        <p:spPr>
          <a:xfrm>
            <a:off x="2121277" y="5842159"/>
            <a:ext cx="499943" cy="499943"/>
          </a:xfrm>
          <a:prstGeom prst="roundRect">
            <a:avLst>
              <a:gd name="adj" fmla="val 20000"/>
            </a:avLst>
          </a:prstGeom>
          <a:solidFill>
            <a:srgbClr val="3D3D42"/>
          </a:solidFill>
          <a:ln w="7620">
            <a:solidFill>
              <a:srgbClr val="56565B"/>
            </a:solidFill>
            <a:prstDash val="solid"/>
          </a:ln>
        </p:spPr>
      </p:sp>
      <p:sp>
        <p:nvSpPr>
          <p:cNvPr id="18" name="Text 16"/>
          <p:cNvSpPr/>
          <p:nvPr/>
        </p:nvSpPr>
        <p:spPr>
          <a:xfrm>
            <a:off x="2273677" y="5883831"/>
            <a:ext cx="195024"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3</a:t>
            </a:r>
            <a:endParaRPr lang="en-US" sz="2624" dirty="0"/>
          </a:p>
        </p:txBody>
      </p:sp>
      <p:sp>
        <p:nvSpPr>
          <p:cNvPr id="19" name="Text 17"/>
          <p:cNvSpPr/>
          <p:nvPr/>
        </p:nvSpPr>
        <p:spPr>
          <a:xfrm>
            <a:off x="3593306" y="5890736"/>
            <a:ext cx="3472101" cy="347186"/>
          </a:xfrm>
          <a:prstGeom prst="rect">
            <a:avLst/>
          </a:prstGeom>
          <a:noFill/>
          <a:ln/>
        </p:spPr>
        <p:txBody>
          <a:bodyPr wrap="none" rtlCol="0" anchor="t"/>
          <a:lstStyle/>
          <a:p>
            <a:pPr algn="l" indent="0" marL="0">
              <a:lnSpc>
                <a:spcPts val="2734"/>
              </a:lnSpc>
              <a:buNone/>
            </a:pPr>
            <a:r>
              <a:rPr lang="en-US" sz="2187" dirty="0">
                <a:solidFill>
                  <a:srgbClr val="E5E0DF"/>
                </a:solidFill>
                <a:latin typeface="Poppins" pitchFamily="34" charset="0"/>
                <a:ea typeface="Poppins" pitchFamily="34" charset="-122"/>
                <a:cs typeface="Poppins" pitchFamily="34" charset="-120"/>
              </a:rPr>
              <a:t>License Plate Recognition</a:t>
            </a:r>
            <a:endParaRPr lang="en-US" sz="2187" dirty="0"/>
          </a:p>
        </p:txBody>
      </p:sp>
      <p:sp>
        <p:nvSpPr>
          <p:cNvPr id="20" name="Text 18"/>
          <p:cNvSpPr/>
          <p:nvPr/>
        </p:nvSpPr>
        <p:spPr>
          <a:xfrm>
            <a:off x="3593306" y="6371153"/>
            <a:ext cx="8999101" cy="710803"/>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Identifying vehicle license plate numbers for security, traffic monitoring, and toll collection applications.</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104662"/>
            <a:ext cx="9321760" cy="694373"/>
          </a:xfrm>
          <a:prstGeom prst="rect">
            <a:avLst/>
          </a:prstGeom>
          <a:noFill/>
          <a:ln/>
        </p:spPr>
        <p:txBody>
          <a:bodyPr wrap="non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Advantages of Text Recognition AI</a:t>
            </a:r>
            <a:endParaRPr lang="en-US" sz="4374" dirty="0"/>
          </a:p>
        </p:txBody>
      </p:sp>
      <p:sp>
        <p:nvSpPr>
          <p:cNvPr id="5" name="Shape 3"/>
          <p:cNvSpPr/>
          <p:nvPr/>
        </p:nvSpPr>
        <p:spPr>
          <a:xfrm>
            <a:off x="2037993" y="2416969"/>
            <a:ext cx="499943" cy="499943"/>
          </a:xfrm>
          <a:prstGeom prst="roundRect">
            <a:avLst>
              <a:gd name="adj" fmla="val 20000"/>
            </a:avLst>
          </a:prstGeom>
          <a:solidFill>
            <a:srgbClr val="3D3D42"/>
          </a:solidFill>
          <a:ln w="7620">
            <a:solidFill>
              <a:srgbClr val="56565B"/>
            </a:solidFill>
            <a:prstDash val="solid"/>
          </a:ln>
        </p:spPr>
      </p:sp>
      <p:sp>
        <p:nvSpPr>
          <p:cNvPr id="6" name="Text 4"/>
          <p:cNvSpPr/>
          <p:nvPr/>
        </p:nvSpPr>
        <p:spPr>
          <a:xfrm>
            <a:off x="2239208" y="2458641"/>
            <a:ext cx="97393"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7" name="Text 5"/>
          <p:cNvSpPr/>
          <p:nvPr/>
        </p:nvSpPr>
        <p:spPr>
          <a:xfrm>
            <a:off x="2760107" y="2493288"/>
            <a:ext cx="2777490"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Increased Efficiency</a:t>
            </a:r>
            <a:endParaRPr lang="en-US" sz="2187" dirty="0"/>
          </a:p>
        </p:txBody>
      </p:sp>
      <p:sp>
        <p:nvSpPr>
          <p:cNvPr id="8" name="Text 6"/>
          <p:cNvSpPr/>
          <p:nvPr/>
        </p:nvSpPr>
        <p:spPr>
          <a:xfrm>
            <a:off x="2760107" y="2973705"/>
            <a:ext cx="4444008" cy="1421606"/>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Text recognition AI can rapidly process and extract text from large volumes of documents, saving time and resources compared to manual data entry.</a:t>
            </a:r>
            <a:endParaRPr lang="en-US" sz="1750" dirty="0"/>
          </a:p>
        </p:txBody>
      </p:sp>
      <p:sp>
        <p:nvSpPr>
          <p:cNvPr id="9" name="Shape 7"/>
          <p:cNvSpPr/>
          <p:nvPr/>
        </p:nvSpPr>
        <p:spPr>
          <a:xfrm>
            <a:off x="7426285" y="2416969"/>
            <a:ext cx="499943" cy="499943"/>
          </a:xfrm>
          <a:prstGeom prst="roundRect">
            <a:avLst>
              <a:gd name="adj" fmla="val 20000"/>
            </a:avLst>
          </a:prstGeom>
          <a:solidFill>
            <a:srgbClr val="3D3D42"/>
          </a:solidFill>
          <a:ln w="7620">
            <a:solidFill>
              <a:srgbClr val="56565B"/>
            </a:solidFill>
            <a:prstDash val="solid"/>
          </a:ln>
        </p:spPr>
      </p:sp>
      <p:sp>
        <p:nvSpPr>
          <p:cNvPr id="10" name="Text 8"/>
          <p:cNvSpPr/>
          <p:nvPr/>
        </p:nvSpPr>
        <p:spPr>
          <a:xfrm>
            <a:off x="7580828" y="2458641"/>
            <a:ext cx="190738"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1" name="Text 9"/>
          <p:cNvSpPr/>
          <p:nvPr/>
        </p:nvSpPr>
        <p:spPr>
          <a:xfrm>
            <a:off x="8148399" y="2493288"/>
            <a:ext cx="2777490"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Improved Accuracy</a:t>
            </a:r>
            <a:endParaRPr lang="en-US" sz="2187" dirty="0"/>
          </a:p>
        </p:txBody>
      </p:sp>
      <p:sp>
        <p:nvSpPr>
          <p:cNvPr id="12" name="Text 10"/>
          <p:cNvSpPr/>
          <p:nvPr/>
        </p:nvSpPr>
        <p:spPr>
          <a:xfrm>
            <a:off x="8148399" y="2973705"/>
            <a:ext cx="4444008" cy="1421606"/>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Advanced algorithms and machine learning models enable text recognition AI to achieve high levels of accuracy, reducing errors and improving data quality.</a:t>
            </a:r>
            <a:endParaRPr lang="en-US" sz="1750" dirty="0"/>
          </a:p>
        </p:txBody>
      </p:sp>
      <p:sp>
        <p:nvSpPr>
          <p:cNvPr id="13" name="Shape 11"/>
          <p:cNvSpPr/>
          <p:nvPr/>
        </p:nvSpPr>
        <p:spPr>
          <a:xfrm>
            <a:off x="2037993" y="4791075"/>
            <a:ext cx="499943" cy="499943"/>
          </a:xfrm>
          <a:prstGeom prst="roundRect">
            <a:avLst>
              <a:gd name="adj" fmla="val 20000"/>
            </a:avLst>
          </a:prstGeom>
          <a:solidFill>
            <a:srgbClr val="3D3D42"/>
          </a:solidFill>
          <a:ln w="7620">
            <a:solidFill>
              <a:srgbClr val="56565B"/>
            </a:solidFill>
            <a:prstDash val="solid"/>
          </a:ln>
        </p:spPr>
      </p:sp>
      <p:sp>
        <p:nvSpPr>
          <p:cNvPr id="14" name="Text 12"/>
          <p:cNvSpPr/>
          <p:nvPr/>
        </p:nvSpPr>
        <p:spPr>
          <a:xfrm>
            <a:off x="2190393" y="4832747"/>
            <a:ext cx="195024"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3</a:t>
            </a:r>
            <a:endParaRPr lang="en-US" sz="2624" dirty="0"/>
          </a:p>
        </p:txBody>
      </p:sp>
      <p:sp>
        <p:nvSpPr>
          <p:cNvPr id="15" name="Text 13"/>
          <p:cNvSpPr/>
          <p:nvPr/>
        </p:nvSpPr>
        <p:spPr>
          <a:xfrm>
            <a:off x="2760107" y="4867394"/>
            <a:ext cx="3130034"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Enhanced Accessibility</a:t>
            </a:r>
            <a:endParaRPr lang="en-US" sz="2187" dirty="0"/>
          </a:p>
        </p:txBody>
      </p:sp>
      <p:sp>
        <p:nvSpPr>
          <p:cNvPr id="16" name="Text 14"/>
          <p:cNvSpPr/>
          <p:nvPr/>
        </p:nvSpPr>
        <p:spPr>
          <a:xfrm>
            <a:off x="2760107" y="5347811"/>
            <a:ext cx="4444008" cy="1777008"/>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Text recognition AI can make printed materials more accessible to individuals with visual impairments by converting text to digital formats that can be read aloud or magnified.</a:t>
            </a:r>
            <a:endParaRPr lang="en-US" sz="1750" dirty="0"/>
          </a:p>
        </p:txBody>
      </p:sp>
      <p:sp>
        <p:nvSpPr>
          <p:cNvPr id="17" name="Shape 15"/>
          <p:cNvSpPr/>
          <p:nvPr/>
        </p:nvSpPr>
        <p:spPr>
          <a:xfrm>
            <a:off x="7426285" y="4791075"/>
            <a:ext cx="499943" cy="499943"/>
          </a:xfrm>
          <a:prstGeom prst="roundRect">
            <a:avLst>
              <a:gd name="adj" fmla="val 20000"/>
            </a:avLst>
          </a:prstGeom>
          <a:solidFill>
            <a:srgbClr val="3D3D42"/>
          </a:solidFill>
          <a:ln w="7620">
            <a:solidFill>
              <a:srgbClr val="56565B"/>
            </a:solidFill>
            <a:prstDash val="solid"/>
          </a:ln>
        </p:spPr>
      </p:sp>
      <p:sp>
        <p:nvSpPr>
          <p:cNvPr id="18" name="Text 16"/>
          <p:cNvSpPr/>
          <p:nvPr/>
        </p:nvSpPr>
        <p:spPr>
          <a:xfrm>
            <a:off x="7574042" y="4832747"/>
            <a:ext cx="204311" cy="416481"/>
          </a:xfrm>
          <a:prstGeom prst="rect">
            <a:avLst/>
          </a:prstGeom>
          <a:noFill/>
          <a:ln/>
        </p:spPr>
        <p:txBody>
          <a:bodyPr wrap="none" rtlCol="0" anchor="t"/>
          <a:lstStyle/>
          <a:p>
            <a:pPr algn="ctr" indent="0" marL="0">
              <a:lnSpc>
                <a:spcPts val="3281"/>
              </a:lnSpc>
              <a:buNone/>
            </a:pPr>
            <a:r>
              <a:rPr lang="en-US" sz="2624" dirty="0">
                <a:solidFill>
                  <a:srgbClr val="E5E0DF"/>
                </a:solidFill>
                <a:latin typeface="Poppins" pitchFamily="34" charset="0"/>
                <a:ea typeface="Poppins" pitchFamily="34" charset="-122"/>
                <a:cs typeface="Poppins" pitchFamily="34" charset="-120"/>
              </a:rPr>
              <a:t>4</a:t>
            </a:r>
            <a:endParaRPr lang="en-US" sz="2624" dirty="0"/>
          </a:p>
        </p:txBody>
      </p:sp>
      <p:sp>
        <p:nvSpPr>
          <p:cNvPr id="19" name="Text 17"/>
          <p:cNvSpPr/>
          <p:nvPr/>
        </p:nvSpPr>
        <p:spPr>
          <a:xfrm>
            <a:off x="8148399" y="4867394"/>
            <a:ext cx="3118366" cy="347186"/>
          </a:xfrm>
          <a:prstGeom prst="rect">
            <a:avLst/>
          </a:prstGeom>
          <a:noFill/>
          <a:ln/>
        </p:spPr>
        <p:txBody>
          <a:bodyPr wrap="none" rtlCol="0" anchor="t"/>
          <a:lstStyle/>
          <a:p>
            <a:pPr indent="0" marL="0">
              <a:lnSpc>
                <a:spcPts val="2734"/>
              </a:lnSpc>
              <a:buNone/>
            </a:pPr>
            <a:r>
              <a:rPr lang="en-US" sz="2187" dirty="0">
                <a:solidFill>
                  <a:srgbClr val="E5E0DF"/>
                </a:solidFill>
                <a:latin typeface="Poppins" pitchFamily="34" charset="0"/>
                <a:ea typeface="Poppins" pitchFamily="34" charset="-122"/>
                <a:cs typeface="Poppins" pitchFamily="34" charset="-120"/>
              </a:rPr>
              <a:t>Streamlined Workflows</a:t>
            </a:r>
            <a:endParaRPr lang="en-US" sz="2187" dirty="0"/>
          </a:p>
        </p:txBody>
      </p:sp>
      <p:sp>
        <p:nvSpPr>
          <p:cNvPr id="20" name="Text 18"/>
          <p:cNvSpPr/>
          <p:nvPr/>
        </p:nvSpPr>
        <p:spPr>
          <a:xfrm>
            <a:off x="8148399" y="5347811"/>
            <a:ext cx="4444008" cy="1421606"/>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By automating text extraction and indexing, text recognition AI can streamline various business processes, such as document management and data processing.</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807482"/>
            <a:ext cx="10554414" cy="1388745"/>
          </a:xfrm>
          <a:prstGeom prst="rect">
            <a:avLst/>
          </a:prstGeom>
          <a:noFill/>
          <a:ln/>
        </p:spPr>
        <p:txBody>
          <a:bodyPr wrap="squar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Challenges and Limitations of Text Recognition AI</a:t>
            </a:r>
            <a:endParaRPr lang="en-US" sz="4374" dirty="0"/>
          </a:p>
        </p:txBody>
      </p:sp>
      <p:sp>
        <p:nvSpPr>
          <p:cNvPr id="5" name="Text 3"/>
          <p:cNvSpPr/>
          <p:nvPr/>
        </p:nvSpPr>
        <p:spPr>
          <a:xfrm>
            <a:off x="2037993" y="2751653"/>
            <a:ext cx="2232065" cy="347186"/>
          </a:xfrm>
          <a:prstGeom prst="rect">
            <a:avLst/>
          </a:prstGeom>
          <a:noFill/>
          <a:ln/>
        </p:spPr>
        <p:txBody>
          <a:bodyPr wrap="none" rtlCol="0" anchor="t"/>
          <a:lstStyle/>
          <a:p>
            <a:pPr indent="0" marL="0">
              <a:lnSpc>
                <a:spcPts val="2734"/>
              </a:lnSpc>
              <a:buNone/>
            </a:pPr>
            <a:r>
              <a:rPr lang="en-US" sz="2187" dirty="0">
                <a:solidFill>
                  <a:srgbClr val="F2F2F3"/>
                </a:solidFill>
                <a:latin typeface="Poppins" pitchFamily="34" charset="0"/>
                <a:ea typeface="Poppins" pitchFamily="34" charset="-122"/>
                <a:cs typeface="Poppins" pitchFamily="34" charset="-120"/>
              </a:rPr>
              <a:t>Data Quality</a:t>
            </a:r>
            <a:endParaRPr lang="en-US" sz="2187" dirty="0"/>
          </a:p>
        </p:txBody>
      </p:sp>
      <p:sp>
        <p:nvSpPr>
          <p:cNvPr id="6" name="Text 4"/>
          <p:cNvSpPr/>
          <p:nvPr/>
        </p:nvSpPr>
        <p:spPr>
          <a:xfrm>
            <a:off x="2037993" y="3321010"/>
            <a:ext cx="2232065" cy="2487811"/>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Inconsistent or low-quality data can impair the accuracy of text recognition algorithms, leading to errors and inaccuracies in the output.</a:t>
            </a:r>
            <a:endParaRPr lang="en-US" sz="1750" dirty="0"/>
          </a:p>
        </p:txBody>
      </p:sp>
      <p:sp>
        <p:nvSpPr>
          <p:cNvPr id="7" name="Text 5"/>
          <p:cNvSpPr/>
          <p:nvPr/>
        </p:nvSpPr>
        <p:spPr>
          <a:xfrm>
            <a:off x="4819650" y="2751653"/>
            <a:ext cx="2232065" cy="694373"/>
          </a:xfrm>
          <a:prstGeom prst="rect">
            <a:avLst/>
          </a:prstGeom>
          <a:noFill/>
          <a:ln/>
        </p:spPr>
        <p:txBody>
          <a:bodyPr wrap="square" rtlCol="0" anchor="t"/>
          <a:lstStyle/>
          <a:p>
            <a:pPr indent="0" marL="0">
              <a:lnSpc>
                <a:spcPts val="2734"/>
              </a:lnSpc>
              <a:buNone/>
            </a:pPr>
            <a:r>
              <a:rPr lang="en-US" sz="2187" dirty="0">
                <a:solidFill>
                  <a:srgbClr val="F2F2F3"/>
                </a:solidFill>
                <a:latin typeface="Poppins" pitchFamily="34" charset="0"/>
                <a:ea typeface="Poppins" pitchFamily="34" charset="-122"/>
                <a:cs typeface="Poppins" pitchFamily="34" charset="-120"/>
              </a:rPr>
              <a:t>Specialized Vocabularies</a:t>
            </a:r>
            <a:endParaRPr lang="en-US" sz="2187" dirty="0"/>
          </a:p>
        </p:txBody>
      </p:sp>
      <p:sp>
        <p:nvSpPr>
          <p:cNvPr id="8" name="Text 6"/>
          <p:cNvSpPr/>
          <p:nvPr/>
        </p:nvSpPr>
        <p:spPr>
          <a:xfrm>
            <a:off x="4819650" y="3668197"/>
            <a:ext cx="2232065" cy="2843213"/>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Certain domains, such as medical or legal, may use specialized vocabularies that are difficult for generic text recognition models to accurately parse.</a:t>
            </a:r>
            <a:endParaRPr lang="en-US" sz="1750" dirty="0"/>
          </a:p>
        </p:txBody>
      </p:sp>
      <p:sp>
        <p:nvSpPr>
          <p:cNvPr id="9" name="Text 7"/>
          <p:cNvSpPr/>
          <p:nvPr/>
        </p:nvSpPr>
        <p:spPr>
          <a:xfrm>
            <a:off x="7601307" y="2751653"/>
            <a:ext cx="2232065" cy="694373"/>
          </a:xfrm>
          <a:prstGeom prst="rect">
            <a:avLst/>
          </a:prstGeom>
          <a:noFill/>
          <a:ln/>
        </p:spPr>
        <p:txBody>
          <a:bodyPr wrap="square" rtlCol="0" anchor="t"/>
          <a:lstStyle/>
          <a:p>
            <a:pPr indent="0" marL="0">
              <a:lnSpc>
                <a:spcPts val="2734"/>
              </a:lnSpc>
              <a:buNone/>
            </a:pPr>
            <a:r>
              <a:rPr lang="en-US" sz="2187" dirty="0">
                <a:solidFill>
                  <a:srgbClr val="F2F2F3"/>
                </a:solidFill>
                <a:latin typeface="Poppins" pitchFamily="34" charset="0"/>
                <a:ea typeface="Poppins" pitchFamily="34" charset="-122"/>
                <a:cs typeface="Poppins" pitchFamily="34" charset="-120"/>
              </a:rPr>
              <a:t>Language Complexity</a:t>
            </a:r>
            <a:endParaRPr lang="en-US" sz="2187" dirty="0"/>
          </a:p>
        </p:txBody>
      </p:sp>
      <p:sp>
        <p:nvSpPr>
          <p:cNvPr id="10" name="Text 8"/>
          <p:cNvSpPr/>
          <p:nvPr/>
        </p:nvSpPr>
        <p:spPr>
          <a:xfrm>
            <a:off x="7601307" y="3668197"/>
            <a:ext cx="2232065" cy="3554016"/>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Complex language structures, like idiomatic expressions or contextual references, can pose challenges for text recognition systems, limiting their performance in certain scenarios.</a:t>
            </a:r>
            <a:endParaRPr lang="en-US" sz="1750" dirty="0"/>
          </a:p>
        </p:txBody>
      </p:sp>
      <p:sp>
        <p:nvSpPr>
          <p:cNvPr id="11" name="Text 9"/>
          <p:cNvSpPr/>
          <p:nvPr/>
        </p:nvSpPr>
        <p:spPr>
          <a:xfrm>
            <a:off x="10382964" y="2751653"/>
            <a:ext cx="2232065" cy="694373"/>
          </a:xfrm>
          <a:prstGeom prst="rect">
            <a:avLst/>
          </a:prstGeom>
          <a:noFill/>
          <a:ln/>
        </p:spPr>
        <p:txBody>
          <a:bodyPr wrap="square" rtlCol="0" anchor="t"/>
          <a:lstStyle/>
          <a:p>
            <a:pPr indent="0" marL="0">
              <a:lnSpc>
                <a:spcPts val="2734"/>
              </a:lnSpc>
              <a:buNone/>
            </a:pPr>
            <a:r>
              <a:rPr lang="en-US" sz="2187" dirty="0">
                <a:solidFill>
                  <a:srgbClr val="F2F2F3"/>
                </a:solidFill>
                <a:latin typeface="Poppins" pitchFamily="34" charset="0"/>
                <a:ea typeface="Poppins" pitchFamily="34" charset="-122"/>
                <a:cs typeface="Poppins" pitchFamily="34" charset="-120"/>
              </a:rPr>
              <a:t>Hardware Limitations</a:t>
            </a:r>
            <a:endParaRPr lang="en-US" sz="2187" dirty="0"/>
          </a:p>
        </p:txBody>
      </p:sp>
      <p:sp>
        <p:nvSpPr>
          <p:cNvPr id="12" name="Text 10"/>
          <p:cNvSpPr/>
          <p:nvPr/>
        </p:nvSpPr>
        <p:spPr>
          <a:xfrm>
            <a:off x="10382964" y="3668197"/>
            <a:ext cx="2232065" cy="3198614"/>
          </a:xfrm>
          <a:prstGeom prst="rect">
            <a:avLst/>
          </a:prstGeom>
          <a:noFill/>
          <a:ln/>
        </p:spPr>
        <p:txBody>
          <a:bodyPr wrap="square" rtlCol="0" anchor="t"/>
          <a:lstStyle/>
          <a:p>
            <a:pPr indent="0" marL="0">
              <a:lnSpc>
                <a:spcPts val="2799"/>
              </a:lnSpc>
              <a:buNone/>
            </a:pPr>
            <a:r>
              <a:rPr lang="en-US" sz="1750" dirty="0">
                <a:solidFill>
                  <a:srgbClr val="E5E0DF"/>
                </a:solidFill>
                <a:latin typeface="Roboto" pitchFamily="34" charset="0"/>
                <a:ea typeface="Roboto" pitchFamily="34" charset="-122"/>
                <a:cs typeface="Roboto" pitchFamily="34" charset="-120"/>
              </a:rPr>
              <a:t>The computational power and memory requirements of advanced text recognition models can be resource-intensive, limiting their deployment on lower-end devices.</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30791"/>
          </a:xfrm>
          <a:prstGeom prst="rect">
            <a:avLst/>
          </a:prstGeom>
          <a:solidFill>
            <a:srgbClr val="050505"/>
          </a:solidFill>
          <a:ln/>
        </p:spPr>
      </p:sp>
      <p:sp>
        <p:nvSpPr>
          <p:cNvPr id="4" name="Text 2"/>
          <p:cNvSpPr/>
          <p:nvPr/>
        </p:nvSpPr>
        <p:spPr>
          <a:xfrm>
            <a:off x="2696528" y="534710"/>
            <a:ext cx="8435935" cy="607576"/>
          </a:xfrm>
          <a:prstGeom prst="rect">
            <a:avLst/>
          </a:prstGeom>
          <a:noFill/>
          <a:ln/>
        </p:spPr>
        <p:txBody>
          <a:bodyPr wrap="none" rtlCol="0" anchor="t"/>
          <a:lstStyle/>
          <a:p>
            <a:pPr indent="0" marL="0">
              <a:lnSpc>
                <a:spcPts val="4785"/>
              </a:lnSpc>
              <a:buNone/>
            </a:pPr>
            <a:r>
              <a:rPr lang="en-US" sz="3828" dirty="0">
                <a:solidFill>
                  <a:srgbClr val="F2F2F3"/>
                </a:solidFill>
                <a:latin typeface="Poppins" pitchFamily="34" charset="0"/>
                <a:ea typeface="Poppins" pitchFamily="34" charset="-122"/>
                <a:cs typeface="Poppins" pitchFamily="34" charset="-120"/>
              </a:rPr>
              <a:t>Future Trends in Text Recognition AI</a:t>
            </a:r>
            <a:endParaRPr lang="en-US" sz="3828" dirty="0"/>
          </a:p>
        </p:txBody>
      </p:sp>
      <p:pic>
        <p:nvPicPr>
          <p:cNvPr id="5" name="Image 0" descr="preencoded.png">    </p:cNvPr>
          <p:cNvPicPr>
            <a:picLocks noChangeAspect="1"/>
          </p:cNvPicPr>
          <p:nvPr/>
        </p:nvPicPr>
        <p:blipFill>
          <a:blip r:embed="rId1"/>
          <a:stretch>
            <a:fillRect/>
          </a:stretch>
        </p:blipFill>
        <p:spPr>
          <a:xfrm>
            <a:off x="4243745" y="1531144"/>
            <a:ext cx="1524119" cy="1431369"/>
          </a:xfrm>
          <a:prstGeom prst="rect">
            <a:avLst/>
          </a:prstGeom>
        </p:spPr>
      </p:pic>
      <p:sp>
        <p:nvSpPr>
          <p:cNvPr id="6" name="Text 3"/>
          <p:cNvSpPr/>
          <p:nvPr/>
        </p:nvSpPr>
        <p:spPr>
          <a:xfrm>
            <a:off x="4970264" y="2237780"/>
            <a:ext cx="70961" cy="388977"/>
          </a:xfrm>
          <a:prstGeom prst="rect">
            <a:avLst/>
          </a:prstGeom>
          <a:noFill/>
          <a:ln/>
        </p:spPr>
        <p:txBody>
          <a:bodyPr wrap="none" rtlCol="0" anchor="t"/>
          <a:lstStyle/>
          <a:p>
            <a:pPr algn="ctr" indent="0" marL="0">
              <a:lnSpc>
                <a:spcPts val="3063"/>
              </a:lnSpc>
              <a:buNone/>
            </a:pPr>
            <a:r>
              <a:rPr lang="en-US" sz="1914" dirty="0">
                <a:solidFill>
                  <a:srgbClr val="E5E0DF"/>
                </a:solidFill>
                <a:latin typeface="Poppins" pitchFamily="34" charset="0"/>
                <a:ea typeface="Poppins" pitchFamily="34" charset="-122"/>
                <a:cs typeface="Poppins" pitchFamily="34" charset="-120"/>
              </a:rPr>
              <a:t>1</a:t>
            </a:r>
            <a:endParaRPr lang="en-US" sz="1914" dirty="0"/>
          </a:p>
        </p:txBody>
      </p:sp>
      <p:sp>
        <p:nvSpPr>
          <p:cNvPr id="7" name="Text 4"/>
          <p:cNvSpPr/>
          <p:nvPr/>
        </p:nvSpPr>
        <p:spPr>
          <a:xfrm>
            <a:off x="5962293" y="1881068"/>
            <a:ext cx="2726055" cy="303848"/>
          </a:xfrm>
          <a:prstGeom prst="rect">
            <a:avLst/>
          </a:prstGeom>
          <a:noFill/>
          <a:ln/>
        </p:spPr>
        <p:txBody>
          <a:bodyPr wrap="none" rtlCol="0" anchor="t"/>
          <a:lstStyle/>
          <a:p>
            <a:pPr algn="l" indent="0" marL="0">
              <a:lnSpc>
                <a:spcPts val="2393"/>
              </a:lnSpc>
              <a:buNone/>
            </a:pPr>
            <a:r>
              <a:rPr lang="en-US" sz="1914" dirty="0">
                <a:solidFill>
                  <a:srgbClr val="E5E0DF"/>
                </a:solidFill>
                <a:latin typeface="Poppins" pitchFamily="34" charset="0"/>
                <a:ea typeface="Poppins" pitchFamily="34" charset="-122"/>
                <a:cs typeface="Poppins" pitchFamily="34" charset="-120"/>
              </a:rPr>
              <a:t>Multimodal Integration</a:t>
            </a:r>
            <a:endParaRPr lang="en-US" sz="1914" dirty="0"/>
          </a:p>
        </p:txBody>
      </p:sp>
      <p:sp>
        <p:nvSpPr>
          <p:cNvPr id="8" name="Text 5"/>
          <p:cNvSpPr/>
          <p:nvPr/>
        </p:nvSpPr>
        <p:spPr>
          <a:xfrm>
            <a:off x="5962293" y="2301597"/>
            <a:ext cx="4545211" cy="310991"/>
          </a:xfrm>
          <a:prstGeom prst="rect">
            <a:avLst/>
          </a:prstGeom>
          <a:noFill/>
          <a:ln/>
        </p:spPr>
        <p:txBody>
          <a:bodyPr wrap="none" rtlCol="0" anchor="t"/>
          <a:lstStyle/>
          <a:p>
            <a:pPr algn="l" indent="0" marL="0">
              <a:lnSpc>
                <a:spcPts val="2450"/>
              </a:lnSpc>
              <a:buNone/>
            </a:pPr>
            <a:r>
              <a:rPr lang="en-US" sz="1531" dirty="0">
                <a:solidFill>
                  <a:srgbClr val="E5E0DF"/>
                </a:solidFill>
                <a:latin typeface="Roboto" pitchFamily="34" charset="0"/>
                <a:ea typeface="Roboto" pitchFamily="34" charset="-122"/>
                <a:cs typeface="Roboto" pitchFamily="34" charset="-120"/>
              </a:rPr>
              <a:t>Combining text recognition with other AI technologies</a:t>
            </a:r>
            <a:endParaRPr lang="en-US" sz="1531" dirty="0"/>
          </a:p>
        </p:txBody>
      </p:sp>
      <p:sp>
        <p:nvSpPr>
          <p:cNvPr id="9" name="Shape 6"/>
          <p:cNvSpPr/>
          <p:nvPr/>
        </p:nvSpPr>
        <p:spPr>
          <a:xfrm>
            <a:off x="5816441" y="2965311"/>
            <a:ext cx="6068735" cy="19407"/>
          </a:xfrm>
          <a:prstGeom prst="roundRect">
            <a:avLst>
              <a:gd name="adj" fmla="val 450926"/>
            </a:avLst>
          </a:prstGeom>
          <a:solidFill>
            <a:srgbClr val="56565B"/>
          </a:solidFill>
          <a:ln/>
        </p:spPr>
      </p:sp>
      <p:pic>
        <p:nvPicPr>
          <p:cNvPr id="10" name="Image 1" descr="preencoded.png">    </p:cNvPr>
          <p:cNvPicPr>
            <a:picLocks noChangeAspect="1"/>
          </p:cNvPicPr>
          <p:nvPr/>
        </p:nvPicPr>
        <p:blipFill>
          <a:blip r:embed="rId2"/>
          <a:stretch>
            <a:fillRect/>
          </a:stretch>
        </p:blipFill>
        <p:spPr>
          <a:xfrm>
            <a:off x="3481626" y="3011091"/>
            <a:ext cx="3048238" cy="1431369"/>
          </a:xfrm>
          <a:prstGeom prst="rect">
            <a:avLst/>
          </a:prstGeom>
        </p:spPr>
      </p:pic>
      <p:sp>
        <p:nvSpPr>
          <p:cNvPr id="11" name="Text 7"/>
          <p:cNvSpPr/>
          <p:nvPr/>
        </p:nvSpPr>
        <p:spPr>
          <a:xfrm>
            <a:off x="4936212" y="3532227"/>
            <a:ext cx="139065" cy="388977"/>
          </a:xfrm>
          <a:prstGeom prst="rect">
            <a:avLst/>
          </a:prstGeom>
          <a:noFill/>
          <a:ln/>
        </p:spPr>
        <p:txBody>
          <a:bodyPr wrap="none" rtlCol="0" anchor="t"/>
          <a:lstStyle/>
          <a:p>
            <a:pPr algn="ctr" indent="0" marL="0">
              <a:lnSpc>
                <a:spcPts val="3063"/>
              </a:lnSpc>
              <a:buNone/>
            </a:pPr>
            <a:r>
              <a:rPr lang="en-US" sz="1914" dirty="0">
                <a:solidFill>
                  <a:srgbClr val="E5E0DF"/>
                </a:solidFill>
                <a:latin typeface="Poppins" pitchFamily="34" charset="0"/>
                <a:ea typeface="Poppins" pitchFamily="34" charset="-122"/>
                <a:cs typeface="Poppins" pitchFamily="34" charset="-120"/>
              </a:rPr>
              <a:t>2</a:t>
            </a:r>
            <a:endParaRPr lang="en-US" sz="1914" dirty="0"/>
          </a:p>
        </p:txBody>
      </p:sp>
      <p:sp>
        <p:nvSpPr>
          <p:cNvPr id="12" name="Text 8"/>
          <p:cNvSpPr/>
          <p:nvPr/>
        </p:nvSpPr>
        <p:spPr>
          <a:xfrm>
            <a:off x="6724293" y="3361015"/>
            <a:ext cx="3156704" cy="303848"/>
          </a:xfrm>
          <a:prstGeom prst="rect">
            <a:avLst/>
          </a:prstGeom>
          <a:noFill/>
          <a:ln/>
        </p:spPr>
        <p:txBody>
          <a:bodyPr wrap="none" rtlCol="0" anchor="t"/>
          <a:lstStyle/>
          <a:p>
            <a:pPr algn="l" indent="0" marL="0">
              <a:lnSpc>
                <a:spcPts val="2393"/>
              </a:lnSpc>
              <a:buNone/>
            </a:pPr>
            <a:r>
              <a:rPr lang="en-US" sz="1914" dirty="0">
                <a:solidFill>
                  <a:srgbClr val="E5E0DF"/>
                </a:solidFill>
                <a:latin typeface="Poppins" pitchFamily="34" charset="0"/>
                <a:ea typeface="Poppins" pitchFamily="34" charset="-122"/>
                <a:cs typeface="Poppins" pitchFamily="34" charset="-120"/>
              </a:rPr>
              <a:t>Contextual Understanding</a:t>
            </a:r>
            <a:endParaRPr lang="en-US" sz="1914" dirty="0"/>
          </a:p>
        </p:txBody>
      </p:sp>
      <p:sp>
        <p:nvSpPr>
          <p:cNvPr id="13" name="Text 9"/>
          <p:cNvSpPr/>
          <p:nvPr/>
        </p:nvSpPr>
        <p:spPr>
          <a:xfrm>
            <a:off x="6724293" y="3781544"/>
            <a:ext cx="3609023" cy="310991"/>
          </a:xfrm>
          <a:prstGeom prst="rect">
            <a:avLst/>
          </a:prstGeom>
          <a:noFill/>
          <a:ln/>
        </p:spPr>
        <p:txBody>
          <a:bodyPr wrap="none" rtlCol="0" anchor="t"/>
          <a:lstStyle/>
          <a:p>
            <a:pPr algn="l" indent="0" marL="0">
              <a:lnSpc>
                <a:spcPts val="2450"/>
              </a:lnSpc>
              <a:buNone/>
            </a:pPr>
            <a:r>
              <a:rPr lang="en-US" sz="1531" dirty="0">
                <a:solidFill>
                  <a:srgbClr val="E5E0DF"/>
                </a:solidFill>
                <a:latin typeface="Roboto" pitchFamily="34" charset="0"/>
                <a:ea typeface="Roboto" pitchFamily="34" charset="-122"/>
                <a:cs typeface="Roboto" pitchFamily="34" charset="-120"/>
              </a:rPr>
              <a:t>Interpreting text within the broader context</a:t>
            </a:r>
            <a:endParaRPr lang="en-US" sz="1531" dirty="0"/>
          </a:p>
        </p:txBody>
      </p:sp>
      <p:sp>
        <p:nvSpPr>
          <p:cNvPr id="14" name="Shape 10"/>
          <p:cNvSpPr/>
          <p:nvPr/>
        </p:nvSpPr>
        <p:spPr>
          <a:xfrm>
            <a:off x="6578441" y="4445258"/>
            <a:ext cx="5306735" cy="19407"/>
          </a:xfrm>
          <a:prstGeom prst="roundRect">
            <a:avLst>
              <a:gd name="adj" fmla="val 450926"/>
            </a:avLst>
          </a:prstGeom>
          <a:solidFill>
            <a:srgbClr val="56565B"/>
          </a:solidFill>
          <a:ln/>
        </p:spPr>
      </p:sp>
      <p:pic>
        <p:nvPicPr>
          <p:cNvPr id="15" name="Image 2" descr="preencoded.png">    </p:cNvPr>
          <p:cNvPicPr>
            <a:picLocks noChangeAspect="1"/>
          </p:cNvPicPr>
          <p:nvPr/>
        </p:nvPicPr>
        <p:blipFill>
          <a:blip r:embed="rId3"/>
          <a:stretch>
            <a:fillRect/>
          </a:stretch>
        </p:blipFill>
        <p:spPr>
          <a:xfrm>
            <a:off x="2719507" y="4491038"/>
            <a:ext cx="4572357" cy="1431369"/>
          </a:xfrm>
          <a:prstGeom prst="rect">
            <a:avLst/>
          </a:prstGeom>
        </p:spPr>
      </p:pic>
      <p:sp>
        <p:nvSpPr>
          <p:cNvPr id="16" name="Text 11"/>
          <p:cNvSpPr/>
          <p:nvPr/>
        </p:nvSpPr>
        <p:spPr>
          <a:xfrm>
            <a:off x="4934545" y="5012174"/>
            <a:ext cx="142161" cy="388977"/>
          </a:xfrm>
          <a:prstGeom prst="rect">
            <a:avLst/>
          </a:prstGeom>
          <a:noFill/>
          <a:ln/>
        </p:spPr>
        <p:txBody>
          <a:bodyPr wrap="none" rtlCol="0" anchor="t"/>
          <a:lstStyle/>
          <a:p>
            <a:pPr algn="ctr" indent="0" marL="0">
              <a:lnSpc>
                <a:spcPts val="3063"/>
              </a:lnSpc>
              <a:buNone/>
            </a:pPr>
            <a:r>
              <a:rPr lang="en-US" sz="1914" dirty="0">
                <a:solidFill>
                  <a:srgbClr val="E5E0DF"/>
                </a:solidFill>
                <a:latin typeface="Poppins" pitchFamily="34" charset="0"/>
                <a:ea typeface="Poppins" pitchFamily="34" charset="-122"/>
                <a:cs typeface="Poppins" pitchFamily="34" charset="-120"/>
              </a:rPr>
              <a:t>3</a:t>
            </a:r>
            <a:endParaRPr lang="en-US" sz="1914" dirty="0"/>
          </a:p>
        </p:txBody>
      </p:sp>
      <p:sp>
        <p:nvSpPr>
          <p:cNvPr id="17" name="Text 12"/>
          <p:cNvSpPr/>
          <p:nvPr/>
        </p:nvSpPr>
        <p:spPr>
          <a:xfrm>
            <a:off x="7486293" y="4685467"/>
            <a:ext cx="2939415" cy="303848"/>
          </a:xfrm>
          <a:prstGeom prst="rect">
            <a:avLst/>
          </a:prstGeom>
          <a:noFill/>
          <a:ln/>
        </p:spPr>
        <p:txBody>
          <a:bodyPr wrap="none" rtlCol="0" anchor="t"/>
          <a:lstStyle/>
          <a:p>
            <a:pPr algn="l" indent="0" marL="0">
              <a:lnSpc>
                <a:spcPts val="2393"/>
              </a:lnSpc>
              <a:buNone/>
            </a:pPr>
            <a:r>
              <a:rPr lang="en-US" sz="1914" dirty="0">
                <a:solidFill>
                  <a:srgbClr val="E5E0DF"/>
                </a:solidFill>
                <a:latin typeface="Poppins" pitchFamily="34" charset="0"/>
                <a:ea typeface="Poppins" pitchFamily="34" charset="-122"/>
                <a:cs typeface="Poppins" pitchFamily="34" charset="-120"/>
              </a:rPr>
              <a:t>Handwriting Recognition</a:t>
            </a:r>
            <a:endParaRPr lang="en-US" sz="1914" dirty="0"/>
          </a:p>
        </p:txBody>
      </p:sp>
      <p:sp>
        <p:nvSpPr>
          <p:cNvPr id="18" name="Text 13"/>
          <p:cNvSpPr/>
          <p:nvPr/>
        </p:nvSpPr>
        <p:spPr>
          <a:xfrm>
            <a:off x="7486293" y="5105995"/>
            <a:ext cx="4253032" cy="621983"/>
          </a:xfrm>
          <a:prstGeom prst="rect">
            <a:avLst/>
          </a:prstGeom>
          <a:noFill/>
          <a:ln/>
        </p:spPr>
        <p:txBody>
          <a:bodyPr wrap="square" rtlCol="0" anchor="t"/>
          <a:lstStyle/>
          <a:p>
            <a:pPr algn="l" indent="0" marL="0">
              <a:lnSpc>
                <a:spcPts val="2450"/>
              </a:lnSpc>
              <a:buNone/>
            </a:pPr>
            <a:r>
              <a:rPr lang="en-US" sz="1531" dirty="0">
                <a:solidFill>
                  <a:srgbClr val="E5E0DF"/>
                </a:solidFill>
                <a:latin typeface="Roboto" pitchFamily="34" charset="0"/>
                <a:ea typeface="Roboto" pitchFamily="34" charset="-122"/>
                <a:cs typeface="Roboto" pitchFamily="34" charset="-120"/>
              </a:rPr>
              <a:t>Advancing capabilities for deciphering cursive and stylized writing</a:t>
            </a:r>
            <a:endParaRPr lang="en-US" sz="1531" dirty="0"/>
          </a:p>
        </p:txBody>
      </p:sp>
      <p:sp>
        <p:nvSpPr>
          <p:cNvPr id="19" name="Text 14"/>
          <p:cNvSpPr/>
          <p:nvPr/>
        </p:nvSpPr>
        <p:spPr>
          <a:xfrm>
            <a:off x="2696528" y="6141125"/>
            <a:ext cx="9237226" cy="1554956"/>
          </a:xfrm>
          <a:prstGeom prst="rect">
            <a:avLst/>
          </a:prstGeom>
          <a:noFill/>
          <a:ln/>
        </p:spPr>
        <p:txBody>
          <a:bodyPr wrap="square" rtlCol="0" anchor="t"/>
          <a:lstStyle/>
          <a:p>
            <a:pPr indent="0" marL="0">
              <a:lnSpc>
                <a:spcPts val="2450"/>
              </a:lnSpc>
              <a:buNone/>
            </a:pPr>
            <a:r>
              <a:rPr lang="en-US" sz="1531" dirty="0">
                <a:solidFill>
                  <a:srgbClr val="E5E0DF"/>
                </a:solidFill>
                <a:latin typeface="Roboto" pitchFamily="34" charset="0"/>
                <a:ea typeface="Roboto" pitchFamily="34" charset="-122"/>
                <a:cs typeface="Roboto" pitchFamily="34" charset="-120"/>
              </a:rPr>
              <a:t>As text recognition AI continues to evolve, we anticipate exciting new developments on the horizon. Key trends include the integration of text recognition with other AI modalities, such as computer vision and natural language processing, to provide deeper contextual understanding. Additionally, advancements in handwriting recognition will enable the technology to interpret a wider range of writing styles with greater accuracy.</a:t>
            </a:r>
            <a:endParaRPr lang="en-US" sz="1531" dirty="0"/>
          </a:p>
        </p:txBody>
      </p:sp>
      <p:pic>
        <p:nvPicPr>
          <p:cNvPr id="20"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659487"/>
            <a:ext cx="9231273" cy="694373"/>
          </a:xfrm>
          <a:prstGeom prst="rect">
            <a:avLst/>
          </a:prstGeom>
          <a:noFill/>
          <a:ln/>
        </p:spPr>
        <p:txBody>
          <a:bodyPr wrap="none" rtlCol="0" anchor="t"/>
          <a:lstStyle/>
          <a:p>
            <a:pPr indent="0" marL="0">
              <a:lnSpc>
                <a:spcPts val="5468"/>
              </a:lnSpc>
              <a:buNone/>
            </a:pPr>
            <a:r>
              <a:rPr lang="en-US" sz="4374" dirty="0">
                <a:solidFill>
                  <a:srgbClr val="F2F2F3"/>
                </a:solidFill>
                <a:latin typeface="Poppins" pitchFamily="34" charset="0"/>
                <a:ea typeface="Poppins" pitchFamily="34" charset="-122"/>
                <a:cs typeface="Poppins" pitchFamily="34" charset="-120"/>
              </a:rPr>
              <a:t>Case Studies and Success Stories</a:t>
            </a:r>
            <a:endParaRPr lang="en-US" sz="4374" dirty="0"/>
          </a:p>
        </p:txBody>
      </p:sp>
      <p:pic>
        <p:nvPicPr>
          <p:cNvPr id="5" name="Image 0" descr="preencoded.png">    </p:cNvPr>
          <p:cNvPicPr>
            <a:picLocks noChangeAspect="1"/>
          </p:cNvPicPr>
          <p:nvPr/>
        </p:nvPicPr>
        <p:blipFill>
          <a:blip r:embed="rId1"/>
          <a:stretch>
            <a:fillRect/>
          </a:stretch>
        </p:blipFill>
        <p:spPr>
          <a:xfrm>
            <a:off x="2037993" y="1798201"/>
            <a:ext cx="2388632" cy="1476256"/>
          </a:xfrm>
          <a:prstGeom prst="rect">
            <a:avLst/>
          </a:prstGeom>
        </p:spPr>
      </p:pic>
      <p:sp>
        <p:nvSpPr>
          <p:cNvPr id="6" name="Text 3"/>
          <p:cNvSpPr/>
          <p:nvPr/>
        </p:nvSpPr>
        <p:spPr>
          <a:xfrm>
            <a:off x="2037993" y="3552111"/>
            <a:ext cx="2388632" cy="1041559"/>
          </a:xfrm>
          <a:prstGeom prst="rect">
            <a:avLst/>
          </a:prstGeom>
          <a:noFill/>
          <a:ln/>
        </p:spPr>
        <p:txBody>
          <a:bodyPr wrap="square" rtlCol="0" anchor="t"/>
          <a:lstStyle/>
          <a:p>
            <a:pPr algn="l" indent="0" marL="0">
              <a:lnSpc>
                <a:spcPts val="2734"/>
              </a:lnSpc>
              <a:buNone/>
            </a:pPr>
            <a:r>
              <a:rPr lang="en-US" sz="2187" dirty="0">
                <a:solidFill>
                  <a:srgbClr val="E5E0DF"/>
                </a:solidFill>
                <a:latin typeface="Poppins" pitchFamily="34" charset="0"/>
                <a:ea typeface="Poppins" pitchFamily="34" charset="-122"/>
                <a:cs typeface="Poppins" pitchFamily="34" charset="-120"/>
              </a:rPr>
              <a:t>Automated Claims Processing</a:t>
            </a:r>
            <a:endParaRPr lang="en-US" sz="2187" dirty="0"/>
          </a:p>
        </p:txBody>
      </p:sp>
      <p:sp>
        <p:nvSpPr>
          <p:cNvPr id="7" name="Text 4"/>
          <p:cNvSpPr/>
          <p:nvPr/>
        </p:nvSpPr>
        <p:spPr>
          <a:xfrm>
            <a:off x="2037993" y="4726900"/>
            <a:ext cx="2388632" cy="2843213"/>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A major insurance company used Text Recognition AI to streamline their claims processing, reducing turnaround time by 40% and cutting operational costs by 25%.</a:t>
            </a:r>
            <a:endParaRPr lang="en-US" sz="1750" dirty="0"/>
          </a:p>
        </p:txBody>
      </p:sp>
      <p:pic>
        <p:nvPicPr>
          <p:cNvPr id="8" name="Image 1" descr="preencoded.png">    </p:cNvPr>
          <p:cNvPicPr>
            <a:picLocks noChangeAspect="1"/>
          </p:cNvPicPr>
          <p:nvPr/>
        </p:nvPicPr>
        <p:blipFill>
          <a:blip r:embed="rId2"/>
          <a:stretch>
            <a:fillRect/>
          </a:stretch>
        </p:blipFill>
        <p:spPr>
          <a:xfrm>
            <a:off x="4759881" y="1798201"/>
            <a:ext cx="2388632" cy="1476256"/>
          </a:xfrm>
          <a:prstGeom prst="rect">
            <a:avLst/>
          </a:prstGeom>
        </p:spPr>
      </p:pic>
      <p:sp>
        <p:nvSpPr>
          <p:cNvPr id="9" name="Text 5"/>
          <p:cNvSpPr/>
          <p:nvPr/>
        </p:nvSpPr>
        <p:spPr>
          <a:xfrm>
            <a:off x="4759881" y="3552111"/>
            <a:ext cx="2388632" cy="694373"/>
          </a:xfrm>
          <a:prstGeom prst="rect">
            <a:avLst/>
          </a:prstGeom>
          <a:noFill/>
          <a:ln/>
        </p:spPr>
        <p:txBody>
          <a:bodyPr wrap="square" rtlCol="0" anchor="t"/>
          <a:lstStyle/>
          <a:p>
            <a:pPr algn="l" indent="0" marL="0">
              <a:lnSpc>
                <a:spcPts val="2734"/>
              </a:lnSpc>
              <a:buNone/>
            </a:pPr>
            <a:r>
              <a:rPr lang="en-US" sz="2187" dirty="0">
                <a:solidFill>
                  <a:srgbClr val="E5E0DF"/>
                </a:solidFill>
                <a:latin typeface="Poppins" pitchFamily="34" charset="0"/>
                <a:ea typeface="Poppins" pitchFamily="34" charset="-122"/>
                <a:cs typeface="Poppins" pitchFamily="34" charset="-120"/>
              </a:rPr>
              <a:t>Digitizing Medical Records</a:t>
            </a:r>
            <a:endParaRPr lang="en-US" sz="2187" dirty="0"/>
          </a:p>
        </p:txBody>
      </p:sp>
      <p:sp>
        <p:nvSpPr>
          <p:cNvPr id="10" name="Text 6"/>
          <p:cNvSpPr/>
          <p:nvPr/>
        </p:nvSpPr>
        <p:spPr>
          <a:xfrm>
            <a:off x="4759881" y="4379714"/>
            <a:ext cx="2388632" cy="2843213"/>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A large hospital system implemented Text Recognition AI to convert handwritten patient records to digital format, improving data accessibility and quality of care.</a:t>
            </a:r>
            <a:endParaRPr lang="en-US" sz="1750" dirty="0"/>
          </a:p>
        </p:txBody>
      </p:sp>
      <p:pic>
        <p:nvPicPr>
          <p:cNvPr id="11" name="Image 2" descr="preencoded.png">    </p:cNvPr>
          <p:cNvPicPr>
            <a:picLocks noChangeAspect="1"/>
          </p:cNvPicPr>
          <p:nvPr/>
        </p:nvPicPr>
        <p:blipFill>
          <a:blip r:embed="rId3"/>
          <a:stretch>
            <a:fillRect/>
          </a:stretch>
        </p:blipFill>
        <p:spPr>
          <a:xfrm>
            <a:off x="7481768" y="1798201"/>
            <a:ext cx="2388632" cy="1476256"/>
          </a:xfrm>
          <a:prstGeom prst="rect">
            <a:avLst/>
          </a:prstGeom>
        </p:spPr>
      </p:pic>
      <p:sp>
        <p:nvSpPr>
          <p:cNvPr id="12" name="Text 7"/>
          <p:cNvSpPr/>
          <p:nvPr/>
        </p:nvSpPr>
        <p:spPr>
          <a:xfrm>
            <a:off x="7481768" y="3552111"/>
            <a:ext cx="2388632" cy="694373"/>
          </a:xfrm>
          <a:prstGeom prst="rect">
            <a:avLst/>
          </a:prstGeom>
          <a:noFill/>
          <a:ln/>
        </p:spPr>
        <p:txBody>
          <a:bodyPr wrap="square" rtlCol="0" anchor="t"/>
          <a:lstStyle/>
          <a:p>
            <a:pPr algn="l" indent="0" marL="0">
              <a:lnSpc>
                <a:spcPts val="2734"/>
              </a:lnSpc>
              <a:buNone/>
            </a:pPr>
            <a:r>
              <a:rPr lang="en-US" sz="2187" dirty="0">
                <a:solidFill>
                  <a:srgbClr val="E5E0DF"/>
                </a:solidFill>
                <a:latin typeface="Poppins" pitchFamily="34" charset="0"/>
                <a:ea typeface="Poppins" pitchFamily="34" charset="-122"/>
                <a:cs typeface="Poppins" pitchFamily="34" charset="-120"/>
              </a:rPr>
              <a:t>Efficient Loan Processing</a:t>
            </a:r>
            <a:endParaRPr lang="en-US" sz="2187" dirty="0"/>
          </a:p>
        </p:txBody>
      </p:sp>
      <p:sp>
        <p:nvSpPr>
          <p:cNvPr id="13" name="Text 8"/>
          <p:cNvSpPr/>
          <p:nvPr/>
        </p:nvSpPr>
        <p:spPr>
          <a:xfrm>
            <a:off x="7481768" y="4379714"/>
            <a:ext cx="2388632" cy="2843213"/>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A financial institution leveraged Text Recognition AI to automate the extraction of key data from loan application forms, cutting processing times by 50%.</a:t>
            </a:r>
            <a:endParaRPr lang="en-US" sz="1750" dirty="0"/>
          </a:p>
        </p:txBody>
      </p:sp>
      <p:pic>
        <p:nvPicPr>
          <p:cNvPr id="14" name="Image 3" descr="preencoded.png">    </p:cNvPr>
          <p:cNvPicPr>
            <a:picLocks noChangeAspect="1"/>
          </p:cNvPicPr>
          <p:nvPr/>
        </p:nvPicPr>
        <p:blipFill>
          <a:blip r:embed="rId4"/>
          <a:stretch>
            <a:fillRect/>
          </a:stretch>
        </p:blipFill>
        <p:spPr>
          <a:xfrm>
            <a:off x="10203656" y="1798201"/>
            <a:ext cx="2388751" cy="1476256"/>
          </a:xfrm>
          <a:prstGeom prst="rect">
            <a:avLst/>
          </a:prstGeom>
        </p:spPr>
      </p:pic>
      <p:sp>
        <p:nvSpPr>
          <p:cNvPr id="15" name="Text 9"/>
          <p:cNvSpPr/>
          <p:nvPr/>
        </p:nvSpPr>
        <p:spPr>
          <a:xfrm>
            <a:off x="10203656" y="3552111"/>
            <a:ext cx="2388751" cy="1041559"/>
          </a:xfrm>
          <a:prstGeom prst="rect">
            <a:avLst/>
          </a:prstGeom>
          <a:noFill/>
          <a:ln/>
        </p:spPr>
        <p:txBody>
          <a:bodyPr wrap="square" rtlCol="0" anchor="t"/>
          <a:lstStyle/>
          <a:p>
            <a:pPr algn="l" indent="0" marL="0">
              <a:lnSpc>
                <a:spcPts val="2734"/>
              </a:lnSpc>
              <a:buNone/>
            </a:pPr>
            <a:r>
              <a:rPr lang="en-US" sz="2187" dirty="0">
                <a:solidFill>
                  <a:srgbClr val="E5E0DF"/>
                </a:solidFill>
                <a:latin typeface="Poppins" pitchFamily="34" charset="0"/>
                <a:ea typeface="Poppins" pitchFamily="34" charset="-122"/>
                <a:cs typeface="Poppins" pitchFamily="34" charset="-120"/>
              </a:rPr>
              <a:t>Optimizing Inventory Management</a:t>
            </a:r>
            <a:endParaRPr lang="en-US" sz="2187" dirty="0"/>
          </a:p>
        </p:txBody>
      </p:sp>
      <p:sp>
        <p:nvSpPr>
          <p:cNvPr id="16" name="Text 10"/>
          <p:cNvSpPr/>
          <p:nvPr/>
        </p:nvSpPr>
        <p:spPr>
          <a:xfrm>
            <a:off x="10203656" y="4726900"/>
            <a:ext cx="2388751" cy="2843213"/>
          </a:xfrm>
          <a:prstGeom prst="rect">
            <a:avLst/>
          </a:prstGeom>
          <a:noFill/>
          <a:ln/>
        </p:spPr>
        <p:txBody>
          <a:bodyPr wrap="square" rtlCol="0" anchor="t"/>
          <a:lstStyle/>
          <a:p>
            <a:pPr algn="l" indent="0" marL="0">
              <a:lnSpc>
                <a:spcPts val="2799"/>
              </a:lnSpc>
              <a:buNone/>
            </a:pPr>
            <a:r>
              <a:rPr lang="en-US" sz="1750" dirty="0">
                <a:solidFill>
                  <a:srgbClr val="E5E0DF"/>
                </a:solidFill>
                <a:latin typeface="Roboto" pitchFamily="34" charset="0"/>
                <a:ea typeface="Roboto" pitchFamily="34" charset="-122"/>
                <a:cs typeface="Roboto" pitchFamily="34" charset="-120"/>
              </a:rPr>
              <a:t>A major retailer used Text Recognition AI to digitize and analyze product labels, enabling real-time inventory tracking and streamlining supply chain operations.</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2024-04-05T06:26:16Z</dcterms:created>
  <dcterms:modified xsi:type="dcterms:W3CDTF">2024-04-05T06:26:16Z</dcterms:modified>
</cp:coreProperties>
</file>