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09B11-726B-622E-F1D0-53498C852A02}" v="122" dt="2025-09-25T09:02:38.15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85" autoAdjust="0"/>
    <p:restoredTop sz="95033" autoAdjust="0"/>
  </p:normalViewPr>
  <p:slideViewPr>
    <p:cSldViewPr snapToGrid="0">
      <p:cViewPr varScale="1">
        <p:scale>
          <a:sx n="74" d="100"/>
          <a:sy n="74" d="100"/>
        </p:scale>
        <p:origin x="492"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9/28/2025</a:t>
            </a:fld>
            <a:endParaRPr lang="en-US" dirty="0"/>
          </a:p>
        </p:txBody>
      </p:sp>
      <p:sp>
        <p:nvSpPr>
          <p:cNvPr id="4" name="Footer Placeholder 3">
            <a:extLst>
              <a:ext uri="{FF2B5EF4-FFF2-40B4-BE49-F238E27FC236}">
                <a16:creationId xmlns:a16="http://schemas.microsoft.com/office/drawing/2014/main" xmlns=""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9/28/2025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xmlns=""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xmlns=""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xmlns=""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xmlns=""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xmlns=""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xmlns=""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xmlns=""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xmlns=""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xmlns=""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xmlns=""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xmlns=""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xmlns=""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xmlns=""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xmlns=""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xmlns=""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xmlns=""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xmlns=""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xmlns=""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xmlns=""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xmlns=""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xmlns=""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xmlns=""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xmlns=""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xmlns=""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xmlns=""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xmlns=""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xmlns=""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xmlns=""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xmlns=""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xmlns=""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xmlns=""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xmlns=""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xmlns=""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xmlns=""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xmlns=""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xmlns=""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xmlns=""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xmlns=""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xmlns=""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xmlns=""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xmlns=""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9/28/2025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9/28/2025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9/28/2025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9/28/2025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xmlns=""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9/28/2025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xmlns=""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xmlns=""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6.JPG"/></Relationships>
</file>

<file path=ppt/slides/_rels/slide7.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7.JPG"/></Relationships>
</file>

<file path=ppt/slides/_rels/slide8.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hyperlink" Target="abc" TargetMode="External"/><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7201737A-B873-4D1D-8A41-5ABF5184BC8F}"/>
              </a:ext>
            </a:extLst>
          </p:cNvPr>
          <p:cNvSpPr>
            <a:spLocks noGrp="1"/>
          </p:cNvSpPr>
          <p:nvPr>
            <p:ph type="body" sz="quarter" idx="11"/>
          </p:nvPr>
        </p:nvSpPr>
        <p:spPr>
          <a:xfrm>
            <a:off x="6312871" y="4141999"/>
            <a:ext cx="3400089" cy="861497"/>
          </a:xfrm>
        </p:spPr>
        <p:txBody>
          <a:bodyPr>
            <a:normAutofit fontScale="85000" lnSpcReduction="10000"/>
          </a:bodyPr>
          <a:lstStyle/>
          <a:p>
            <a:pPr algn="r"/>
            <a:r>
              <a:rPr lang="en-US" b="0" dirty="0" smtClean="0">
                <a:solidFill>
                  <a:schemeClr val="tx1"/>
                </a:solidFill>
              </a:rPr>
              <a:t>ADHITHYA LP</a:t>
            </a:r>
            <a:endParaRPr lang="en-US" b="0" dirty="0">
              <a:solidFill>
                <a:schemeClr val="tx1"/>
              </a:solidFill>
            </a:endParaRPr>
          </a:p>
          <a:p>
            <a:pPr algn="r"/>
            <a:r>
              <a:rPr lang="en-GB" b="0" dirty="0"/>
              <a:t>STU6747223ca9a731732715068</a:t>
            </a:r>
            <a:endParaRPr lang="en-IN" b="0" dirty="0">
              <a:solidFill>
                <a:schemeClr val="tx1"/>
              </a:solidFill>
            </a:endParaRPr>
          </a:p>
        </p:txBody>
      </p:sp>
      <p:sp>
        <p:nvSpPr>
          <p:cNvPr id="4" name="Title 3">
            <a:extLst>
              <a:ext uri="{FF2B5EF4-FFF2-40B4-BE49-F238E27FC236}">
                <a16:creationId xmlns:a16="http://schemas.microsoft.com/office/drawing/2014/main" xmlns="" id="{92056599-CDAA-4367-BEF8-31D6E32518C8}"/>
              </a:ext>
            </a:extLst>
          </p:cNvPr>
          <p:cNvSpPr>
            <a:spLocks noGrp="1"/>
          </p:cNvSpPr>
          <p:nvPr>
            <p:ph type="title"/>
          </p:nvPr>
        </p:nvSpPr>
        <p:spPr>
          <a:xfrm>
            <a:off x="5023046" y="2642981"/>
            <a:ext cx="5979737" cy="743448"/>
          </a:xfrm>
        </p:spPr>
        <p:txBody>
          <a:bodyPr>
            <a:normAutofit fontScale="90000"/>
          </a:bodyPr>
          <a:lstStyle/>
          <a:p>
            <a:r>
              <a:rPr lang="en-GB" sz="3200" dirty="0" smtClean="0"/>
              <a:t>AIRBND HOTEL BOOKING ANALYSIS</a:t>
            </a:r>
            <a:endParaRPr lang="en-IN" sz="3200" dirty="0"/>
          </a:p>
        </p:txBody>
      </p:sp>
      <p:sp>
        <p:nvSpPr>
          <p:cNvPr id="15" name="Text Placeholder 1">
            <a:extLst>
              <a:ext uri="{FF2B5EF4-FFF2-40B4-BE49-F238E27FC236}">
                <a16:creationId xmlns:a16="http://schemas.microsoft.com/office/drawing/2014/main" xmlns=""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xmlns=""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460BF899-F7CC-395F-D4B6-232771689F29}"/>
              </a:ext>
            </a:extLst>
          </p:cNvPr>
          <p:cNvSpPr>
            <a:spLocks noGrp="1"/>
          </p:cNvSpPr>
          <p:nvPr>
            <p:ph type="body" sz="quarter" idx="12"/>
          </p:nvPr>
        </p:nvSpPr>
        <p:spPr>
          <a:xfrm>
            <a:off x="833043" y="1183154"/>
            <a:ext cx="4275138" cy="477520"/>
          </a:xfrm>
        </p:spPr>
        <p:txBody>
          <a:bodyPr/>
          <a:lstStyle/>
          <a:p>
            <a:pPr marL="0" indent="0">
              <a:buNone/>
            </a:pP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57" y="1068687"/>
            <a:ext cx="8001000" cy="5686425"/>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xmlns=""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xmlns=""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5957" y="1016635"/>
            <a:ext cx="8001000" cy="5648325"/>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xmlns=""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xmlns=""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xmlns=""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xmlns=""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xmlns=""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xmlns=""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xmlns=""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E46E4DD1-270B-4C80-AFF0-EB26F132AF36}"/>
              </a:ext>
            </a:extLst>
          </p:cNvPr>
          <p:cNvSpPr>
            <a:spLocks noGrp="1"/>
          </p:cNvSpPr>
          <p:nvPr>
            <p:ph type="body" sz="quarter" idx="12"/>
          </p:nvPr>
        </p:nvSpPr>
        <p:spPr>
          <a:xfrm>
            <a:off x="918758" y="1522463"/>
            <a:ext cx="7076926" cy="3926931"/>
          </a:xfrm>
        </p:spPr>
        <p:txBody>
          <a:bodyPr>
            <a:normAutofit fontScale="77500" lnSpcReduction="20000"/>
          </a:bodyPr>
          <a:lstStyle/>
          <a:p>
            <a:pPr>
              <a:lnSpc>
                <a:spcPct val="150000"/>
              </a:lnSpc>
            </a:pPr>
            <a:r>
              <a:rPr lang="en-IN" sz="2800" dirty="0" err="1" smtClean="0"/>
              <a:t>Airbnb</a:t>
            </a:r>
            <a:r>
              <a:rPr lang="en-IN" sz="2800" dirty="0" smtClean="0"/>
              <a:t> is a popular platform where property owners rent out their homes or apartments to travellers. One of the biggest challenges for hosts is deciding the right price for their listings, since prices vary depending on several factors such as the number of bedrooms, number of bathrooms, cleanliness, accuracy of descriptions, add communication quality with guests.</a:t>
            </a:r>
            <a:endParaRPr lang="en-IN" sz="2800" dirty="0"/>
          </a:p>
        </p:txBody>
      </p:sp>
      <p:sp>
        <p:nvSpPr>
          <p:cNvPr id="4" name="Title 3">
            <a:extLst>
              <a:ext uri="{FF2B5EF4-FFF2-40B4-BE49-F238E27FC236}">
                <a16:creationId xmlns:a16="http://schemas.microsoft.com/office/drawing/2014/main" xmlns=""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xmlns=""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xmlns=""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xmlns=""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r>
              <a:rPr lang="en-GB" dirty="0"/>
              <a:t/>
            </a:r>
            <a:br>
              <a:rPr lang="en-GB" dirty="0"/>
            </a:br>
            <a:endParaRPr lang="en-IN" dirty="0"/>
          </a:p>
        </p:txBody>
      </p:sp>
      <p:pic>
        <p:nvPicPr>
          <p:cNvPr id="5" name="Picture 4">
            <a:extLst>
              <a:ext uri="{FF2B5EF4-FFF2-40B4-BE49-F238E27FC236}">
                <a16:creationId xmlns:a16="http://schemas.microsoft.com/office/drawing/2014/main" xmlns=""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xmlns=""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2" name="Rectangle 1"/>
          <p:cNvSpPr/>
          <p:nvPr/>
        </p:nvSpPr>
        <p:spPr>
          <a:xfrm>
            <a:off x="750453" y="1636210"/>
            <a:ext cx="7994302" cy="4247317"/>
          </a:xfrm>
          <a:prstGeom prst="rect">
            <a:avLst/>
          </a:prstGeom>
        </p:spPr>
        <p:txBody>
          <a:bodyPr wrap="square">
            <a:spAutoFit/>
          </a:bodyPr>
          <a:lstStyle/>
          <a:p>
            <a:pPr>
              <a:lnSpc>
                <a:spcPct val="150000"/>
              </a:lnSpc>
            </a:pPr>
            <a:r>
              <a:rPr lang="en-IN" dirty="0" smtClean="0"/>
              <a:t>This project focused on building a machine learning model to predict the price of </a:t>
            </a:r>
            <a:r>
              <a:rPr lang="en-IN" dirty="0" err="1" smtClean="0"/>
              <a:t>Airbnb</a:t>
            </a:r>
            <a:r>
              <a:rPr lang="en-IN" dirty="0" smtClean="0"/>
              <a:t> listings. Pricing an </a:t>
            </a:r>
            <a:r>
              <a:rPr lang="en-IN" dirty="0" err="1" smtClean="0"/>
              <a:t>Airbnb</a:t>
            </a:r>
            <a:r>
              <a:rPr lang="en-IN" dirty="0" smtClean="0"/>
              <a:t> property correctly is crucial for both hosts and travellers: hosts want to maximize occupancy and earnings, while travellers want fair and competitive prices. Using historical </a:t>
            </a:r>
            <a:r>
              <a:rPr lang="en-IN" dirty="0" err="1" smtClean="0"/>
              <a:t>Airbnb</a:t>
            </a:r>
            <a:r>
              <a:rPr lang="en-IN" dirty="0" smtClean="0"/>
              <a:t> data, the project develops a regression model that learns relationship between listing attributes (such as number of bedrooms, bathrooms and guest ratings) and the price charged.</a:t>
            </a:r>
          </a:p>
          <a:p>
            <a:pPr>
              <a:lnSpc>
                <a:spcPct val="150000"/>
              </a:lnSpc>
            </a:pPr>
            <a:endParaRPr lang="en-IN" dirty="0"/>
          </a:p>
          <a:p>
            <a:pPr>
              <a:lnSpc>
                <a:spcPct val="150000"/>
              </a:lnSpc>
            </a:pPr>
            <a:r>
              <a:rPr lang="en-IN" dirty="0" smtClean="0"/>
              <a:t>The model can then be used to predict prices for new or hypothetical listings, helping property owners make informed pricing decisions.</a:t>
            </a:r>
            <a:endParaRPr lang="en-IN" dirty="0"/>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xmlns="" id="{664E3B60-2780-459A-8583-F095D5E7463A}"/>
              </a:ext>
            </a:extLst>
          </p:cNvPr>
          <p:cNvSpPr>
            <a:spLocks noGrp="1"/>
          </p:cNvSpPr>
          <p:nvPr>
            <p:ph type="body" sz="quarter" idx="12"/>
          </p:nvPr>
        </p:nvSpPr>
        <p:spPr>
          <a:xfrm>
            <a:off x="721359" y="1679258"/>
            <a:ext cx="8577187" cy="3729869"/>
          </a:xfrm>
        </p:spPr>
        <p:txBody>
          <a:bodyPr>
            <a:normAutofit fontScale="40000" lnSpcReduction="20000"/>
          </a:bodyPr>
          <a:lstStyle/>
          <a:p>
            <a:pPr algn="just">
              <a:lnSpc>
                <a:spcPct val="150000"/>
              </a:lnSpc>
            </a:pPr>
            <a:r>
              <a:rPr lang="en-IN" sz="3600" b="1" dirty="0" err="1" smtClean="0"/>
              <a:t>Airbnb</a:t>
            </a:r>
            <a:r>
              <a:rPr lang="en-IN" sz="3600" b="1" dirty="0" smtClean="0"/>
              <a:t> hosts:</a:t>
            </a:r>
          </a:p>
          <a:p>
            <a:pPr algn="just">
              <a:lnSpc>
                <a:spcPct val="150000"/>
              </a:lnSpc>
            </a:pPr>
            <a:r>
              <a:rPr lang="en-IN" sz="3600" dirty="0" smtClean="0"/>
              <a:t>To optimize pricing of the listings based on the property feature and guest reviews.</a:t>
            </a:r>
            <a:endParaRPr lang="en-IN" sz="3600" dirty="0" smtClean="0"/>
          </a:p>
          <a:p>
            <a:pPr algn="just">
              <a:lnSpc>
                <a:spcPct val="150000"/>
              </a:lnSpc>
            </a:pPr>
            <a:r>
              <a:rPr lang="en-IN" sz="3600" b="1" dirty="0" smtClean="0"/>
              <a:t>Travellers:</a:t>
            </a:r>
          </a:p>
          <a:p>
            <a:pPr algn="just">
              <a:lnSpc>
                <a:spcPct val="150000"/>
              </a:lnSpc>
            </a:pPr>
            <a:r>
              <a:rPr lang="en-IN" sz="3600" dirty="0" smtClean="0"/>
              <a:t>To evaluate whether a listing is overpriced or reasonably priced.</a:t>
            </a:r>
          </a:p>
          <a:p>
            <a:pPr algn="just">
              <a:lnSpc>
                <a:spcPct val="150000"/>
              </a:lnSpc>
            </a:pPr>
            <a:r>
              <a:rPr lang="en-IN" sz="3600" b="1" dirty="0" err="1" smtClean="0"/>
              <a:t>Airbnb</a:t>
            </a:r>
            <a:r>
              <a:rPr lang="en-IN" sz="3600" b="1" dirty="0" smtClean="0"/>
              <a:t> platform Analysts:</a:t>
            </a:r>
          </a:p>
          <a:p>
            <a:pPr algn="just">
              <a:lnSpc>
                <a:spcPct val="150000"/>
              </a:lnSpc>
            </a:pPr>
            <a:r>
              <a:rPr lang="en-IN" sz="3600" dirty="0" smtClean="0"/>
              <a:t>To improve automated pricing suggestions and increase platform trust.</a:t>
            </a:r>
            <a:endParaRPr lang="en-IN" sz="3600" dirty="0" smtClean="0"/>
          </a:p>
          <a:p>
            <a:pPr algn="just">
              <a:lnSpc>
                <a:spcPct val="150000"/>
              </a:lnSpc>
            </a:pPr>
            <a:r>
              <a:rPr lang="en-IN" sz="3600" b="1" dirty="0" smtClean="0"/>
              <a:t>Research/students:</a:t>
            </a:r>
          </a:p>
          <a:p>
            <a:pPr algn="just">
              <a:lnSpc>
                <a:spcPct val="150000"/>
              </a:lnSpc>
            </a:pPr>
            <a:r>
              <a:rPr lang="en-IN" sz="3600" dirty="0" smtClean="0"/>
              <a:t>To study the impact of property features and reviews on rental pricing.</a:t>
            </a:r>
            <a:endParaRPr lang="en-IN" sz="3600" dirty="0"/>
          </a:p>
        </p:txBody>
      </p:sp>
      <p:sp>
        <p:nvSpPr>
          <p:cNvPr id="4" name="Title 3">
            <a:extLst>
              <a:ext uri="{FF2B5EF4-FFF2-40B4-BE49-F238E27FC236}">
                <a16:creationId xmlns:a16="http://schemas.microsoft.com/office/drawing/2014/main" xmlns=""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xmlns=""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xmlns=""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xmlns=""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xmlns="" id="{B21C28F5-3CA3-4B78-B5C9-550C00BB3174}"/>
              </a:ext>
            </a:extLst>
          </p:cNvPr>
          <p:cNvSpPr>
            <a:spLocks noGrp="1"/>
          </p:cNvSpPr>
          <p:nvPr>
            <p:ph type="body" sz="quarter" idx="12"/>
          </p:nvPr>
        </p:nvSpPr>
        <p:spPr>
          <a:xfrm>
            <a:off x="390617" y="1432560"/>
            <a:ext cx="9126869" cy="5243448"/>
          </a:xfrm>
        </p:spPr>
        <p:txBody>
          <a:bodyPr/>
          <a:lstStyle/>
          <a:p>
            <a:pPr lvl="1">
              <a:lnSpc>
                <a:spcPct val="150000"/>
              </a:lnSpc>
            </a:pPr>
            <a:r>
              <a:rPr lang="en-IN" dirty="0" smtClean="0"/>
              <a:t>Python – Core programming language.</a:t>
            </a:r>
          </a:p>
          <a:p>
            <a:pPr lvl="1">
              <a:lnSpc>
                <a:spcPct val="150000"/>
              </a:lnSpc>
            </a:pPr>
            <a:r>
              <a:rPr lang="en-IN" dirty="0" smtClean="0"/>
              <a:t>Pandas &amp; </a:t>
            </a:r>
            <a:r>
              <a:rPr lang="en-IN" dirty="0" err="1" smtClean="0"/>
              <a:t>Numpy</a:t>
            </a:r>
            <a:r>
              <a:rPr lang="en-IN" dirty="0" smtClean="0"/>
              <a:t> – Data cleaning and </a:t>
            </a:r>
            <a:r>
              <a:rPr lang="en-IN" dirty="0" err="1" smtClean="0"/>
              <a:t>preprocessing</a:t>
            </a:r>
            <a:endParaRPr lang="en-IN" dirty="0" smtClean="0"/>
          </a:p>
          <a:p>
            <a:pPr lvl="1">
              <a:lnSpc>
                <a:spcPct val="150000"/>
              </a:lnSpc>
            </a:pPr>
            <a:r>
              <a:rPr lang="en-IN" dirty="0" err="1" smtClean="0"/>
              <a:t>Scikit</a:t>
            </a:r>
            <a:r>
              <a:rPr lang="en-IN" dirty="0" smtClean="0"/>
              <a:t>-learn – Machine learning (model training, regression, evaluation).</a:t>
            </a:r>
          </a:p>
          <a:p>
            <a:pPr lvl="1">
              <a:lnSpc>
                <a:spcPct val="150000"/>
              </a:lnSpc>
            </a:pPr>
            <a:r>
              <a:rPr lang="en-IN" dirty="0" err="1" smtClean="0"/>
              <a:t>Matplotlib</a:t>
            </a:r>
            <a:r>
              <a:rPr lang="en-IN" dirty="0" smtClean="0"/>
              <a:t>/</a:t>
            </a:r>
            <a:r>
              <a:rPr lang="en-IN" dirty="0" err="1" smtClean="0"/>
              <a:t>seaborn</a:t>
            </a:r>
            <a:r>
              <a:rPr lang="en-IN" dirty="0" smtClean="0"/>
              <a:t> – Data visualisation and feature importance.</a:t>
            </a:r>
          </a:p>
          <a:p>
            <a:pPr lvl="1">
              <a:lnSpc>
                <a:spcPct val="150000"/>
              </a:lnSpc>
            </a:pPr>
            <a:r>
              <a:rPr lang="en-IN" dirty="0" smtClean="0"/>
              <a:t>Google </a:t>
            </a:r>
            <a:r>
              <a:rPr lang="en-IN" dirty="0" err="1"/>
              <a:t>C</a:t>
            </a:r>
            <a:r>
              <a:rPr lang="en-IN" dirty="0" err="1" smtClean="0"/>
              <a:t>olab</a:t>
            </a:r>
            <a:r>
              <a:rPr lang="en-IN" dirty="0" smtClean="0"/>
              <a:t> – Cloud based environment for running the project.</a:t>
            </a:r>
          </a:p>
          <a:p>
            <a:pPr lvl="1">
              <a:lnSpc>
                <a:spcPct val="150000"/>
              </a:lnSpc>
            </a:pPr>
            <a:r>
              <a:rPr lang="en-IN" dirty="0" smtClean="0"/>
              <a:t>File handling libraries – </a:t>
            </a:r>
            <a:r>
              <a:rPr lang="en-IN" dirty="0" err="1" smtClean="0"/>
              <a:t>openpyxl</a:t>
            </a:r>
            <a:r>
              <a:rPr lang="en-IN" dirty="0" smtClean="0"/>
              <a:t> (for Excel) and built-in CSV handling.</a:t>
            </a:r>
            <a:endParaRPr lang="en-IN" dirty="0"/>
          </a:p>
        </p:txBody>
      </p:sp>
      <p:sp>
        <p:nvSpPr>
          <p:cNvPr id="9" name="Title 8">
            <a:extLst>
              <a:ext uri="{FF2B5EF4-FFF2-40B4-BE49-F238E27FC236}">
                <a16:creationId xmlns:a16="http://schemas.microsoft.com/office/drawing/2014/main" xmlns=""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animEffect transition="in" filter="fade">
                                      <p:cBhvr>
                                        <p:cTn id="39" dur="1000"/>
                                        <p:tgtEl>
                                          <p:spTgt spid="7">
                                            <p:txEl>
                                              <p:pRg st="5" end="5"/>
                                            </p:txEl>
                                          </p:spTgt>
                                        </p:tgtEl>
                                      </p:cBhvr>
                                    </p:animEffect>
                                    <p:anim calcmode="lin" valueType="num">
                                      <p:cBhvr>
                                        <p:cTn id="4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xmlns=""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E25373E9-1A26-4A40-9897-E42DE485D8E3}"/>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5957" y="1201586"/>
            <a:ext cx="10058400" cy="4693920"/>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xmlns=""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34F0609D-325A-6CFC-7512-0C94EDABEB7B}"/>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91963C39-9433-02BA-5A2B-62380BFD21C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64" y="1275371"/>
            <a:ext cx="10058400" cy="4697361"/>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xmlns=""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xmlns=""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1C3286AD-B268-E75A-C390-BA89A4EE730E}"/>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F6B14C4F-1746-A8AB-D262-5A993160F568}"/>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7164" y="1275371"/>
            <a:ext cx="10058400" cy="4721592"/>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xmlns=""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xmlns=""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xmlns=""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xmlns=""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9" name="Title 3">
            <a:extLst>
              <a:ext uri="{FF2B5EF4-FFF2-40B4-BE49-F238E27FC236}">
                <a16:creationId xmlns:a16="http://schemas.microsoft.com/office/drawing/2014/main" xmlns="" id="{4E6ED231-AB91-2C33-0439-AEAC41FE728F}"/>
              </a:ext>
            </a:extLst>
          </p:cNvPr>
          <p:cNvSpPr txBox="1">
            <a:spLocks/>
          </p:cNvSpPr>
          <p:nvPr/>
        </p:nvSpPr>
        <p:spPr>
          <a:xfrm>
            <a:off x="422959" y="5737443"/>
            <a:ext cx="2981643" cy="830997"/>
          </a:xfrm>
          <a:prstGeom prst="rect">
            <a:avLst/>
          </a:prstGeom>
        </p:spPr>
        <p:txBody>
          <a:bodyPr vert="horz" lIns="91440" tIns="45720" rIns="91440" bIns="45720" rtlCol="0" anchor="t">
            <a:normAutofit/>
          </a:bodyPr>
          <a:lstStyle>
            <a:lvl1pPr algn="l" defTabSz="457200" rtl="0" eaLnBrk="1" latinLnBrk="0" hangingPunct="1">
              <a:spcBef>
                <a:spcPct val="0"/>
              </a:spcBef>
              <a:buNone/>
              <a:defRPr sz="4800" b="1" kern="1200">
                <a:solidFill>
                  <a:schemeClr val="tx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GB" dirty="0"/>
              <a:t> </a:t>
            </a:r>
            <a:r>
              <a:rPr lang="en-GB" sz="2000" b="0" u="sng" dirty="0">
                <a:solidFill>
                  <a:srgbClr val="0070C0"/>
                </a:solidFill>
                <a:hlinkClick r:id="rId3" action="ppaction://hlinkfile">
                  <a:extLst>
                    <a:ext uri="{A12FA001-AC4F-418D-AE19-62706E023703}">
                      <ahyp:hlinkClr xmlns:ahyp="http://schemas.microsoft.com/office/drawing/2018/hyperlinkcolor" xmlns="" val="tx"/>
                    </a:ext>
                  </a:extLst>
                </a:hlinkClick>
              </a:rPr>
              <a:t>Demo Link</a:t>
            </a:r>
            <a:endParaRPr lang="en-IN" b="0" u="sng" dirty="0">
              <a:solidFill>
                <a:srgbClr val="0070C0"/>
              </a:solidFill>
            </a:endParaRPr>
          </a:p>
        </p:txBody>
      </p:sp>
      <p:sp>
        <p:nvSpPr>
          <p:cNvPr id="10" name="Text Placeholder 1">
            <a:extLst>
              <a:ext uri="{FF2B5EF4-FFF2-40B4-BE49-F238E27FC236}">
                <a16:creationId xmlns:a16="http://schemas.microsoft.com/office/drawing/2014/main" xmlns="" id="{8935B953-0B74-DF35-9464-45E8CB01D89D}"/>
              </a:ext>
            </a:extLst>
          </p:cNvPr>
          <p:cNvSpPr>
            <a:spLocks noGrp="1"/>
          </p:cNvSpPr>
          <p:nvPr>
            <p:ph type="body" sz="quarter" idx="12"/>
          </p:nvPr>
        </p:nvSpPr>
        <p:spPr>
          <a:xfrm>
            <a:off x="807164" y="1431693"/>
            <a:ext cx="5180013" cy="2553970"/>
          </a:xfrm>
        </p:spPr>
        <p:txBody>
          <a:bodyPr vert="horz" lIns="91440" tIns="45720" rIns="91440" bIns="45720" rtlCol="0" anchor="t">
            <a:normAutofit/>
          </a:bodyPr>
          <a:lstStyle/>
          <a:p>
            <a:pPr marL="0" indent="0">
              <a:buNone/>
            </a:pPr>
            <a:r>
              <a:rPr lang="en-US" dirty="0"/>
              <a:t>https://github.com/Adhi-1235/VOIS_AICTE_Oct2025_Adhithya.git</a:t>
            </a: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DEA9014-ED64-4558-B1E1-D03F0EE32BEB}">
  <ds:schemaRefs>
    <ds:schemaRef ds:uri="http://purl.org/dc/elements/1.1/"/>
    <ds:schemaRef ds:uri="http://schemas.microsoft.com/office/2006/metadata/properties"/>
    <ds:schemaRef ds:uri="http://purl.org/dc/terms/"/>
    <ds:schemaRef ds:uri="http://schemas.microsoft.com/office/2006/documentManagement/types"/>
    <ds:schemaRef ds:uri="16c05727-aa75-4e4a-9b5f-8a80a1165891"/>
    <ds:schemaRef ds:uri="http://purl.org/dc/dcmitype/"/>
    <ds:schemaRef ds:uri="http://schemas.microsoft.com/office/infopath/2007/PartnerControls"/>
    <ds:schemaRef ds:uri="http://schemas.openxmlformats.org/package/2006/metadata/core-properties"/>
    <ds:schemaRef ds:uri="71af3243-3dd4-4a8d-8c0d-dd76da1f02a5"/>
    <ds:schemaRef ds:uri="http://www.w3.org/XML/1998/namespace"/>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655</TotalTime>
  <Words>345</Words>
  <Application>Microsoft Office PowerPoint</Application>
  <PresentationFormat>Widescreen</PresentationFormat>
  <Paragraphs>41</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AIRBND HOTEL BOOKING ANALYSIS</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Microsoft account</cp:lastModifiedBy>
  <cp:revision>121</cp:revision>
  <dcterms:created xsi:type="dcterms:W3CDTF">2021-07-11T13:13:15Z</dcterms:created>
  <dcterms:modified xsi:type="dcterms:W3CDTF">2025-09-28T07:59:55Z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