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9" r:id="rId1"/>
  </p:sldMasterIdLst>
  <p:notesMasterIdLst>
    <p:notesMasterId r:id="rId22"/>
  </p:notesMasterIdLst>
  <p:sldIdLst>
    <p:sldId id="319" r:id="rId2"/>
    <p:sldId id="313" r:id="rId3"/>
    <p:sldId id="257" r:id="rId4"/>
    <p:sldId id="270" r:id="rId5"/>
    <p:sldId id="312" r:id="rId6"/>
    <p:sldId id="323" r:id="rId7"/>
    <p:sldId id="321" r:id="rId8"/>
    <p:sldId id="305" r:id="rId9"/>
    <p:sldId id="302" r:id="rId10"/>
    <p:sldId id="306" r:id="rId11"/>
    <p:sldId id="308" r:id="rId12"/>
    <p:sldId id="307" r:id="rId13"/>
    <p:sldId id="314" r:id="rId14"/>
    <p:sldId id="315" r:id="rId15"/>
    <p:sldId id="316" r:id="rId16"/>
    <p:sldId id="311" r:id="rId17"/>
    <p:sldId id="317" r:id="rId18"/>
    <p:sldId id="309" r:id="rId19"/>
    <p:sldId id="310" r:id="rId20"/>
    <p:sldId id="30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317AA-C728-479D-AF1E-B683F4A51033}" v="3" dt="2024-04-04T09:00:59.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3" autoAdjust="0"/>
    <p:restoredTop sz="94641" autoAdjust="0"/>
  </p:normalViewPr>
  <p:slideViewPr>
    <p:cSldViewPr>
      <p:cViewPr varScale="1">
        <p:scale>
          <a:sx n="78" d="100"/>
          <a:sy n="78" d="100"/>
        </p:scale>
        <p:origin x="1618" y="62"/>
      </p:cViewPr>
      <p:guideLst>
        <p:guide orient="horz" pos="2160"/>
        <p:guide pos="2880"/>
      </p:guideLst>
    </p:cSldViewPr>
  </p:slideViewPr>
  <p:outlineViewPr>
    <p:cViewPr>
      <p:scale>
        <a:sx n="33" d="100"/>
        <a:sy n="33" d="100"/>
      </p:scale>
      <p:origin x="0" y="-989"/>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HIYA MAAN" userId="9d2a85f6d3ce4477" providerId="LiveId" clId="{12A317AA-C728-479D-AF1E-B683F4A51033}"/>
    <pc:docChg chg="addSld delSld modSld">
      <pc:chgData name="ADHIYA MAAN" userId="9d2a85f6d3ce4477" providerId="LiveId" clId="{12A317AA-C728-479D-AF1E-B683F4A51033}" dt="2024-04-04T09:01:14.788" v="62" actId="2696"/>
      <pc:docMkLst>
        <pc:docMk/>
      </pc:docMkLst>
      <pc:sldChg chg="add del">
        <pc:chgData name="ADHIYA MAAN" userId="9d2a85f6d3ce4477" providerId="LiveId" clId="{12A317AA-C728-479D-AF1E-B683F4A51033}" dt="2024-04-04T08:59:55.373" v="57" actId="2696"/>
        <pc:sldMkLst>
          <pc:docMk/>
          <pc:sldMk cId="1029476453" sldId="263"/>
        </pc:sldMkLst>
      </pc:sldChg>
      <pc:sldChg chg="modSp del mod">
        <pc:chgData name="ADHIYA MAAN" userId="9d2a85f6d3ce4477" providerId="LiveId" clId="{12A317AA-C728-479D-AF1E-B683F4A51033}" dt="2024-04-04T08:59:08.784" v="54" actId="2696"/>
        <pc:sldMkLst>
          <pc:docMk/>
          <pc:sldMk cId="3536214173" sldId="263"/>
        </pc:sldMkLst>
        <pc:graphicFrameChg chg="mod modGraphic">
          <ac:chgData name="ADHIYA MAAN" userId="9d2a85f6d3ce4477" providerId="LiveId" clId="{12A317AA-C728-479D-AF1E-B683F4A51033}" dt="2024-04-04T08:01:27.801" v="52" actId="20577"/>
          <ac:graphicFrameMkLst>
            <pc:docMk/>
            <pc:sldMk cId="3536214173" sldId="263"/>
            <ac:graphicFrameMk id="8" creationId="{00000000-0000-0000-0000-000000000000}"/>
          </ac:graphicFrameMkLst>
        </pc:graphicFrameChg>
      </pc:sldChg>
      <pc:sldChg chg="del">
        <pc:chgData name="ADHIYA MAAN" userId="9d2a85f6d3ce4477" providerId="LiveId" clId="{12A317AA-C728-479D-AF1E-B683F4A51033}" dt="2024-04-04T09:01:14.788" v="62" actId="2696"/>
        <pc:sldMkLst>
          <pc:docMk/>
          <pc:sldMk cId="1689310485" sldId="273"/>
        </pc:sldMkLst>
      </pc:sldChg>
      <pc:sldChg chg="modSp mod">
        <pc:chgData name="ADHIYA MAAN" userId="9d2a85f6d3ce4477" providerId="LiveId" clId="{12A317AA-C728-479D-AF1E-B683F4A51033}" dt="2024-04-04T07:54:33.866" v="0" actId="1076"/>
        <pc:sldMkLst>
          <pc:docMk/>
          <pc:sldMk cId="2161567263" sldId="313"/>
        </pc:sldMkLst>
        <pc:spChg chg="mod">
          <ac:chgData name="ADHIYA MAAN" userId="9d2a85f6d3ce4477" providerId="LiveId" clId="{12A317AA-C728-479D-AF1E-B683F4A51033}" dt="2024-04-04T07:54:33.866" v="0" actId="1076"/>
          <ac:spMkLst>
            <pc:docMk/>
            <pc:sldMk cId="2161567263" sldId="313"/>
            <ac:spMk id="2" creationId="{407571B8-5DC0-130F-DE63-18D0E3FCB514}"/>
          </ac:spMkLst>
        </pc:spChg>
      </pc:sldChg>
      <pc:sldChg chg="modSp mod">
        <pc:chgData name="ADHIYA MAAN" userId="9d2a85f6d3ce4477" providerId="LiveId" clId="{12A317AA-C728-479D-AF1E-B683F4A51033}" dt="2024-04-04T07:57:22.634" v="43" actId="20577"/>
        <pc:sldMkLst>
          <pc:docMk/>
          <pc:sldMk cId="3310394316" sldId="317"/>
        </pc:sldMkLst>
        <pc:spChg chg="mod">
          <ac:chgData name="ADHIYA MAAN" userId="9d2a85f6d3ce4477" providerId="LiveId" clId="{12A317AA-C728-479D-AF1E-B683F4A51033}" dt="2024-04-04T07:57:22.634" v="43" actId="20577"/>
          <ac:spMkLst>
            <pc:docMk/>
            <pc:sldMk cId="3310394316" sldId="317"/>
            <ac:spMk id="2" creationId="{52C36264-BDDE-97AD-5A75-7B017A9A63E1}"/>
          </ac:spMkLst>
        </pc:spChg>
      </pc:sldChg>
      <pc:sldChg chg="new del">
        <pc:chgData name="ADHIYA MAAN" userId="9d2a85f6d3ce4477" providerId="LiveId" clId="{12A317AA-C728-479D-AF1E-B683F4A51033}" dt="2024-04-04T09:00:03.607" v="58" actId="2696"/>
        <pc:sldMkLst>
          <pc:docMk/>
          <pc:sldMk cId="3633716868" sldId="320"/>
        </pc:sldMkLst>
      </pc:sldChg>
      <pc:sldChg chg="add">
        <pc:chgData name="ADHIYA MAAN" userId="9d2a85f6d3ce4477" providerId="LiveId" clId="{12A317AA-C728-479D-AF1E-B683F4A51033}" dt="2024-04-04T08:59:35.184" v="56"/>
        <pc:sldMkLst>
          <pc:docMk/>
          <pc:sldMk cId="3536214173" sldId="321"/>
        </pc:sldMkLst>
      </pc:sldChg>
      <pc:sldChg chg="new del">
        <pc:chgData name="ADHIYA MAAN" userId="9d2a85f6d3ce4477" providerId="LiveId" clId="{12A317AA-C728-479D-AF1E-B683F4A51033}" dt="2024-04-04T09:01:04.628" v="61" actId="2696"/>
        <pc:sldMkLst>
          <pc:docMk/>
          <pc:sldMk cId="2001868548" sldId="322"/>
        </pc:sldMkLst>
      </pc:sldChg>
      <pc:sldChg chg="add">
        <pc:chgData name="ADHIYA MAAN" userId="9d2a85f6d3ce4477" providerId="LiveId" clId="{12A317AA-C728-479D-AF1E-B683F4A51033}" dt="2024-04-04T09:00:59.216" v="60"/>
        <pc:sldMkLst>
          <pc:docMk/>
          <pc:sldMk cId="3336121523" sldId="3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B116C7-D313-44DF-851F-561AD0E84361}" type="datetimeFigureOut">
              <a:rPr lang="en-US" smtClean="0"/>
              <a:pPr/>
              <a:t>5/10/2025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81D8BA-2871-43B6-95E6-118CE4B58879}" type="slidenum">
              <a:rPr lang="en-US" smtClean="0"/>
              <a:pPr/>
              <a:t>‹#›</a:t>
            </a:fld>
            <a:endParaRPr lang="en-US"/>
          </a:p>
        </p:txBody>
      </p:sp>
    </p:spTree>
    <p:extLst>
      <p:ext uri="{BB962C8B-B14F-4D97-AF65-F5344CB8AC3E}">
        <p14:creationId xmlns:p14="http://schemas.microsoft.com/office/powerpoint/2010/main" val="60124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1D8BA-2871-43B6-95E6-118CE4B58879}" type="slidenum">
              <a:rPr lang="en-US" smtClean="0"/>
              <a:pPr/>
              <a:t>1</a:t>
            </a:fld>
            <a:endParaRPr lang="en-US"/>
          </a:p>
        </p:txBody>
      </p:sp>
    </p:spTree>
    <p:extLst>
      <p:ext uri="{BB962C8B-B14F-4D97-AF65-F5344CB8AC3E}">
        <p14:creationId xmlns:p14="http://schemas.microsoft.com/office/powerpoint/2010/main" val="260264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E31E8E-FAA6-4768-80D1-5C1524358538}" type="datetime1">
              <a:rPr lang="en-US" smtClean="0"/>
              <a:pPr/>
              <a:t>5/10/2025</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46454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5FC90-A492-4A4D-B7DD-4720209C0258}" type="datetime1">
              <a:rPr lang="en-US" smtClean="0"/>
              <a:pPr/>
              <a:t>5/10/2025</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67579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434A3-00D5-4239-B904-80CC8FFE510A}" type="datetime1">
              <a:rPr lang="en-US" smtClean="0"/>
              <a:pPr/>
              <a:t>5/10/2025</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331609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89B79-28B0-4D12-A297-DE5897E9723E}" type="datetime1">
              <a:rPr lang="en-US" smtClean="0"/>
              <a:pPr/>
              <a:t>5/10/2025</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3223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15664-E27A-45EE-9E77-BA9FBD89D79B}" type="datetime1">
              <a:rPr lang="en-US" smtClean="0"/>
              <a:pPr/>
              <a:t>5/10/2025</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67730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564FE-F6E1-42EC-B67D-790612EBBF36}" type="datetime1">
              <a:rPr lang="en-US" smtClean="0"/>
              <a:pPr/>
              <a:t>5/10/2025</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52498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FA4E1-DA02-4FCB-8B33-871CA603B35F}" type="datetime1">
              <a:rPr lang="en-US" smtClean="0"/>
              <a:pPr/>
              <a:t>5/10/2025</a:t>
            </a:fld>
            <a:endParaRPr lang="en-US"/>
          </a:p>
        </p:txBody>
      </p:sp>
      <p:sp>
        <p:nvSpPr>
          <p:cNvPr id="8" name="Footer Placeholder 7"/>
          <p:cNvSpPr>
            <a:spLocks noGrp="1"/>
          </p:cNvSpPr>
          <p:nvPr>
            <p:ph type="ftr" sz="quarter" idx="11"/>
          </p:nvPr>
        </p:nvSpPr>
        <p:spPr/>
        <p:txBody>
          <a:bodyPr/>
          <a:lstStyle/>
          <a:p>
            <a:r>
              <a:rPr lang="en-US"/>
              <a:t>JEPPIAAR INSTITUTE OF TECHNOLOGY</a:t>
            </a:r>
          </a:p>
        </p:txBody>
      </p:sp>
      <p:sp>
        <p:nvSpPr>
          <p:cNvPr id="9" name="Slide Number Placeholder 8"/>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351678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9835E8-8679-4E90-AFE0-0C67370685A8}" type="datetime1">
              <a:rPr lang="en-US" smtClean="0"/>
              <a:pPr/>
              <a:t>5/10/2025</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5" name="Slide Number Placeholder 4"/>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350960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C47FD-2D86-4B6A-8B7C-09862E8557BB}" type="datetime1">
              <a:rPr lang="en-US" smtClean="0"/>
              <a:pPr/>
              <a:t>5/10/2025</a:t>
            </a:fld>
            <a:endParaRPr lang="en-US"/>
          </a:p>
        </p:txBody>
      </p:sp>
      <p:sp>
        <p:nvSpPr>
          <p:cNvPr id="3" name="Footer Placeholder 2"/>
          <p:cNvSpPr>
            <a:spLocks noGrp="1"/>
          </p:cNvSpPr>
          <p:nvPr>
            <p:ph type="ftr" sz="quarter" idx="11"/>
          </p:nvPr>
        </p:nvSpPr>
        <p:spPr/>
        <p:txBody>
          <a:bodyPr/>
          <a:lstStyle/>
          <a:p>
            <a:r>
              <a:rPr lang="en-US"/>
              <a:t>JEPPIAAR INSTITUTE OF TECHNOLOGY</a:t>
            </a:r>
          </a:p>
        </p:txBody>
      </p:sp>
      <p:sp>
        <p:nvSpPr>
          <p:cNvPr id="4" name="Slide Number Placeholder 3"/>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61250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A4DCBB-5FBE-45F5-A7A0-DCD94C53A06B}" type="datetime1">
              <a:rPr lang="en-US" smtClean="0"/>
              <a:pPr/>
              <a:t>5/10/2025</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349899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4239DA-53D9-4AED-B699-60988A11F434}" type="datetime1">
              <a:rPr lang="en-US" smtClean="0"/>
              <a:pPr/>
              <a:t>5/10/2025</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0206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A4544-C7CE-44D8-992C-81FF0040C1FA}" type="datetime1">
              <a:rPr lang="en-US" smtClean="0"/>
              <a:pPr/>
              <a:t>5/10/2025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JEPPIAAR INSTITUTE OF TECHNOLOGY</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A2188-4EE7-4F69-AE19-AF999E6A737F}" type="slidenum">
              <a:rPr lang="en-US" smtClean="0"/>
              <a:pPr/>
              <a:t>‹#›</a:t>
            </a:fld>
            <a:endParaRPr lang="en-US"/>
          </a:p>
        </p:txBody>
      </p:sp>
    </p:spTree>
    <p:extLst>
      <p:ext uri="{BB962C8B-B14F-4D97-AF65-F5344CB8AC3E}">
        <p14:creationId xmlns:p14="http://schemas.microsoft.com/office/powerpoint/2010/main" val="866937756"/>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088439512" TargetMode="External"/><Relationship Id="rId2" Type="http://schemas.openxmlformats.org/officeDocument/2006/relationships/hyperlink" Target="https://ieeexplore.ieee.org/author/37088440507" TargetMode="External"/><Relationship Id="rId1" Type="http://schemas.openxmlformats.org/officeDocument/2006/relationships/slideLayout" Target="../slideLayouts/slideLayout2.xml"/><Relationship Id="rId5" Type="http://schemas.openxmlformats.org/officeDocument/2006/relationships/hyperlink" Target="https://ieeexplore.ieee.org/author/37085649369" TargetMode="External"/><Relationship Id="rId4" Type="http://schemas.openxmlformats.org/officeDocument/2006/relationships/hyperlink" Target="https://ieeexplore.ieee.org/author/3708563523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 y="1239732"/>
            <a:ext cx="8251059" cy="1569660"/>
          </a:xfrm>
        </p:spPr>
        <p:txBody>
          <a:bodyPr>
            <a:normAutofit/>
          </a:bodyPr>
          <a:lstStyle/>
          <a:p>
            <a:pPr algn="l"/>
            <a:r>
              <a:rPr lang="en-US" sz="2400" b="1" dirty="0">
                <a:solidFill>
                  <a:schemeClr val="accent2"/>
                </a:solidFill>
                <a:latin typeface="Palatino Linotype" pitchFamily="18" charset="0"/>
              </a:rPr>
              <a:t> Project Title: </a:t>
            </a:r>
            <a:r>
              <a:rPr lang="en-US" sz="2400" b="1" dirty="0">
                <a:latin typeface="Palatino Linotype" pitchFamily="18" charset="0"/>
              </a:rPr>
              <a:t>Women safety wearable device using IOT</a:t>
            </a:r>
          </a:p>
        </p:txBody>
      </p:sp>
      <p:sp>
        <p:nvSpPr>
          <p:cNvPr id="3" name="Subtitle 2"/>
          <p:cNvSpPr>
            <a:spLocks noGrp="1"/>
          </p:cNvSpPr>
          <p:nvPr>
            <p:ph type="subTitle" idx="1"/>
          </p:nvPr>
        </p:nvSpPr>
        <p:spPr>
          <a:xfrm>
            <a:off x="238306" y="3135682"/>
            <a:ext cx="8839200" cy="521917"/>
          </a:xfrm>
        </p:spPr>
        <p:txBody>
          <a:bodyPr>
            <a:noAutofit/>
          </a:bodyPr>
          <a:lstStyle/>
          <a:p>
            <a:pPr algn="l"/>
            <a:r>
              <a:rPr lang="en-US" sz="2000" b="1" dirty="0">
                <a:solidFill>
                  <a:schemeClr val="accent2"/>
                </a:solidFill>
                <a:latin typeface="Palatino Linotype" pitchFamily="18" charset="0"/>
              </a:rPr>
              <a:t>Team Members:</a:t>
            </a:r>
          </a:p>
          <a:p>
            <a:pPr algn="l"/>
            <a:r>
              <a:rPr lang="en-US" sz="2000" b="1" dirty="0">
                <a:solidFill>
                  <a:schemeClr val="tx1"/>
                </a:solidFill>
                <a:latin typeface="Palatino Linotype" pitchFamily="18" charset="0"/>
              </a:rPr>
              <a:t>	Students Name	 		  	</a:t>
            </a:r>
            <a:r>
              <a:rPr lang="en-US" sz="2000" b="1" dirty="0" err="1">
                <a:solidFill>
                  <a:schemeClr val="tx1"/>
                </a:solidFill>
                <a:latin typeface="Palatino Linotype" pitchFamily="18" charset="0"/>
              </a:rPr>
              <a:t>Reg.No</a:t>
            </a:r>
            <a:r>
              <a:rPr lang="en-US" sz="2000" b="1" dirty="0">
                <a:solidFill>
                  <a:schemeClr val="tx1"/>
                </a:solidFill>
                <a:latin typeface="Palatino Linotype" pitchFamily="18" charset="0"/>
              </a:rPr>
              <a:t>:</a:t>
            </a:r>
          </a:p>
          <a:p>
            <a:pPr algn="l"/>
            <a:r>
              <a:rPr lang="en-US" sz="2000" b="1" dirty="0">
                <a:solidFill>
                  <a:schemeClr val="tx1"/>
                </a:solidFill>
                <a:latin typeface="Palatino Linotype" pitchFamily="18" charset="0"/>
              </a:rPr>
              <a:t>	1.Adhiyamaan NS                                     210620106002</a:t>
            </a:r>
          </a:p>
          <a:p>
            <a:pPr algn="l"/>
            <a:r>
              <a:rPr lang="en-US" sz="2000" b="1" dirty="0">
                <a:solidFill>
                  <a:schemeClr val="tx1"/>
                </a:solidFill>
                <a:latin typeface="Palatino Linotype" pitchFamily="18" charset="0"/>
              </a:rPr>
              <a:t>	2.Gugan R                                                   210620106021</a:t>
            </a:r>
          </a:p>
          <a:p>
            <a:pPr algn="l"/>
            <a:r>
              <a:rPr lang="en-US" sz="2000" b="1" dirty="0">
                <a:solidFill>
                  <a:schemeClr val="tx1"/>
                </a:solidFill>
                <a:latin typeface="Palatino Linotype" pitchFamily="18" charset="0"/>
              </a:rPr>
              <a:t>	3.Gokulnath V                                           210620106019</a:t>
            </a:r>
          </a:p>
          <a:p>
            <a:pPr algn="l"/>
            <a:r>
              <a:rPr lang="en-US" sz="2000" b="1" dirty="0">
                <a:solidFill>
                  <a:schemeClr val="tx1"/>
                </a:solidFill>
                <a:latin typeface="Palatino Linotype" pitchFamily="18" charset="0"/>
              </a:rPr>
              <a:t>	</a:t>
            </a:r>
          </a:p>
          <a:p>
            <a:pPr algn="l"/>
            <a:r>
              <a:rPr lang="en-US" sz="2000" b="1" dirty="0">
                <a:solidFill>
                  <a:schemeClr val="accent2"/>
                </a:solidFill>
                <a:latin typeface="Palatino Linotype" pitchFamily="18" charset="0"/>
              </a:rPr>
              <a:t>Internal Guide:					External Guide: (If Any) </a:t>
            </a:r>
            <a:endParaRPr lang="en-US" sz="2000" b="1" dirty="0">
              <a:solidFill>
                <a:schemeClr val="tx1"/>
              </a:solidFill>
              <a:latin typeface="Palatino Linotype" pitchFamily="18" charset="0"/>
            </a:endParaRPr>
          </a:p>
          <a:p>
            <a:pPr algn="l"/>
            <a:r>
              <a:rPr lang="en-US" sz="2000" dirty="0">
                <a:solidFill>
                  <a:schemeClr val="tx1"/>
                </a:solidFill>
                <a:latin typeface="Palatino Linotype" pitchFamily="18" charset="0"/>
              </a:rPr>
              <a:t>Dr. </a:t>
            </a:r>
            <a:r>
              <a:rPr lang="en-US" sz="2000" dirty="0" err="1">
                <a:solidFill>
                  <a:schemeClr val="tx1"/>
                </a:solidFill>
                <a:latin typeface="Palatino Linotype" pitchFamily="18" charset="0"/>
              </a:rPr>
              <a:t>Kumutha</a:t>
            </a:r>
            <a:endParaRPr lang="en-US" sz="2000" dirty="0">
              <a:solidFill>
                <a:schemeClr val="tx1"/>
              </a:solidFill>
              <a:latin typeface="Palatino Linotype" pitchFamily="18" charset="0"/>
            </a:endParaRPr>
          </a:p>
        </p:txBody>
      </p:sp>
      <p:sp>
        <p:nvSpPr>
          <p:cNvPr id="4" name="TextBox 3">
            <a:extLst>
              <a:ext uri="{FF2B5EF4-FFF2-40B4-BE49-F238E27FC236}">
                <a16:creationId xmlns:a16="http://schemas.microsoft.com/office/drawing/2014/main" id="{EE5ACCF2-8CAE-4B9E-99FA-55335EEA4352}"/>
              </a:ext>
            </a:extLst>
          </p:cNvPr>
          <p:cNvSpPr txBox="1"/>
          <p:nvPr/>
        </p:nvSpPr>
        <p:spPr>
          <a:xfrm>
            <a:off x="381000" y="478691"/>
            <a:ext cx="8282152" cy="1569660"/>
          </a:xfrm>
          <a:prstGeom prst="rect">
            <a:avLst/>
          </a:prstGeom>
          <a:noFill/>
        </p:spPr>
        <p:txBody>
          <a:bodyPr wrap="square" rtlCol="0">
            <a:spAutoFit/>
          </a:bodyPr>
          <a:lstStyle/>
          <a:p>
            <a:pPr algn="ctr"/>
            <a:r>
              <a:rPr lang="en-IN" sz="2400" b="1" dirty="0">
                <a:latin typeface="Palatino Linotype" pitchFamily="18" charset="0"/>
                <a:cs typeface="Times New Roman" panose="02020603050405020304" pitchFamily="18" charset="0"/>
              </a:rPr>
              <a:t>  JEPPIAAR INSTITUTE OF TECHNOLOGY</a:t>
            </a:r>
          </a:p>
          <a:p>
            <a:pPr algn="ctr"/>
            <a:r>
              <a:rPr lang="en-US" sz="1400" b="1" dirty="0">
                <a:latin typeface="Times New Roman" panose="02020603050405020304" pitchFamily="18" charset="0"/>
                <a:cs typeface="Times New Roman" panose="02020603050405020304" pitchFamily="18" charset="0"/>
              </a:rPr>
              <a:t>“Self-Belief | Self Discipline | Self Respect”</a:t>
            </a:r>
          </a:p>
          <a:p>
            <a:pPr algn="ctr"/>
            <a:endParaRPr lang="en-US" sz="1400" b="1" dirty="0">
              <a:latin typeface="Times New Roman" panose="02020603050405020304" pitchFamily="18" charset="0"/>
              <a:cs typeface="Times New Roman" panose="02020603050405020304" pitchFamily="18" charset="0"/>
            </a:endParaRPr>
          </a:p>
          <a:p>
            <a:pPr algn="ctr"/>
            <a:r>
              <a:rPr lang="en-IN" sz="2200" b="1" dirty="0">
                <a:solidFill>
                  <a:srgbClr val="0070C0"/>
                </a:solidFill>
                <a:latin typeface="Palatino Linotype" pitchFamily="18" charset="0"/>
                <a:cs typeface="Times New Roman" panose="02020603050405020304" pitchFamily="18" charset="0"/>
              </a:rPr>
              <a:t>Department Of Electronics and Communication Engineering</a:t>
            </a:r>
          </a:p>
          <a:p>
            <a:pPr algn="ctr"/>
            <a:endParaRPr lang="en-IN" sz="2200" b="1" dirty="0">
              <a:solidFill>
                <a:srgbClr val="0070C0"/>
              </a:solidFill>
              <a:latin typeface="Palatino Linotype" pitchFamily="18" charset="0"/>
              <a:cs typeface="Times New Roman" panose="02020603050405020304" pitchFamily="18" charset="0"/>
            </a:endParaRPr>
          </a:p>
        </p:txBody>
      </p:sp>
      <p:sp>
        <p:nvSpPr>
          <p:cNvPr id="5" name="Rectangle 4"/>
          <p:cNvSpPr/>
          <p:nvPr/>
        </p:nvSpPr>
        <p:spPr>
          <a:xfrm>
            <a:off x="152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F:\SUBJECTS\JIT_COURSE FILE CONTENTS\JIT_ISO _DNV GL_ISO 9001-2015\ISO_Images_Logo\ISO 9001-2015 (JPG).jpg">
            <a:extLst>
              <a:ext uri="{FF2B5EF4-FFF2-40B4-BE49-F238E27FC236}">
                <a16:creationId xmlns:a16="http://schemas.microsoft.com/office/drawing/2014/main" id="{00000000-0008-0000-0500-0000030000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4262" y="390786"/>
            <a:ext cx="685800" cy="685800"/>
          </a:xfrm>
          <a:prstGeom prst="rect">
            <a:avLst/>
          </a:prstGeom>
          <a:noFill/>
          <a:ln>
            <a:noFill/>
          </a:ln>
        </p:spPr>
      </p:pic>
      <p:pic>
        <p:nvPicPr>
          <p:cNvPr id="8" name="Picture 7" descr="Text, logo&#10;&#10;Description automatically generated">
            <a:extLst>
              <a:ext uri="{FF2B5EF4-FFF2-40B4-BE49-F238E27FC236}">
                <a16:creationId xmlns:a16="http://schemas.microsoft.com/office/drawing/2014/main" id="{31D9FF4A-5578-42F5-9668-41AE51310B23}"/>
              </a:ext>
            </a:extLst>
          </p:cNvPr>
          <p:cNvPicPr/>
          <p:nvPr/>
        </p:nvPicPr>
        <p:blipFill rotWithShape="1">
          <a:blip r:embed="rId4">
            <a:extLst>
              <a:ext uri="{28A0092B-C50C-407E-A947-70E740481C1C}">
                <a14:useLocalDpi xmlns:a14="http://schemas.microsoft.com/office/drawing/2010/main" val="0"/>
              </a:ext>
            </a:extLst>
          </a:blip>
          <a:srcRect l="15477" r="5952"/>
          <a:stretch/>
        </p:blipFill>
        <p:spPr bwMode="auto">
          <a:xfrm>
            <a:off x="457200" y="446793"/>
            <a:ext cx="584612" cy="727145"/>
          </a:xfrm>
          <a:prstGeom prst="rect">
            <a:avLst/>
          </a:prstGeom>
          <a:noFill/>
          <a:ln>
            <a:noFill/>
          </a:ln>
          <a:extLst>
            <a:ext uri="{53640926-AAD7-44D8-BBD7-CCE9431645EC}">
              <a14:shadowObscured xmlns:a14="http://schemas.microsoft.com/office/drawing/2010/main"/>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5625" y="353073"/>
            <a:ext cx="847834" cy="723513"/>
          </a:xfrm>
          <a:prstGeom prst="rect">
            <a:avLst/>
          </a:prstGeom>
        </p:spPr>
      </p:pic>
    </p:spTree>
    <p:extLst>
      <p:ext uri="{BB962C8B-B14F-4D97-AF65-F5344CB8AC3E}">
        <p14:creationId xmlns:p14="http://schemas.microsoft.com/office/powerpoint/2010/main" val="401042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2400" b="1" dirty="0">
                <a:latin typeface="Andalus" pitchFamily="18" charset="-78"/>
                <a:cs typeface="Andalus" pitchFamily="18" charset="-78"/>
              </a:rPr>
              <a:t>Block Diagram</a:t>
            </a:r>
          </a:p>
        </p:txBody>
      </p:sp>
      <p:sp>
        <p:nvSpPr>
          <p:cNvPr id="3" name="Content Placeholder 2"/>
          <p:cNvSpPr>
            <a:spLocks noGrp="1"/>
          </p:cNvSpPr>
          <p:nvPr>
            <p:ph idx="1"/>
          </p:nvPr>
        </p:nvSpPr>
        <p:spPr>
          <a:xfrm>
            <a:off x="457200" y="19050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6" name="Date Placeholder 5"/>
          <p:cNvSpPr>
            <a:spLocks noGrp="1"/>
          </p:cNvSpPr>
          <p:nvPr>
            <p:ph type="dt" sz="half" idx="10"/>
          </p:nvPr>
        </p:nvSpPr>
        <p:spPr/>
        <p:txBody>
          <a:bodyPr/>
          <a:lstStyle/>
          <a:p>
            <a:fld id="{CDC1C762-A60B-4C36-9245-B0EACBDC4A0D}" type="datetime1">
              <a:rPr lang="en-US" smtClean="0"/>
              <a:pPr/>
              <a:t>5/10/2025</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10</a:t>
            </a:fld>
            <a:endParaRPr lang="en-US"/>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1219200" y="1485900"/>
            <a:ext cx="5715000" cy="3886200"/>
          </a:xfrm>
          <a:prstGeom prst="rect">
            <a:avLst/>
          </a:prstGeom>
          <a:noFill/>
          <a:ln w="9525">
            <a:noFill/>
            <a:miter lim="800000"/>
            <a:headEnd/>
            <a:tailEnd/>
          </a:ln>
          <a:effectLst/>
        </p:spPr>
      </p:pic>
    </p:spTree>
    <p:extLst>
      <p:ext uri="{BB962C8B-B14F-4D97-AF65-F5344CB8AC3E}">
        <p14:creationId xmlns:p14="http://schemas.microsoft.com/office/powerpoint/2010/main" val="2872448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b="1" dirty="0">
                <a:latin typeface="Andalus" pitchFamily="18" charset="-78"/>
                <a:cs typeface="Andalus" pitchFamily="18" charset="-78"/>
              </a:rPr>
              <a:t>Major Components/ Algorithm Used</a:t>
            </a:r>
          </a:p>
        </p:txBody>
      </p:sp>
      <p:sp>
        <p:nvSpPr>
          <p:cNvPr id="3" name="Content Placeholder 2"/>
          <p:cNvSpPr>
            <a:spLocks noGrp="1"/>
          </p:cNvSpPr>
          <p:nvPr>
            <p:ph idx="1"/>
          </p:nvPr>
        </p:nvSpPr>
        <p:spPr>
          <a:xfrm>
            <a:off x="457200" y="1905000"/>
            <a:ext cx="8229600" cy="4800600"/>
          </a:xfrm>
        </p:spPr>
        <p:txBody>
          <a:bodyPr>
            <a:normAutofit/>
          </a:bodyPr>
          <a:lstStyle/>
          <a:p>
            <a:pPr algn="just">
              <a:buNone/>
            </a:pPr>
            <a:r>
              <a:rPr lang="en-IN" sz="2000" b="1" dirty="0">
                <a:latin typeface="Andalus" pitchFamily="18" charset="-78"/>
                <a:cs typeface="Andalus" pitchFamily="18" charset="-78"/>
              </a:rPr>
              <a:t>1. </a:t>
            </a:r>
            <a:r>
              <a:rPr lang="en-US" sz="2000" b="1" dirty="0">
                <a:latin typeface="Andalus" pitchFamily="18" charset="-78"/>
                <a:cs typeface="Andalus" pitchFamily="18" charset="-78"/>
              </a:rPr>
              <a:t>GPS (Global Positioning System)</a:t>
            </a:r>
            <a:r>
              <a:rPr lang="en-US" sz="2000" dirty="0">
                <a:latin typeface="Andalus" pitchFamily="18" charset="-78"/>
                <a:cs typeface="Andalus" pitchFamily="18" charset="-78"/>
              </a:rPr>
              <a:t>:</a:t>
            </a:r>
          </a:p>
          <a:p>
            <a:pPr lvl="0" algn="just"/>
            <a:r>
              <a:rPr lang="en-US" sz="2000" dirty="0">
                <a:latin typeface="Andalus" pitchFamily="18" charset="-78"/>
                <a:cs typeface="Andalus" pitchFamily="18" charset="-78"/>
              </a:rPr>
              <a:t>GPS is a satellite-based navigation system that provides location and time information anywhere on Earth.</a:t>
            </a:r>
          </a:p>
          <a:p>
            <a:pPr lvl="0" algn="just"/>
            <a:r>
              <a:rPr lang="en-US" sz="2000" dirty="0">
                <a:latin typeface="Andalus" pitchFamily="18" charset="-78"/>
                <a:cs typeface="Andalus" pitchFamily="18" charset="-78"/>
              </a:rPr>
              <a:t>In an embedded system, a GPS module receives signals from satellites to determine the device's precise geographical coordinates.</a:t>
            </a:r>
          </a:p>
          <a:p>
            <a:pPr lvl="0" algn="just"/>
            <a:r>
              <a:rPr lang="en-US" sz="2000" dirty="0">
                <a:latin typeface="Andalus" pitchFamily="18" charset="-78"/>
                <a:cs typeface="Andalus" pitchFamily="18" charset="-78"/>
              </a:rPr>
              <a:t>GPS modules are commonly used in applications such as vehicle tracking, navigation systems, and location-based services.</a:t>
            </a:r>
          </a:p>
          <a:p>
            <a:pPr algn="just">
              <a:buNone/>
            </a:pPr>
            <a:endParaRPr lang="en-US" sz="2000" dirty="0">
              <a:latin typeface="Andalus" pitchFamily="18" charset="-78"/>
              <a:cs typeface="Andalus" pitchFamily="18" charset="-78"/>
            </a:endParaRPr>
          </a:p>
          <a:p>
            <a:pPr algn="just"/>
            <a:endParaRPr lang="en-US" sz="2000" dirty="0">
              <a:latin typeface="Andalus" pitchFamily="18" charset="-78"/>
              <a:cs typeface="Andalus" pitchFamily="18" charset="-78"/>
            </a:endParaRPr>
          </a:p>
          <a:p>
            <a:pPr algn="just"/>
            <a:endParaRPr lang="en-US" sz="2000" dirty="0">
              <a:latin typeface="Andalus" pitchFamily="18" charset="-78"/>
              <a:cs typeface="Andalus" pitchFamily="18" charset="-78"/>
            </a:endParaRPr>
          </a:p>
          <a:p>
            <a:pPr algn="just"/>
            <a:endParaRPr lang="en-US" sz="2000" dirty="0">
              <a:latin typeface="Andalus" pitchFamily="18" charset="-78"/>
              <a:cs typeface="Andalus" pitchFamily="18" charset="-78"/>
            </a:endParaRPr>
          </a:p>
          <a:p>
            <a:pPr algn="just"/>
            <a:endParaRPr lang="en-US" sz="2000" dirty="0">
              <a:latin typeface="Andalus" pitchFamily="18" charset="-78"/>
              <a:cs typeface="Andalus" pitchFamily="18" charset="-78"/>
            </a:endParaRPr>
          </a:p>
          <a:p>
            <a:pPr algn="just"/>
            <a:endParaRPr lang="en-US" sz="2000" dirty="0">
              <a:latin typeface="Andalus" pitchFamily="18" charset="-78"/>
              <a:cs typeface="Andalus" pitchFamily="18" charset="-78"/>
            </a:endParaRPr>
          </a:p>
          <a:p>
            <a:pPr marL="0" indent="0" algn="just">
              <a:buNone/>
            </a:pPr>
            <a:endParaRPr lang="en-US" sz="2000" dirty="0">
              <a:latin typeface="Andalus" pitchFamily="18" charset="-78"/>
              <a:cs typeface="Andalus" pitchFamily="18" charset="-78"/>
            </a:endParaRPr>
          </a:p>
          <a:p>
            <a:pPr marL="0" indent="0" algn="just">
              <a:buNone/>
            </a:pPr>
            <a:endParaRPr lang="en-US" sz="2000" dirty="0">
              <a:latin typeface="Andalus" pitchFamily="18" charset="-78"/>
              <a:cs typeface="Andalus" pitchFamily="18" charset="-78"/>
            </a:endParaRPr>
          </a:p>
        </p:txBody>
      </p:sp>
      <p:sp>
        <p:nvSpPr>
          <p:cNvPr id="6" name="Date Placeholder 5"/>
          <p:cNvSpPr>
            <a:spLocks noGrp="1"/>
          </p:cNvSpPr>
          <p:nvPr>
            <p:ph type="dt" sz="half" idx="10"/>
          </p:nvPr>
        </p:nvSpPr>
        <p:spPr/>
        <p:txBody>
          <a:bodyPr/>
          <a:lstStyle/>
          <a:p>
            <a:fld id="{A289335E-E9EA-40C6-9BA7-EE40DEFD29BB}" type="datetime1">
              <a:rPr lang="en-US" smtClean="0"/>
              <a:pPr/>
              <a:t>5/10/2025</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11</a:t>
            </a:fld>
            <a:endParaRPr lang="en-US"/>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555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2400" b="1" dirty="0">
                <a:latin typeface="Times New Roman" pitchFamily="18" charset="0"/>
                <a:cs typeface="Times New Roman" pitchFamily="18" charset="0"/>
              </a:rPr>
              <a:t>Result &amp; Discussion</a:t>
            </a:r>
          </a:p>
        </p:txBody>
      </p:sp>
      <p:sp>
        <p:nvSpPr>
          <p:cNvPr id="3" name="Content Placeholder 2"/>
          <p:cNvSpPr>
            <a:spLocks noGrp="1"/>
          </p:cNvSpPr>
          <p:nvPr>
            <p:ph idx="1"/>
          </p:nvPr>
        </p:nvSpPr>
        <p:spPr>
          <a:xfrm>
            <a:off x="457200" y="14478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a:buNone/>
            </a:pPr>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6" name="Date Placeholder 5"/>
          <p:cNvSpPr>
            <a:spLocks noGrp="1"/>
          </p:cNvSpPr>
          <p:nvPr>
            <p:ph type="dt" sz="half" idx="10"/>
          </p:nvPr>
        </p:nvSpPr>
        <p:spPr/>
        <p:txBody>
          <a:bodyPr/>
          <a:lstStyle/>
          <a:p>
            <a:fld id="{B4E4BE21-05AB-4752-8E4C-86CEA05D0B31}" type="datetime1">
              <a:rPr lang="en-US" smtClean="0"/>
              <a:pPr/>
              <a:t>5/10/2025</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12</a:t>
            </a:fld>
            <a:endParaRPr lang="en-US"/>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82600" y="129032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endParaRPr lang="en-US" sz="2000" dirty="0">
              <a:latin typeface="Andalus" pitchFamily="18" charset="-78"/>
              <a:cs typeface="Andalus" pitchFamily="18" charset="-78"/>
            </a:endParaRPr>
          </a:p>
          <a:p>
            <a:pPr marL="0" indent="0" algn="just">
              <a:buFont typeface="Arial" pitchFamily="34" charset="0"/>
              <a:buNone/>
            </a:pPr>
            <a:r>
              <a:rPr lang="en-US" sz="2000" b="1" dirty="0">
                <a:latin typeface="Andalus" pitchFamily="18" charset="-78"/>
                <a:cs typeface="Andalus" pitchFamily="18" charset="-78"/>
              </a:rPr>
              <a:t>Outputs/ Comparison Graphs</a:t>
            </a:r>
          </a:p>
          <a:p>
            <a:pPr marL="0" indent="0" algn="just">
              <a:buFont typeface="Wingdings" pitchFamily="2" charset="2"/>
              <a:buChar char="§"/>
            </a:pPr>
            <a:r>
              <a:rPr lang="en-US" sz="2000" dirty="0"/>
              <a:t>IoT-based wearable safety devices for women represent a significant step forward in addressing the issue of women's safety. </a:t>
            </a:r>
          </a:p>
          <a:p>
            <a:pPr marL="0" indent="0" algn="just">
              <a:buFont typeface="Wingdings" pitchFamily="2" charset="2"/>
              <a:buChar char="§"/>
            </a:pPr>
            <a:r>
              <a:rPr lang="en-US" sz="2000" dirty="0"/>
              <a:t>By leveraging sensor technology, connectivity options, and embedded  algorithms, these devices offer a promising solution to personal safety challenges. However, ongoing research and development are necessary to address potential limitations and to ensure that these technologies are accessible and effective for all users.</a:t>
            </a:r>
          </a:p>
          <a:p>
            <a:pPr marL="0" indent="0" algn="just">
              <a:buFont typeface="Wingdings" pitchFamily="2" charset="2"/>
              <a:buChar char="§"/>
            </a:pPr>
            <a:endParaRPr lang="en-US" sz="2000" dirty="0"/>
          </a:p>
          <a:p>
            <a:pPr marL="0" indent="0" algn="just">
              <a:buNone/>
            </a:pPr>
            <a:endParaRPr lang="en-US" sz="2000" dirty="0">
              <a:latin typeface="Andalus" pitchFamily="18" charset="-78"/>
              <a:cs typeface="Andalus" pitchFamily="18" charset="-78"/>
            </a:endParaRPr>
          </a:p>
        </p:txBody>
      </p:sp>
    </p:spTree>
    <p:extLst>
      <p:ext uri="{BB962C8B-B14F-4D97-AF65-F5344CB8AC3E}">
        <p14:creationId xmlns:p14="http://schemas.microsoft.com/office/powerpoint/2010/main" val="3348553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4DEE-4BBF-5ED7-DEF7-506267758BDF}"/>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69BBE78E-72DE-0A74-8220-75288FA7DE7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6871"/>
            <a:ext cx="4572000" cy="3444180"/>
          </a:xfrm>
        </p:spPr>
      </p:pic>
      <p:sp>
        <p:nvSpPr>
          <p:cNvPr id="4" name="Date Placeholder 3">
            <a:extLst>
              <a:ext uri="{FF2B5EF4-FFF2-40B4-BE49-F238E27FC236}">
                <a16:creationId xmlns:a16="http://schemas.microsoft.com/office/drawing/2014/main" id="{65761306-AFF1-52BE-19C0-E14AEFB68B71}"/>
              </a:ext>
            </a:extLst>
          </p:cNvPr>
          <p:cNvSpPr>
            <a:spLocks noGrp="1"/>
          </p:cNvSpPr>
          <p:nvPr>
            <p:ph type="dt" sz="half" idx="10"/>
          </p:nvPr>
        </p:nvSpPr>
        <p:spPr/>
        <p:txBody>
          <a:bodyPr/>
          <a:lstStyle/>
          <a:p>
            <a:fld id="{11589B79-28B0-4D12-A297-DE5897E9723E}" type="datetime1">
              <a:rPr lang="en-US" smtClean="0"/>
              <a:pPr/>
              <a:t>5/10/2025</a:t>
            </a:fld>
            <a:endParaRPr lang="en-US"/>
          </a:p>
        </p:txBody>
      </p:sp>
      <p:sp>
        <p:nvSpPr>
          <p:cNvPr id="5" name="Footer Placeholder 4">
            <a:extLst>
              <a:ext uri="{FF2B5EF4-FFF2-40B4-BE49-F238E27FC236}">
                <a16:creationId xmlns:a16="http://schemas.microsoft.com/office/drawing/2014/main" id="{C627DCFA-EFCC-EFC1-CC3E-0E55D0501670}"/>
              </a:ext>
            </a:extLst>
          </p:cNvPr>
          <p:cNvSpPr>
            <a:spLocks noGrp="1"/>
          </p:cNvSpPr>
          <p:nvPr>
            <p:ph type="ftr" sz="quarter" idx="11"/>
          </p:nvPr>
        </p:nvSpPr>
        <p:spPr/>
        <p:txBody>
          <a:bodyPr/>
          <a:lstStyle/>
          <a:p>
            <a:r>
              <a:rPr lang="en-US"/>
              <a:t>JEPPIAAR INSTITUTE OF TECHNOLOGY</a:t>
            </a:r>
          </a:p>
        </p:txBody>
      </p:sp>
      <p:sp>
        <p:nvSpPr>
          <p:cNvPr id="6" name="Slide Number Placeholder 5">
            <a:extLst>
              <a:ext uri="{FF2B5EF4-FFF2-40B4-BE49-F238E27FC236}">
                <a16:creationId xmlns:a16="http://schemas.microsoft.com/office/drawing/2014/main" id="{3A215E13-3C3A-6295-168E-ED7866F1235A}"/>
              </a:ext>
            </a:extLst>
          </p:cNvPr>
          <p:cNvSpPr>
            <a:spLocks noGrp="1"/>
          </p:cNvSpPr>
          <p:nvPr>
            <p:ph type="sldNum" sz="quarter" idx="12"/>
          </p:nvPr>
        </p:nvSpPr>
        <p:spPr/>
        <p:txBody>
          <a:bodyPr/>
          <a:lstStyle/>
          <a:p>
            <a:fld id="{E5CA2188-4EE7-4F69-AE19-AF999E6A737F}" type="slidenum">
              <a:rPr lang="en-US" smtClean="0"/>
              <a:pPr/>
              <a:t>13</a:t>
            </a:fld>
            <a:endParaRPr lang="en-US"/>
          </a:p>
        </p:txBody>
      </p:sp>
      <p:pic>
        <p:nvPicPr>
          <p:cNvPr id="10" name="Picture 9">
            <a:extLst>
              <a:ext uri="{FF2B5EF4-FFF2-40B4-BE49-F238E27FC236}">
                <a16:creationId xmlns:a16="http://schemas.microsoft.com/office/drawing/2014/main" id="{16830D31-0D0B-198B-EC27-897DBDEFB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3660"/>
            <a:ext cx="9154160" cy="3444180"/>
          </a:xfrm>
          <a:prstGeom prst="rect">
            <a:avLst/>
          </a:prstGeom>
        </p:spPr>
      </p:pic>
      <p:pic>
        <p:nvPicPr>
          <p:cNvPr id="12" name="Picture 11">
            <a:extLst>
              <a:ext uri="{FF2B5EF4-FFF2-40B4-BE49-F238E27FC236}">
                <a16:creationId xmlns:a16="http://schemas.microsoft.com/office/drawing/2014/main" id="{65CBCC6D-FC49-4E1F-6A08-2BDE6E94B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6871"/>
            <a:ext cx="4597400" cy="3444180"/>
          </a:xfrm>
          <a:prstGeom prst="rect">
            <a:avLst/>
          </a:prstGeom>
        </p:spPr>
      </p:pic>
    </p:spTree>
    <p:extLst>
      <p:ext uri="{BB962C8B-B14F-4D97-AF65-F5344CB8AC3E}">
        <p14:creationId xmlns:p14="http://schemas.microsoft.com/office/powerpoint/2010/main" val="3309874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228D-8613-57B7-5DE8-043CCFCF28B9}"/>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1DFE652E-B148-0E21-34AA-37AE4344F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79" y="126364"/>
            <a:ext cx="4498021" cy="6731636"/>
          </a:xfrm>
        </p:spPr>
      </p:pic>
      <p:sp>
        <p:nvSpPr>
          <p:cNvPr id="4" name="Date Placeholder 3">
            <a:extLst>
              <a:ext uri="{FF2B5EF4-FFF2-40B4-BE49-F238E27FC236}">
                <a16:creationId xmlns:a16="http://schemas.microsoft.com/office/drawing/2014/main" id="{4CC1148C-B641-2032-461E-4D5CC8E50887}"/>
              </a:ext>
            </a:extLst>
          </p:cNvPr>
          <p:cNvSpPr>
            <a:spLocks noGrp="1"/>
          </p:cNvSpPr>
          <p:nvPr>
            <p:ph type="dt" sz="half" idx="10"/>
          </p:nvPr>
        </p:nvSpPr>
        <p:spPr/>
        <p:txBody>
          <a:bodyPr/>
          <a:lstStyle/>
          <a:p>
            <a:fld id="{11589B79-28B0-4D12-A297-DE5897E9723E}" type="datetime1">
              <a:rPr lang="en-US" smtClean="0"/>
              <a:pPr/>
              <a:t>5/10/2025</a:t>
            </a:fld>
            <a:endParaRPr lang="en-US"/>
          </a:p>
        </p:txBody>
      </p:sp>
      <p:sp>
        <p:nvSpPr>
          <p:cNvPr id="5" name="Footer Placeholder 4">
            <a:extLst>
              <a:ext uri="{FF2B5EF4-FFF2-40B4-BE49-F238E27FC236}">
                <a16:creationId xmlns:a16="http://schemas.microsoft.com/office/drawing/2014/main" id="{D2C97EB1-07F8-7FD2-E442-00D40BFD6A44}"/>
              </a:ext>
            </a:extLst>
          </p:cNvPr>
          <p:cNvSpPr>
            <a:spLocks noGrp="1"/>
          </p:cNvSpPr>
          <p:nvPr>
            <p:ph type="ftr" sz="quarter" idx="11"/>
          </p:nvPr>
        </p:nvSpPr>
        <p:spPr/>
        <p:txBody>
          <a:bodyPr/>
          <a:lstStyle/>
          <a:p>
            <a:r>
              <a:rPr lang="en-US"/>
              <a:t>JEPPIAAR INSTITUTE OF TECHNOLOGY</a:t>
            </a:r>
          </a:p>
        </p:txBody>
      </p:sp>
      <p:sp>
        <p:nvSpPr>
          <p:cNvPr id="6" name="Slide Number Placeholder 5">
            <a:extLst>
              <a:ext uri="{FF2B5EF4-FFF2-40B4-BE49-F238E27FC236}">
                <a16:creationId xmlns:a16="http://schemas.microsoft.com/office/drawing/2014/main" id="{53722F2F-0E20-7CE9-4D93-3670D9078F75}"/>
              </a:ext>
            </a:extLst>
          </p:cNvPr>
          <p:cNvSpPr>
            <a:spLocks noGrp="1"/>
          </p:cNvSpPr>
          <p:nvPr>
            <p:ph type="sldNum" sz="quarter" idx="12"/>
          </p:nvPr>
        </p:nvSpPr>
        <p:spPr/>
        <p:txBody>
          <a:bodyPr/>
          <a:lstStyle/>
          <a:p>
            <a:fld id="{E5CA2188-4EE7-4F69-AE19-AF999E6A737F}" type="slidenum">
              <a:rPr lang="en-US" smtClean="0"/>
              <a:pPr/>
              <a:t>14</a:t>
            </a:fld>
            <a:endParaRPr lang="en-US"/>
          </a:p>
        </p:txBody>
      </p:sp>
      <p:pic>
        <p:nvPicPr>
          <p:cNvPr id="10" name="Picture 9">
            <a:extLst>
              <a:ext uri="{FF2B5EF4-FFF2-40B4-BE49-F238E27FC236}">
                <a16:creationId xmlns:a16="http://schemas.microsoft.com/office/drawing/2014/main" id="{00521B23-BB35-6ACF-3EF2-8C7626573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63182"/>
            <a:ext cx="4572000" cy="6858000"/>
          </a:xfrm>
          <a:prstGeom prst="rect">
            <a:avLst/>
          </a:prstGeom>
        </p:spPr>
      </p:pic>
    </p:spTree>
    <p:extLst>
      <p:ext uri="{BB962C8B-B14F-4D97-AF65-F5344CB8AC3E}">
        <p14:creationId xmlns:p14="http://schemas.microsoft.com/office/powerpoint/2010/main" val="255923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BC07-5F27-7257-67A8-35731515FE74}"/>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2DDDEC29-1C77-A58F-636F-73637004AD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9400" cy="6847840"/>
          </a:xfrm>
          <a:ln>
            <a:solidFill>
              <a:schemeClr val="tx1"/>
            </a:solidFill>
          </a:ln>
        </p:spPr>
      </p:pic>
      <p:sp>
        <p:nvSpPr>
          <p:cNvPr id="4" name="Date Placeholder 3">
            <a:extLst>
              <a:ext uri="{FF2B5EF4-FFF2-40B4-BE49-F238E27FC236}">
                <a16:creationId xmlns:a16="http://schemas.microsoft.com/office/drawing/2014/main" id="{EB317C78-B606-896B-636B-5CD91F8B403F}"/>
              </a:ext>
            </a:extLst>
          </p:cNvPr>
          <p:cNvSpPr>
            <a:spLocks noGrp="1"/>
          </p:cNvSpPr>
          <p:nvPr>
            <p:ph type="dt" sz="half" idx="10"/>
          </p:nvPr>
        </p:nvSpPr>
        <p:spPr/>
        <p:txBody>
          <a:bodyPr/>
          <a:lstStyle/>
          <a:p>
            <a:fld id="{11589B79-28B0-4D12-A297-DE5897E9723E}" type="datetime1">
              <a:rPr lang="en-US" smtClean="0"/>
              <a:pPr/>
              <a:t>5/10/2025</a:t>
            </a:fld>
            <a:endParaRPr lang="en-US"/>
          </a:p>
        </p:txBody>
      </p:sp>
      <p:sp>
        <p:nvSpPr>
          <p:cNvPr id="5" name="Footer Placeholder 4">
            <a:extLst>
              <a:ext uri="{FF2B5EF4-FFF2-40B4-BE49-F238E27FC236}">
                <a16:creationId xmlns:a16="http://schemas.microsoft.com/office/drawing/2014/main" id="{A94E4D88-6367-73F2-A979-C42A4BDF511A}"/>
              </a:ext>
            </a:extLst>
          </p:cNvPr>
          <p:cNvSpPr>
            <a:spLocks noGrp="1"/>
          </p:cNvSpPr>
          <p:nvPr>
            <p:ph type="ftr" sz="quarter" idx="11"/>
          </p:nvPr>
        </p:nvSpPr>
        <p:spPr/>
        <p:txBody>
          <a:bodyPr/>
          <a:lstStyle/>
          <a:p>
            <a:r>
              <a:rPr lang="en-US"/>
              <a:t>JEPPIAAR INSTITUTE OF TECHNOLOGY</a:t>
            </a:r>
          </a:p>
        </p:txBody>
      </p:sp>
      <p:sp>
        <p:nvSpPr>
          <p:cNvPr id="6" name="Slide Number Placeholder 5">
            <a:extLst>
              <a:ext uri="{FF2B5EF4-FFF2-40B4-BE49-F238E27FC236}">
                <a16:creationId xmlns:a16="http://schemas.microsoft.com/office/drawing/2014/main" id="{CA5C245C-4E4F-5CF8-A855-27A3E2D3E29F}"/>
              </a:ext>
            </a:extLst>
          </p:cNvPr>
          <p:cNvSpPr>
            <a:spLocks noGrp="1"/>
          </p:cNvSpPr>
          <p:nvPr>
            <p:ph type="sldNum" sz="quarter" idx="12"/>
          </p:nvPr>
        </p:nvSpPr>
        <p:spPr/>
        <p:txBody>
          <a:bodyPr/>
          <a:lstStyle/>
          <a:p>
            <a:fld id="{E5CA2188-4EE7-4F69-AE19-AF999E6A737F}" type="slidenum">
              <a:rPr lang="en-US" smtClean="0"/>
              <a:pPr/>
              <a:t>15</a:t>
            </a:fld>
            <a:endParaRPr lang="en-US"/>
          </a:p>
        </p:txBody>
      </p:sp>
    </p:spTree>
    <p:extLst>
      <p:ext uri="{BB962C8B-B14F-4D97-AF65-F5344CB8AC3E}">
        <p14:creationId xmlns:p14="http://schemas.microsoft.com/office/powerpoint/2010/main" val="37696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pPr algn="ctr"/>
            <a:r>
              <a:rPr lang="en-US" sz="2400" b="1" dirty="0">
                <a:latin typeface="Andalus" pitchFamily="18" charset="-78"/>
                <a:cs typeface="Andalus" pitchFamily="18" charset="-78"/>
              </a:rPr>
              <a:t>Future Scope</a:t>
            </a:r>
          </a:p>
        </p:txBody>
      </p:sp>
      <p:sp>
        <p:nvSpPr>
          <p:cNvPr id="3" name="Content Placeholder 2"/>
          <p:cNvSpPr>
            <a:spLocks noGrp="1"/>
          </p:cNvSpPr>
          <p:nvPr>
            <p:ph idx="1"/>
          </p:nvPr>
        </p:nvSpPr>
        <p:spPr>
          <a:xfrm>
            <a:off x="457200" y="1447800"/>
            <a:ext cx="8229600" cy="4800600"/>
          </a:xfrm>
        </p:spPr>
        <p:txBody>
          <a:bodyPr>
            <a:normAutofit/>
          </a:bodyPr>
          <a:lstStyle/>
          <a:p>
            <a:pPr marL="0" indent="0" algn="just">
              <a:buNone/>
            </a:pPr>
            <a:endParaRPr lang="en-US" sz="2000" dirty="0">
              <a:latin typeface="Andalus" pitchFamily="18" charset="-78"/>
              <a:cs typeface="Andalus" pitchFamily="18" charset="-78"/>
            </a:endParaRPr>
          </a:p>
          <a:p>
            <a:pPr algn="just"/>
            <a:r>
              <a:rPr lang="en-US" sz="2000" dirty="0">
                <a:latin typeface="Andalus" pitchFamily="18" charset="-78"/>
                <a:cs typeface="Andalus" pitchFamily="18" charset="-78"/>
              </a:rPr>
              <a:t>Future enhancements could focus on developing more sophisticated machine learning algorithms capable of detecting a broader range of threats and predicting dangers more accurately. </a:t>
            </a:r>
          </a:p>
          <a:p>
            <a:pPr algn="just"/>
            <a:r>
              <a:rPr lang="en-US" sz="2000" dirty="0">
                <a:latin typeface="Andalus" pitchFamily="18" charset="-78"/>
                <a:cs typeface="Andalus" pitchFamily="18" charset="-78"/>
              </a:rPr>
              <a:t>Strengthening integration with smart home systems could provide additional layers of safety. Enhancing battery life and durability is vital for ensuring prolonged use, and improvements in user interface and experience could enhance usability and effectiveness..</a:t>
            </a:r>
          </a:p>
          <a:p>
            <a:pPr algn="just"/>
            <a:endParaRPr lang="en-US" sz="2000" dirty="0">
              <a:latin typeface="Andalus" pitchFamily="18" charset="-78"/>
              <a:cs typeface="Andalus" pitchFamily="18" charset="-78"/>
            </a:endParaRPr>
          </a:p>
          <a:p>
            <a:pPr algn="just"/>
            <a:endParaRPr lang="en-US" sz="2000" dirty="0">
              <a:latin typeface="Andalus" pitchFamily="18" charset="-78"/>
              <a:cs typeface="Andalus" pitchFamily="18" charset="-78"/>
            </a:endParaRPr>
          </a:p>
          <a:p>
            <a:pPr algn="just"/>
            <a:endParaRPr lang="en-US" sz="2000" dirty="0">
              <a:latin typeface="Andalus" pitchFamily="18" charset="-78"/>
              <a:cs typeface="Andalus" pitchFamily="18" charset="-78"/>
            </a:endParaRPr>
          </a:p>
          <a:p>
            <a:pPr algn="just"/>
            <a:endParaRPr lang="en-US" sz="2000" dirty="0">
              <a:latin typeface="Andalus" pitchFamily="18" charset="-78"/>
              <a:cs typeface="Andalus" pitchFamily="18" charset="-78"/>
            </a:endParaRPr>
          </a:p>
          <a:p>
            <a:pPr marL="0" indent="0" algn="just">
              <a:buNone/>
            </a:pPr>
            <a:endParaRPr lang="en-US" sz="2000" dirty="0">
              <a:latin typeface="Andalus" pitchFamily="18" charset="-78"/>
              <a:cs typeface="Andalus" pitchFamily="18" charset="-78"/>
            </a:endParaRPr>
          </a:p>
          <a:p>
            <a:pPr marL="0" indent="0" algn="just">
              <a:buNone/>
            </a:pPr>
            <a:endParaRPr lang="en-US" sz="2000" dirty="0">
              <a:latin typeface="Andalus" pitchFamily="18" charset="-78"/>
              <a:cs typeface="Andalus" pitchFamily="18" charset="-78"/>
            </a:endParaRPr>
          </a:p>
        </p:txBody>
      </p:sp>
      <p:sp>
        <p:nvSpPr>
          <p:cNvPr id="6" name="Date Placeholder 5"/>
          <p:cNvSpPr>
            <a:spLocks noGrp="1"/>
          </p:cNvSpPr>
          <p:nvPr>
            <p:ph type="dt" sz="half" idx="10"/>
          </p:nvPr>
        </p:nvSpPr>
        <p:spPr/>
        <p:txBody>
          <a:bodyPr/>
          <a:lstStyle/>
          <a:p>
            <a:fld id="{B4E4BE21-05AB-4752-8E4C-86CEA05D0B31}" type="datetime1">
              <a:rPr lang="en-US" smtClean="0"/>
              <a:pPr/>
              <a:t>5/10/2025</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16</a:t>
            </a:fld>
            <a:endParaRPr lang="en-US"/>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p:txBody>
      </p:sp>
    </p:spTree>
    <p:extLst>
      <p:ext uri="{BB962C8B-B14F-4D97-AF65-F5344CB8AC3E}">
        <p14:creationId xmlns:p14="http://schemas.microsoft.com/office/powerpoint/2010/main" val="163162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FA0E2F-75E3-646F-65FC-54DFD9FE53E0}"/>
              </a:ext>
            </a:extLst>
          </p:cNvPr>
          <p:cNvSpPr>
            <a:spLocks noGrp="1"/>
          </p:cNvSpPr>
          <p:nvPr>
            <p:ph type="ftr" sz="quarter" idx="11"/>
          </p:nvPr>
        </p:nvSpPr>
        <p:spPr/>
        <p:txBody>
          <a:bodyPr/>
          <a:lstStyle/>
          <a:p>
            <a:r>
              <a:rPr lang="en-US"/>
              <a:t>JEPPIAAR INSTITUTE OF TECHNOLOGY</a:t>
            </a:r>
          </a:p>
        </p:txBody>
      </p:sp>
      <p:sp>
        <p:nvSpPr>
          <p:cNvPr id="6" name="Slide Number Placeholder 5">
            <a:extLst>
              <a:ext uri="{FF2B5EF4-FFF2-40B4-BE49-F238E27FC236}">
                <a16:creationId xmlns:a16="http://schemas.microsoft.com/office/drawing/2014/main" id="{FDA9BF23-4885-5A32-3056-DEB88D1318D0}"/>
              </a:ext>
            </a:extLst>
          </p:cNvPr>
          <p:cNvSpPr>
            <a:spLocks noGrp="1"/>
          </p:cNvSpPr>
          <p:nvPr>
            <p:ph type="sldNum" sz="quarter" idx="12"/>
          </p:nvPr>
        </p:nvSpPr>
        <p:spPr/>
        <p:txBody>
          <a:bodyPr/>
          <a:lstStyle/>
          <a:p>
            <a:fld id="{E5CA2188-4EE7-4F69-AE19-AF999E6A737F}" type="slidenum">
              <a:rPr lang="en-US" smtClean="0"/>
              <a:pPr/>
              <a:t>17</a:t>
            </a:fld>
            <a:endParaRPr lang="en-US"/>
          </a:p>
        </p:txBody>
      </p:sp>
      <p:sp>
        <p:nvSpPr>
          <p:cNvPr id="2" name="Title 1">
            <a:extLst>
              <a:ext uri="{FF2B5EF4-FFF2-40B4-BE49-F238E27FC236}">
                <a16:creationId xmlns:a16="http://schemas.microsoft.com/office/drawing/2014/main" id="{52C36264-BDDE-97AD-5A75-7B017A9A63E1}"/>
              </a:ext>
            </a:extLst>
          </p:cNvPr>
          <p:cNvSpPr>
            <a:spLocks noGrp="1"/>
          </p:cNvSpPr>
          <p:nvPr>
            <p:ph type="title" idx="4294967295"/>
          </p:nvPr>
        </p:nvSpPr>
        <p:spPr>
          <a:xfrm>
            <a:off x="0" y="365125"/>
            <a:ext cx="7886700" cy="1325563"/>
          </a:xfrm>
        </p:spPr>
        <p:txBody>
          <a:bodyPr>
            <a:normAutofit/>
          </a:bodyPr>
          <a:lstStyle/>
          <a:p>
            <a:pPr algn="ctr"/>
            <a:r>
              <a:rPr lang="en-US" sz="2400">
                <a:latin typeface="Aptos Black" panose="020F0502020204030204" pitchFamily="34" charset="0"/>
                <a:ea typeface="ADLaM Display" panose="02010000000000000000" pitchFamily="2" charset="0"/>
                <a:cs typeface="ADLaM Display" panose="02010000000000000000" pitchFamily="2" charset="0"/>
              </a:rPr>
              <a:t>                   Conclusion</a:t>
            </a:r>
            <a:r>
              <a:rPr lang="en-US" sz="2400" b="1">
                <a:latin typeface="Aptos Black" panose="020F0502020204030204" pitchFamily="34" charset="0"/>
                <a:ea typeface="ADLaM Display" panose="02010000000000000000" pitchFamily="2" charset="0"/>
                <a:cs typeface="ADLaM Display" panose="02010000000000000000" pitchFamily="2" charset="0"/>
              </a:rPr>
              <a:t>   </a:t>
            </a:r>
            <a:r>
              <a:rPr lang="en-US" sz="2400">
                <a:latin typeface="Aptos Black" panose="020F0502020204030204" pitchFamily="34" charset="0"/>
                <a:ea typeface="ADLaM Display" panose="02010000000000000000" pitchFamily="2" charset="0"/>
                <a:cs typeface="ADLaM Display" panose="02010000000000000000" pitchFamily="2" charset="0"/>
              </a:rPr>
              <a:t>                   </a:t>
            </a:r>
            <a:endParaRPr lang="en-US" sz="2400" dirty="0">
              <a:latin typeface="Aptos Black" panose="020F0502020204030204" pitchFamily="34"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339DEBBD-C981-0465-A391-02F7A3E71080}"/>
              </a:ext>
            </a:extLst>
          </p:cNvPr>
          <p:cNvSpPr>
            <a:spLocks noGrp="1"/>
          </p:cNvSpPr>
          <p:nvPr>
            <p:ph idx="4294967295"/>
          </p:nvPr>
        </p:nvSpPr>
        <p:spPr>
          <a:xfrm>
            <a:off x="628650" y="1655128"/>
            <a:ext cx="7886700" cy="4351337"/>
          </a:xfrm>
        </p:spPr>
        <p:txBody>
          <a:bodyPr/>
          <a:lstStyle/>
          <a:p>
            <a:pPr marL="0" indent="0" algn="just">
              <a:buNone/>
            </a:pPr>
            <a:r>
              <a:rPr lang="en-US" sz="1800" kern="100" dirty="0">
                <a:solidFill>
                  <a:srgbClr val="0D0D0D"/>
                </a:solidFill>
                <a:effectLst/>
                <a:latin typeface="Segoe UI" panose="020B0502040204020203" pitchFamily="34" charset="0"/>
                <a:ea typeface="Times New Roman" panose="02020603050405020304" pitchFamily="18" charset="0"/>
              </a:rPr>
              <a:t>Wearable safety devices for women, employing IoT and machine learning technologies, have emerged as effective tools in enhancing personal safety. These devices leverage IoT connectivity to connect wearable sensors to the internet, allowing real-time monitoring and alerting. They detect abnormal behavior or conditions that may indicate potential threats, providing discreet and non-intrusive safety monitoring. Integration with machine learning enables continuous monitoring and immediate responses to dangers. Future improvements could focus on developing more advanced machine learning algorithms, enhancing integration with smart home systems, improving battery life and durability, and refining user interface and experience. Overall, these devices offer promising prospects for enhancing women's safety, with potential for further enhancements to solidify their role as invaluable safety tools.</a:t>
            </a:r>
            <a:endParaRPr lang="en-US" sz="1800" kern="1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32B36C30-617C-0638-B6DE-798B0A4B09EA}"/>
              </a:ext>
            </a:extLst>
          </p:cNvPr>
          <p:cNvSpPr>
            <a:spLocks noGrp="1"/>
          </p:cNvSpPr>
          <p:nvPr>
            <p:ph type="dt" sz="half" idx="10"/>
          </p:nvPr>
        </p:nvSpPr>
        <p:spPr/>
        <p:txBody>
          <a:bodyPr/>
          <a:lstStyle/>
          <a:p>
            <a:fld id="{11589B79-28B0-4D12-A297-DE5897E9723E}" type="datetime1">
              <a:rPr lang="en-US" smtClean="0"/>
              <a:pPr/>
              <a:t>5/10/2025</a:t>
            </a:fld>
            <a:endParaRPr lang="en-US"/>
          </a:p>
        </p:txBody>
      </p:sp>
      <p:cxnSp>
        <p:nvCxnSpPr>
          <p:cNvPr id="8" name="Straight Connector 7">
            <a:extLst>
              <a:ext uri="{FF2B5EF4-FFF2-40B4-BE49-F238E27FC236}">
                <a16:creationId xmlns:a16="http://schemas.microsoft.com/office/drawing/2014/main" id="{93D49F95-294C-A304-F6FA-E04E2BE236DC}"/>
              </a:ext>
            </a:extLst>
          </p:cNvPr>
          <p:cNvCxnSpPr/>
          <p:nvPr/>
        </p:nvCxnSpPr>
        <p:spPr>
          <a:xfrm>
            <a:off x="152400" y="365125"/>
            <a:ext cx="0" cy="92075"/>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E31366FA-D85E-7F69-E383-00DED66A5096}"/>
              </a:ext>
            </a:extLst>
          </p:cNvPr>
          <p:cNvSpPr/>
          <p:nvPr/>
        </p:nvSpPr>
        <p:spPr>
          <a:xfrm>
            <a:off x="152400" y="212725"/>
            <a:ext cx="8839188" cy="626427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10394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2400" b="1" dirty="0">
                <a:latin typeface="Palatino Linotype" pitchFamily="18" charset="0"/>
              </a:rPr>
              <a:t>Publications</a:t>
            </a:r>
          </a:p>
        </p:txBody>
      </p:sp>
      <p:sp>
        <p:nvSpPr>
          <p:cNvPr id="3" name="Content Placeholder 2"/>
          <p:cNvSpPr>
            <a:spLocks noGrp="1"/>
          </p:cNvSpPr>
          <p:nvPr>
            <p:ph idx="1"/>
          </p:nvPr>
        </p:nvSpPr>
        <p:spPr>
          <a:xfrm>
            <a:off x="457200" y="1905000"/>
            <a:ext cx="8229600" cy="4800600"/>
          </a:xfrm>
        </p:spPr>
        <p:txBody>
          <a:bodyPr>
            <a:normAutofit/>
          </a:bodyPr>
          <a:lstStyle/>
          <a:p>
            <a:endParaRPr lang="en-US" sz="2000" dirty="0">
              <a:latin typeface="Palatino Linotype" pitchFamily="18" charset="0"/>
            </a:endParaRPr>
          </a:p>
          <a:p>
            <a:r>
              <a:rPr lang="en-US" sz="2000" dirty="0">
                <a:latin typeface="Palatino Linotype" pitchFamily="18" charset="0"/>
              </a:rPr>
              <a:t>National Conference</a:t>
            </a:r>
          </a:p>
          <a:p>
            <a:r>
              <a:rPr lang="en-US" sz="2000" dirty="0">
                <a:latin typeface="Palatino Linotype" pitchFamily="18" charset="0"/>
              </a:rPr>
              <a:t>International Conference</a:t>
            </a:r>
          </a:p>
          <a:p>
            <a:r>
              <a:rPr lang="en-US" sz="2000" dirty="0">
                <a:latin typeface="Palatino Linotype" pitchFamily="18" charset="0"/>
              </a:rPr>
              <a:t>National Journal</a:t>
            </a:r>
          </a:p>
          <a:p>
            <a:r>
              <a:rPr lang="en-US" sz="2000" dirty="0">
                <a:latin typeface="Palatino Linotype" pitchFamily="18" charset="0"/>
              </a:rPr>
              <a:t>International Journal</a:t>
            </a: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6" name="Date Placeholder 5"/>
          <p:cNvSpPr>
            <a:spLocks noGrp="1"/>
          </p:cNvSpPr>
          <p:nvPr>
            <p:ph type="dt" sz="half" idx="10"/>
          </p:nvPr>
        </p:nvSpPr>
        <p:spPr/>
        <p:txBody>
          <a:bodyPr/>
          <a:lstStyle/>
          <a:p>
            <a:fld id="{B4E4BE21-05AB-4752-8E4C-86CEA05D0B31}" type="datetime1">
              <a:rPr lang="en-US" smtClean="0"/>
              <a:pPr/>
              <a:t>5/10/2025</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18</a:t>
            </a:fld>
            <a:endParaRPr lang="en-US"/>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382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2400" b="1" dirty="0">
                <a:latin typeface="Times New Roman" pitchFamily="18" charset="0"/>
                <a:cs typeface="Times New Roman" pitchFamily="18" charset="0"/>
              </a:rPr>
              <a:t>Reference</a:t>
            </a:r>
          </a:p>
        </p:txBody>
      </p:sp>
      <p:sp>
        <p:nvSpPr>
          <p:cNvPr id="3" name="Content Placeholder 2"/>
          <p:cNvSpPr>
            <a:spLocks noGrp="1"/>
          </p:cNvSpPr>
          <p:nvPr>
            <p:ph idx="1"/>
          </p:nvPr>
        </p:nvSpPr>
        <p:spPr>
          <a:xfrm>
            <a:off x="381000" y="914400"/>
            <a:ext cx="8229600" cy="5638800"/>
          </a:xfrm>
        </p:spPr>
        <p:txBody>
          <a:bodyPr>
            <a:noAutofit/>
          </a:bodyPr>
          <a:lstStyle/>
          <a:p>
            <a:pPr algn="just">
              <a:buNone/>
            </a:pPr>
            <a:r>
              <a:rPr lang="en-IN" sz="1800" dirty="0">
                <a:latin typeface="Andalus" pitchFamily="18" charset="-78"/>
                <a:cs typeface="Andalus" pitchFamily="18" charset="-78"/>
              </a:rPr>
              <a:t>[1] </a:t>
            </a:r>
            <a:r>
              <a:rPr lang="en-IN" sz="1800" dirty="0" err="1">
                <a:latin typeface="Andalus" pitchFamily="18" charset="-78"/>
                <a:cs typeface="Andalus" pitchFamily="18" charset="-78"/>
              </a:rPr>
              <a:t>Suraksha</a:t>
            </a:r>
            <a:r>
              <a:rPr lang="en-IN" sz="1800" dirty="0">
                <a:latin typeface="Andalus" pitchFamily="18" charset="-78"/>
                <a:cs typeface="Andalus" pitchFamily="18" charset="-78"/>
              </a:rPr>
              <a:t>. A device to help women in distress: An initiative by a student of ITM University Gurgaon.efytimes.com. 2013. Available from: http://efytimes.com/e1/118387/SURAKSHAA-Device-To-Help-Women-In-Distress-An-Initiative-By-AStudent-Of-ITM-University-Gurgaon.pdf </a:t>
            </a:r>
            <a:endParaRPr lang="en-US" sz="1800" dirty="0">
              <a:latin typeface="Andalus" pitchFamily="18" charset="-78"/>
              <a:cs typeface="Andalus" pitchFamily="18" charset="-78"/>
            </a:endParaRPr>
          </a:p>
          <a:p>
            <a:pPr algn="just">
              <a:buNone/>
            </a:pPr>
            <a:r>
              <a:rPr lang="en-IN" sz="1800" dirty="0">
                <a:latin typeface="Andalus" pitchFamily="18" charset="-78"/>
                <a:cs typeface="Andalus" pitchFamily="18" charset="-78"/>
              </a:rPr>
              <a:t>[2] </a:t>
            </a:r>
            <a:r>
              <a:rPr lang="en-IN" sz="1800" dirty="0" err="1">
                <a:latin typeface="Andalus" pitchFamily="18" charset="-78"/>
                <a:cs typeface="Andalus" pitchFamily="18" charset="-78"/>
              </a:rPr>
              <a:t>Pantelopoulos</a:t>
            </a:r>
            <a:r>
              <a:rPr lang="en-IN" sz="1800" dirty="0">
                <a:latin typeface="Andalus" pitchFamily="18" charset="-78"/>
                <a:cs typeface="Andalus" pitchFamily="18" charset="-78"/>
              </a:rPr>
              <a:t> A, </a:t>
            </a:r>
            <a:r>
              <a:rPr lang="en-IN" sz="1800" dirty="0" err="1">
                <a:latin typeface="Andalus" pitchFamily="18" charset="-78"/>
                <a:cs typeface="Andalus" pitchFamily="18" charset="-78"/>
              </a:rPr>
              <a:t>Bourbakis</a:t>
            </a:r>
            <a:r>
              <a:rPr lang="en-IN" sz="1800" dirty="0">
                <a:latin typeface="Andalus" pitchFamily="18" charset="-78"/>
                <a:cs typeface="Andalus" pitchFamily="18" charset="-78"/>
              </a:rPr>
              <a:t> NG. A survey on wearable sensor-based systems for health monitoring and prognosis. IEEE Transactions on Systems, Man and Cybernetics – part C: Applications and Reviews. 2010 Jan; 40(1):1–12. </a:t>
            </a:r>
            <a:endParaRPr lang="en-US" sz="1800" dirty="0">
              <a:latin typeface="Andalus" pitchFamily="18" charset="-78"/>
              <a:cs typeface="Andalus" pitchFamily="18" charset="-78"/>
            </a:endParaRPr>
          </a:p>
          <a:p>
            <a:pPr algn="just">
              <a:buNone/>
            </a:pPr>
            <a:r>
              <a:rPr lang="en-IN" sz="1800" dirty="0">
                <a:latin typeface="Andalus" pitchFamily="18" charset="-78"/>
                <a:cs typeface="Andalus" pitchFamily="18" charset="-78"/>
              </a:rPr>
              <a:t>[3] Toney G, </a:t>
            </a:r>
            <a:r>
              <a:rPr lang="en-IN" sz="1800" dirty="0" err="1">
                <a:latin typeface="Andalus" pitchFamily="18" charset="-78"/>
                <a:cs typeface="Andalus" pitchFamily="18" charset="-78"/>
              </a:rPr>
              <a:t>Jaban</a:t>
            </a:r>
            <a:r>
              <a:rPr lang="en-IN" sz="1800" dirty="0">
                <a:latin typeface="Andalus" pitchFamily="18" charset="-78"/>
                <a:cs typeface="Andalus" pitchFamily="18" charset="-78"/>
              </a:rPr>
              <a:t> F, </a:t>
            </a:r>
            <a:r>
              <a:rPr lang="en-IN" sz="1800" dirty="0" err="1">
                <a:latin typeface="Andalus" pitchFamily="18" charset="-78"/>
                <a:cs typeface="Andalus" pitchFamily="18" charset="-78"/>
              </a:rPr>
              <a:t>Puneeth</a:t>
            </a:r>
            <a:r>
              <a:rPr lang="en-IN" sz="1800" dirty="0">
                <a:latin typeface="Andalus" pitchFamily="18" charset="-78"/>
                <a:cs typeface="Andalus" pitchFamily="18" charset="-78"/>
              </a:rPr>
              <a:t> S. et al. Design and implementation of safety arm band for women and children using ARM7. 2015 International Conference on Power and Advanced Control Engineering (ICPACE); Bangalore. 2015 Aug 12-14. p. 300–3. </a:t>
            </a:r>
            <a:endParaRPr lang="en-US" sz="1800" dirty="0">
              <a:latin typeface="Andalus" pitchFamily="18" charset="-78"/>
              <a:cs typeface="Andalus" pitchFamily="18" charset="-78"/>
            </a:endParaRPr>
          </a:p>
          <a:p>
            <a:pPr algn="just">
              <a:buNone/>
            </a:pPr>
            <a:r>
              <a:rPr lang="en-IN" sz="1800" dirty="0">
                <a:latin typeface="Andalus" pitchFamily="18" charset="-78"/>
                <a:cs typeface="Andalus" pitchFamily="18" charset="-78"/>
              </a:rPr>
              <a:t>[4] </a:t>
            </a:r>
            <a:r>
              <a:rPr lang="en-IN" sz="1800" dirty="0" err="1">
                <a:latin typeface="Andalus" pitchFamily="18" charset="-78"/>
                <a:cs typeface="Andalus" pitchFamily="18" charset="-78"/>
              </a:rPr>
              <a:t>Vigneshwari</a:t>
            </a:r>
            <a:r>
              <a:rPr lang="en-IN" sz="1800" dirty="0">
                <a:latin typeface="Andalus" pitchFamily="18" charset="-78"/>
                <a:cs typeface="Andalus" pitchFamily="18" charset="-78"/>
              </a:rPr>
              <a:t> S, </a:t>
            </a:r>
            <a:r>
              <a:rPr lang="en-IN" sz="1800" dirty="0" err="1">
                <a:latin typeface="Andalus" pitchFamily="18" charset="-78"/>
                <a:cs typeface="Andalus" pitchFamily="18" charset="-78"/>
              </a:rPr>
              <a:t>Aramudhan</a:t>
            </a:r>
            <a:r>
              <a:rPr lang="en-IN" sz="1800" dirty="0">
                <a:latin typeface="Andalus" pitchFamily="18" charset="-78"/>
                <a:cs typeface="Andalus" pitchFamily="18" charset="-78"/>
              </a:rPr>
              <a:t> M. Social information retrieval based on semantic annotation and hashing upon the multiple </a:t>
            </a:r>
            <a:r>
              <a:rPr lang="en-IN" sz="1800" dirty="0" err="1">
                <a:latin typeface="Andalus" pitchFamily="18" charset="-78"/>
                <a:cs typeface="Andalus" pitchFamily="18" charset="-78"/>
              </a:rPr>
              <a:t>ontologies</a:t>
            </a:r>
            <a:r>
              <a:rPr lang="en-IN" sz="1800" dirty="0">
                <a:latin typeface="Andalus" pitchFamily="18" charset="-78"/>
                <a:cs typeface="Andalus" pitchFamily="18" charset="-78"/>
              </a:rPr>
              <a:t>. Indian Journal of Science and Technology.2015 Jan; 8(2):103–7. </a:t>
            </a:r>
            <a:endParaRPr lang="en-US" sz="1800" dirty="0">
              <a:latin typeface="Andalus" pitchFamily="18" charset="-78"/>
              <a:cs typeface="Andalus" pitchFamily="18" charset="-78"/>
            </a:endParaRPr>
          </a:p>
          <a:p>
            <a:pPr algn="just">
              <a:buNone/>
            </a:pPr>
            <a:r>
              <a:rPr lang="en-IN" sz="1800" dirty="0">
                <a:latin typeface="Andalus" pitchFamily="18" charset="-78"/>
                <a:cs typeface="Andalus" pitchFamily="18" charset="-78"/>
              </a:rPr>
              <a:t>[5] </a:t>
            </a:r>
            <a:r>
              <a:rPr lang="en-IN" sz="1800" dirty="0" err="1">
                <a:latin typeface="Andalus" pitchFamily="18" charset="-78"/>
                <a:cs typeface="Andalus" pitchFamily="18" charset="-78"/>
              </a:rPr>
              <a:t>Chand</a:t>
            </a:r>
            <a:r>
              <a:rPr lang="en-IN" sz="1800" dirty="0">
                <a:latin typeface="Andalus" pitchFamily="18" charset="-78"/>
                <a:cs typeface="Andalus" pitchFamily="18" charset="-78"/>
              </a:rPr>
              <a:t> D, </a:t>
            </a:r>
            <a:r>
              <a:rPr lang="en-IN" sz="1800" dirty="0" err="1">
                <a:latin typeface="Andalus" pitchFamily="18" charset="-78"/>
                <a:cs typeface="Andalus" pitchFamily="18" charset="-78"/>
              </a:rPr>
              <a:t>Nayak</a:t>
            </a:r>
            <a:r>
              <a:rPr lang="en-IN" sz="1800" dirty="0">
                <a:latin typeface="Andalus" pitchFamily="18" charset="-78"/>
                <a:cs typeface="Andalus" pitchFamily="18" charset="-78"/>
              </a:rPr>
              <a:t> S, </a:t>
            </a:r>
            <a:r>
              <a:rPr lang="en-IN" sz="1800" dirty="0" err="1">
                <a:latin typeface="Andalus" pitchFamily="18" charset="-78"/>
                <a:cs typeface="Andalus" pitchFamily="18" charset="-78"/>
              </a:rPr>
              <a:t>Bhat</a:t>
            </a:r>
            <a:r>
              <a:rPr lang="en-IN" sz="1800" dirty="0">
                <a:latin typeface="Andalus" pitchFamily="18" charset="-78"/>
                <a:cs typeface="Andalus" pitchFamily="18" charset="-78"/>
              </a:rPr>
              <a:t> KS, Parikh S. A mobile application for Women’s Safety: </a:t>
            </a:r>
            <a:r>
              <a:rPr lang="en-IN" sz="1800" dirty="0" err="1">
                <a:latin typeface="Andalus" pitchFamily="18" charset="-78"/>
                <a:cs typeface="Andalus" pitchFamily="18" charset="-78"/>
              </a:rPr>
              <a:t>WoS</a:t>
            </a:r>
            <a:r>
              <a:rPr lang="en-IN" sz="1800" dirty="0">
                <a:latin typeface="Andalus" pitchFamily="18" charset="-78"/>
                <a:cs typeface="Andalus" pitchFamily="18" charset="-78"/>
              </a:rPr>
              <a:t> App. 2015 IEEE Region 10 Conference TENCON; Macao. 2015 Nov 1-4. p. 1–5. </a:t>
            </a:r>
            <a:endParaRPr lang="en-US" sz="1800" dirty="0">
              <a:latin typeface="Andalus" pitchFamily="18" charset="-78"/>
              <a:cs typeface="Andalus" pitchFamily="18" charset="-78"/>
            </a:endParaRPr>
          </a:p>
          <a:p>
            <a:pPr algn="just">
              <a:buNone/>
            </a:pPr>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B4E4BE21-05AB-4752-8E4C-86CEA05D0B31}" type="datetime1">
              <a:rPr lang="en-US" smtClean="0"/>
              <a:pPr/>
              <a:t>5/10/2025</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19</a:t>
            </a:fld>
            <a:endParaRPr lang="en-US"/>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63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71B8-5DC0-130F-DE63-18D0E3FCB514}"/>
              </a:ext>
            </a:extLst>
          </p:cNvPr>
          <p:cNvSpPr>
            <a:spLocks noGrp="1"/>
          </p:cNvSpPr>
          <p:nvPr>
            <p:ph type="title"/>
          </p:nvPr>
        </p:nvSpPr>
        <p:spPr>
          <a:xfrm>
            <a:off x="628650" y="320674"/>
            <a:ext cx="7886700" cy="1325563"/>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8826460-0CDD-5CBB-9A12-DFC7B2074841}"/>
              </a:ext>
            </a:extLst>
          </p:cNvPr>
          <p:cNvSpPr>
            <a:spLocks noGrp="1"/>
          </p:cNvSpPr>
          <p:nvPr>
            <p:ph idx="1"/>
          </p:nvPr>
        </p:nvSpPr>
        <p:spPr>
          <a:ln>
            <a:noFill/>
          </a:ln>
        </p:spPr>
        <p:txBody>
          <a:bodyPr>
            <a:normAutofit lnSpcReduction="10000"/>
          </a:bodyPr>
          <a:lstStyle/>
          <a:p>
            <a:pPr marL="0" indent="0">
              <a:buNone/>
            </a:pPr>
            <a:r>
              <a:rPr lang="en-US" sz="1800"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This project aims the development of devices and systems that leverage the connectivity and data processing capabilities of IoT to enhance the safety of women in various scenarios. Women’s safety is a pressing concern in today’s society and the advancement of IoT technology offers a promising solution. The project is to  design a system to detect potential threats, alert emergency services,  provide real-time tracking </a:t>
            </a:r>
            <a:r>
              <a:rPr lang="en-US" sz="1800" kern="100" dirty="0">
                <a:solidFill>
                  <a:srgbClr val="000000"/>
                </a:solidFill>
                <a:latin typeface="Cambria" panose="02040503050406030204" pitchFamily="18" charset="0"/>
                <a:ea typeface="Cambria" panose="02040503050406030204" pitchFamily="18" charset="0"/>
                <a:cs typeface="Times New Roman" panose="02020603050405020304" pitchFamily="18" charset="0"/>
              </a:rPr>
              <a:t>,</a:t>
            </a:r>
            <a:r>
              <a:rPr lang="en-US" sz="1800"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measures blood pressure and temperature  for loved ones. It employs IoT sensors for environmental monitoring and wearable devices for individual tracking. A secure cloud infrastructure collects, stores and processes data, emphasizing data integrity and security. Machine learning algorithms analyze the data, identifying potential safety risks and detecting unusual patterns. The device features a versatile alert system communicating through SMS or email, ensuring swift responses in emergencies. The system is designed for scalability, integrating with existing safety structures, and undergoes rigorous testing for reliability. The wearable device offers a holistic safety solution and the integration of machine learning ensures proactive threat detection. A user-friendly interface enables easy monitoring and settings management. By combining IoT, cloud technology and machine learning, it aims to create a robust and adaptable safety system, fostering a safer environment for women in various scenarios.</a:t>
            </a:r>
          </a:p>
          <a:p>
            <a:endParaRPr lang="en-US" dirty="0"/>
          </a:p>
        </p:txBody>
      </p:sp>
      <p:sp>
        <p:nvSpPr>
          <p:cNvPr id="4" name="Date Placeholder 3">
            <a:extLst>
              <a:ext uri="{FF2B5EF4-FFF2-40B4-BE49-F238E27FC236}">
                <a16:creationId xmlns:a16="http://schemas.microsoft.com/office/drawing/2014/main" id="{D07133DE-5982-2688-2FB1-70CCF9B314CF}"/>
              </a:ext>
            </a:extLst>
          </p:cNvPr>
          <p:cNvSpPr>
            <a:spLocks noGrp="1"/>
          </p:cNvSpPr>
          <p:nvPr>
            <p:ph type="dt" sz="half" idx="10"/>
          </p:nvPr>
        </p:nvSpPr>
        <p:spPr/>
        <p:txBody>
          <a:bodyPr/>
          <a:lstStyle/>
          <a:p>
            <a:fld id="{11589B79-28B0-4D12-A297-DE5897E9723E}" type="datetime1">
              <a:rPr lang="en-US" smtClean="0"/>
              <a:pPr/>
              <a:t>5/10/2025</a:t>
            </a:fld>
            <a:endParaRPr lang="en-US"/>
          </a:p>
        </p:txBody>
      </p:sp>
      <p:sp>
        <p:nvSpPr>
          <p:cNvPr id="5" name="Footer Placeholder 4">
            <a:extLst>
              <a:ext uri="{FF2B5EF4-FFF2-40B4-BE49-F238E27FC236}">
                <a16:creationId xmlns:a16="http://schemas.microsoft.com/office/drawing/2014/main" id="{D00B7354-EEAE-3FD0-DDF6-36C00B4C7C16}"/>
              </a:ext>
            </a:extLst>
          </p:cNvPr>
          <p:cNvSpPr>
            <a:spLocks noGrp="1"/>
          </p:cNvSpPr>
          <p:nvPr>
            <p:ph type="ftr" sz="quarter" idx="11"/>
          </p:nvPr>
        </p:nvSpPr>
        <p:spPr/>
        <p:txBody>
          <a:bodyPr/>
          <a:lstStyle/>
          <a:p>
            <a:r>
              <a:rPr lang="en-US"/>
              <a:t>JEPPIAAR INSTITUTE OF TECHNOLOGY</a:t>
            </a:r>
          </a:p>
        </p:txBody>
      </p:sp>
      <p:sp>
        <p:nvSpPr>
          <p:cNvPr id="6" name="Slide Number Placeholder 5">
            <a:extLst>
              <a:ext uri="{FF2B5EF4-FFF2-40B4-BE49-F238E27FC236}">
                <a16:creationId xmlns:a16="http://schemas.microsoft.com/office/drawing/2014/main" id="{0DD3D6E4-E15D-881F-86E0-269577CFF1AF}"/>
              </a:ext>
            </a:extLst>
          </p:cNvPr>
          <p:cNvSpPr>
            <a:spLocks noGrp="1"/>
          </p:cNvSpPr>
          <p:nvPr>
            <p:ph type="sldNum" sz="quarter" idx="12"/>
          </p:nvPr>
        </p:nvSpPr>
        <p:spPr/>
        <p:txBody>
          <a:bodyPr/>
          <a:lstStyle/>
          <a:p>
            <a:fld id="{E5CA2188-4EE7-4F69-AE19-AF999E6A737F}" type="slidenum">
              <a:rPr lang="en-US" smtClean="0"/>
              <a:pPr/>
              <a:t>2</a:t>
            </a:fld>
            <a:endParaRPr lang="en-US"/>
          </a:p>
        </p:txBody>
      </p:sp>
    </p:spTree>
    <p:extLst>
      <p:ext uri="{BB962C8B-B14F-4D97-AF65-F5344CB8AC3E}">
        <p14:creationId xmlns:p14="http://schemas.microsoft.com/office/powerpoint/2010/main" val="2161567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fontScale="90000"/>
          </a:bodyPr>
          <a:lstStyle/>
          <a:p>
            <a:pPr algn="ctr"/>
            <a:r>
              <a:rPr lang="en-US" b="1" dirty="0">
                <a:latin typeface="Andalus" pitchFamily="18" charset="-78"/>
                <a:cs typeface="Andalus" pitchFamily="18" charset="-78"/>
              </a:rPr>
              <a:t>Thank You</a:t>
            </a:r>
            <a:br>
              <a:rPr lang="en-US" b="1" dirty="0">
                <a:latin typeface="Palatino Linotype" pitchFamily="18" charset="0"/>
              </a:rPr>
            </a:br>
            <a:r>
              <a:rPr lang="en-US" b="1" dirty="0">
                <a:latin typeface="Palatino Linotype" pitchFamily="18" charset="0"/>
              </a:rPr>
              <a:t> </a:t>
            </a:r>
            <a:endParaRPr lang="en-US" dirty="0"/>
          </a:p>
        </p:txBody>
      </p:sp>
      <p:sp>
        <p:nvSpPr>
          <p:cNvPr id="4" name="Date Placeholder 3"/>
          <p:cNvSpPr>
            <a:spLocks noGrp="1"/>
          </p:cNvSpPr>
          <p:nvPr>
            <p:ph type="dt" sz="half" idx="10"/>
          </p:nvPr>
        </p:nvSpPr>
        <p:spPr/>
        <p:txBody>
          <a:bodyPr/>
          <a:lstStyle/>
          <a:p>
            <a:fld id="{61B290E6-72A7-43EE-86F3-3ECC7AB06449}" type="datetime1">
              <a:rPr lang="en-US" smtClean="0"/>
              <a:pPr/>
              <a:t>5/10/2025</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
        <p:nvSpPr>
          <p:cNvPr id="5" name="Slide Number Placeholder 4"/>
          <p:cNvSpPr>
            <a:spLocks noGrp="1"/>
          </p:cNvSpPr>
          <p:nvPr>
            <p:ph type="sldNum" sz="quarter" idx="12"/>
          </p:nvPr>
        </p:nvSpPr>
        <p:spPr/>
        <p:txBody>
          <a:bodyPr/>
          <a:lstStyle/>
          <a:p>
            <a:fld id="{E5CA2188-4EE7-4F69-AE19-AF999E6A737F}" type="slidenum">
              <a:rPr lang="en-US" smtClean="0"/>
              <a:pPr/>
              <a:t>20</a:t>
            </a:fld>
            <a:endParaRPr lang="en-US"/>
          </a:p>
        </p:txBody>
      </p:sp>
      <p:sp>
        <p:nvSpPr>
          <p:cNvPr id="6" name="Rectangle 5"/>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87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gn="ctr"/>
            <a:r>
              <a:rPr lang="en-US" sz="2400" b="1" dirty="0">
                <a:latin typeface="Andalus" pitchFamily="18" charset="-78"/>
                <a:cs typeface="Andalus" pitchFamily="18" charset="-78"/>
              </a:rPr>
              <a:t>Objective</a:t>
            </a:r>
            <a:endParaRPr lang="en-US" sz="2400" dirty="0">
              <a:latin typeface="Andalus" pitchFamily="18" charset="-78"/>
              <a:cs typeface="Andalus" pitchFamily="18" charset="-78"/>
            </a:endParaRPr>
          </a:p>
        </p:txBody>
      </p:sp>
      <p:sp>
        <p:nvSpPr>
          <p:cNvPr id="3" name="Content Placeholder 2"/>
          <p:cNvSpPr>
            <a:spLocks noGrp="1"/>
          </p:cNvSpPr>
          <p:nvPr>
            <p:ph idx="1"/>
          </p:nvPr>
        </p:nvSpPr>
        <p:spPr>
          <a:xfrm>
            <a:off x="457200" y="1066800"/>
            <a:ext cx="8229600" cy="5289550"/>
          </a:xfrm>
        </p:spPr>
        <p:txBody>
          <a:bodyPr>
            <a:noAutofit/>
          </a:bodyPr>
          <a:lstStyle/>
          <a:p>
            <a:pPr algn="just">
              <a:buFont typeface="Wingdings" pitchFamily="2" charset="2"/>
              <a:buChar char="§"/>
            </a:pPr>
            <a:r>
              <a:rPr lang="en-US" sz="2000" dirty="0">
                <a:latin typeface="Andalus" pitchFamily="18" charset="-78"/>
                <a:cs typeface="Andalus" pitchFamily="18" charset="-78"/>
              </a:rPr>
              <a:t>      The device aims to enhance personal safety through real-time monitoring and alerts for potential threats or emergencies. It's designed to be easily accessible and user-friendly, allowing individuals to carry it at all times without hassle. </a:t>
            </a:r>
          </a:p>
          <a:p>
            <a:pPr algn="just">
              <a:buFont typeface="Wingdings" pitchFamily="2" charset="2"/>
              <a:buChar char="§"/>
            </a:pPr>
            <a:r>
              <a:rPr lang="en-US" sz="2000" dirty="0">
                <a:latin typeface="Andalus" pitchFamily="18" charset="-78"/>
                <a:cs typeface="Andalus" pitchFamily="18" charset="-78"/>
              </a:rPr>
              <a:t>      Prioritizing data security and privacy, encryption and secure data transmission protocols are implemented to protect user information. Seamless integration with existing safety and emergency response systems enables quick and effective responses.</a:t>
            </a:r>
          </a:p>
          <a:p>
            <a:pPr algn="just">
              <a:buFont typeface="Wingdings" pitchFamily="2" charset="2"/>
              <a:buChar char="§"/>
            </a:pPr>
            <a:r>
              <a:rPr lang="en-US" sz="2000" dirty="0">
                <a:latin typeface="Andalus" pitchFamily="18" charset="-78"/>
                <a:cs typeface="Andalus" pitchFamily="18" charset="-78"/>
              </a:rPr>
              <a:t>       Community and user engagement are vital, with feedback and testing essential for refining functionality and usability. Additionally, the project aims to raise awareness about safety issues and promote the adoption of technology-based solutions.</a:t>
            </a:r>
          </a:p>
          <a:p>
            <a:pPr algn="just">
              <a:buFont typeface="Wingdings" pitchFamily="2" charset="2"/>
              <a:buChar char="§"/>
            </a:pPr>
            <a:r>
              <a:rPr lang="en-US" sz="2000" dirty="0">
                <a:latin typeface="Andalus" pitchFamily="18" charset="-78"/>
                <a:cs typeface="Andalus" pitchFamily="18" charset="-78"/>
              </a:rPr>
              <a:t>       In summary, the objective is to create a device that enhances personal safety, improves accessibility, ensures data security, integrates with existing systems, engages with the community, and promotes awareness and education about safety.</a:t>
            </a:r>
          </a:p>
          <a:p>
            <a:pPr algn="just">
              <a:buNone/>
            </a:pPr>
            <a:br>
              <a:rPr lang="en-US" sz="2000" dirty="0">
                <a:latin typeface="Andalus" pitchFamily="18" charset="-78"/>
                <a:cs typeface="Andalus" pitchFamily="18" charset="-78"/>
              </a:rPr>
            </a:br>
            <a:endParaRPr lang="en-US" sz="2000" dirty="0">
              <a:latin typeface="Andalus" pitchFamily="18" charset="-78"/>
              <a:cs typeface="Andalus" pitchFamily="18" charset="-78"/>
            </a:endParaRPr>
          </a:p>
        </p:txBody>
      </p:sp>
      <p:sp>
        <p:nvSpPr>
          <p:cNvPr id="5" name="Date Placeholder 4"/>
          <p:cNvSpPr>
            <a:spLocks noGrp="1"/>
          </p:cNvSpPr>
          <p:nvPr>
            <p:ph type="dt" sz="half" idx="10"/>
          </p:nvPr>
        </p:nvSpPr>
        <p:spPr/>
        <p:txBody>
          <a:bodyPr/>
          <a:lstStyle/>
          <a:p>
            <a:fld id="{AE813F31-0A43-4B4F-A83B-7F4B73EBF73F}" type="datetime1">
              <a:rPr lang="en-US" smtClean="0"/>
              <a:pPr/>
              <a:t>5/10/2025</a:t>
            </a:fld>
            <a:endParaRPr lang="en-US"/>
          </a:p>
        </p:txBody>
      </p:sp>
      <p:sp>
        <p:nvSpPr>
          <p:cNvPr id="8" name="Footer Placeholder 7"/>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3</a:t>
            </a:fld>
            <a:endParaRPr lang="en-US"/>
          </a:p>
        </p:txBody>
      </p:sp>
      <p:sp>
        <p:nvSpPr>
          <p:cNvPr id="4" name="Rectangle 3"/>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57200" y="838200"/>
            <a:ext cx="82296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endParaRPr lang="en-US" sz="2000" dirty="0">
              <a:latin typeface="Palatino Linotype" pitchFamily="18" charset="0"/>
            </a:endParaRPr>
          </a:p>
        </p:txBody>
      </p:sp>
    </p:spTree>
    <p:extLst>
      <p:ext uri="{BB962C8B-B14F-4D97-AF65-F5344CB8AC3E}">
        <p14:creationId xmlns:p14="http://schemas.microsoft.com/office/powerpoint/2010/main" val="392615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b="1" dirty="0">
                <a:latin typeface="Andalus" pitchFamily="18" charset="-78"/>
                <a:cs typeface="Andalus" pitchFamily="18" charset="-78"/>
              </a:rPr>
              <a:t>Motivation/ Problem Statement</a:t>
            </a:r>
            <a:endParaRPr lang="en-US" sz="2400" dirty="0">
              <a:latin typeface="Andalus" pitchFamily="18" charset="-78"/>
              <a:cs typeface="Andalus" pitchFamily="18" charset="-78"/>
            </a:endParaRPr>
          </a:p>
        </p:txBody>
      </p:sp>
      <p:sp>
        <p:nvSpPr>
          <p:cNvPr id="5" name="Date Placeholder 4"/>
          <p:cNvSpPr>
            <a:spLocks noGrp="1"/>
          </p:cNvSpPr>
          <p:nvPr>
            <p:ph type="dt" sz="half" idx="10"/>
          </p:nvPr>
        </p:nvSpPr>
        <p:spPr/>
        <p:txBody>
          <a:bodyPr/>
          <a:lstStyle/>
          <a:p>
            <a:fld id="{5A70B9ED-3E19-4457-9734-A53CF883B446}" type="datetime1">
              <a:rPr lang="en-US" smtClean="0"/>
              <a:pPr/>
              <a:t>5/10/2025</a:t>
            </a:fld>
            <a:endParaRPr lang="en-US"/>
          </a:p>
        </p:txBody>
      </p:sp>
      <p:sp>
        <p:nvSpPr>
          <p:cNvPr id="9" name="Footer Placeholder 8"/>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4</a:t>
            </a:fld>
            <a:endParaRPr lang="en-US"/>
          </a:p>
        </p:txBody>
      </p:sp>
      <p:sp>
        <p:nvSpPr>
          <p:cNvPr id="4" name="Rectangle 3"/>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57200" y="990600"/>
            <a:ext cx="8229600" cy="3352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n-US" sz="2000" dirty="0">
                <a:latin typeface="Andalus" pitchFamily="18" charset="-78"/>
                <a:cs typeface="Andalus" pitchFamily="18" charset="-78"/>
              </a:rPr>
              <a:t>     The women's safety wearable sensor project using IoT technology is driven by the urgent need to address rising instances of harassment and assault. It aims to empower women and ensure their safety globally. Key motivations include combating abuse, providing a tool for fearlessness, and innovating in safety solutions. </a:t>
            </a:r>
          </a:p>
          <a:p>
            <a:pPr>
              <a:buFont typeface="Wingdings" pitchFamily="2" charset="2"/>
              <a:buChar char="§"/>
            </a:pPr>
            <a:r>
              <a:rPr lang="en-US" sz="2000" dirty="0">
                <a:latin typeface="Andalus" pitchFamily="18" charset="-78"/>
                <a:cs typeface="Andalus" pitchFamily="18" charset="-78"/>
              </a:rPr>
              <a:t>      Leveraging IoT technology, the project seeks to create a portable device for real-time monitoring and emergency alerts. Community engagement is crucial for raising awareness and advocating for technology-based solutions.</a:t>
            </a:r>
          </a:p>
          <a:p>
            <a:pPr>
              <a:buFont typeface="Wingdings" pitchFamily="2" charset="2"/>
              <a:buChar char="§"/>
            </a:pPr>
            <a:r>
              <a:rPr lang="en-US" sz="2000" dirty="0">
                <a:latin typeface="Andalus" pitchFamily="18" charset="-78"/>
                <a:cs typeface="Andalus" pitchFamily="18" charset="-78"/>
              </a:rPr>
              <a:t>       In essence, the project strives to address safety concerns, empower women, innovate in safety, and engage communities for women's safety and empowerment.</a:t>
            </a:r>
          </a:p>
          <a:p>
            <a:pPr>
              <a:buNone/>
            </a:pPr>
            <a:endParaRPr lang="en-US" sz="2000" dirty="0">
              <a:latin typeface="Andalus" pitchFamily="18" charset="-78"/>
              <a:cs typeface="Andalus" pitchFamily="18" charset="-78"/>
            </a:endParaRPr>
          </a:p>
          <a:p>
            <a:pPr>
              <a:buNone/>
            </a:pPr>
            <a:br>
              <a:rPr lang="en-US" sz="2000" dirty="0"/>
            </a:br>
            <a:endParaRPr lang="en-US" sz="2000" dirty="0">
              <a:latin typeface="Palatino Linotype" pitchFamily="18" charset="0"/>
            </a:endParaRPr>
          </a:p>
        </p:txBody>
      </p:sp>
      <p:sp>
        <p:nvSpPr>
          <p:cNvPr id="8" name="Content Placeholder 2"/>
          <p:cNvSpPr txBox="1">
            <a:spLocks/>
          </p:cNvSpPr>
          <p:nvPr/>
        </p:nvSpPr>
        <p:spPr>
          <a:xfrm>
            <a:off x="304800" y="4191000"/>
            <a:ext cx="8229600" cy="205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sz="2000" b="1" dirty="0">
              <a:latin typeface="Palatino Linotype" pitchFamily="18" charset="0"/>
              <a:cs typeface="Times New Roman" pitchFamily="18" charset="0"/>
            </a:endParaRPr>
          </a:p>
          <a:p>
            <a:pPr marL="0" indent="0" algn="just">
              <a:lnSpc>
                <a:spcPct val="150000"/>
              </a:lnSpc>
              <a:buNone/>
            </a:pPr>
            <a:endParaRPr lang="en-US" sz="2000" b="1" dirty="0">
              <a:latin typeface="Andalus" pitchFamily="18" charset="-78"/>
              <a:cs typeface="Andalus" pitchFamily="18" charset="-78"/>
            </a:endParaRPr>
          </a:p>
          <a:p>
            <a:pPr marL="0" indent="0" algn="just">
              <a:lnSpc>
                <a:spcPct val="150000"/>
              </a:lnSpc>
              <a:buNone/>
            </a:pPr>
            <a:r>
              <a:rPr lang="en-US" sz="2000" b="1" dirty="0">
                <a:latin typeface="Andalus" pitchFamily="18" charset="-78"/>
                <a:cs typeface="Andalus" pitchFamily="18" charset="-78"/>
              </a:rPr>
              <a:t>Domain of the Project : </a:t>
            </a:r>
            <a:r>
              <a:rPr lang="en-US" sz="2000" dirty="0">
                <a:latin typeface="Andalus" pitchFamily="18" charset="-78"/>
                <a:cs typeface="Andalus" pitchFamily="18" charset="-78"/>
              </a:rPr>
              <a:t>IOT</a:t>
            </a:r>
          </a:p>
        </p:txBody>
      </p:sp>
    </p:spTree>
    <p:extLst>
      <p:ext uri="{BB962C8B-B14F-4D97-AF65-F5344CB8AC3E}">
        <p14:creationId xmlns:p14="http://schemas.microsoft.com/office/powerpoint/2010/main" val="405215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a:noFill/>
        </p:spPr>
        <p:txBody>
          <a:bodyPr>
            <a:normAutofit/>
          </a:bodyPr>
          <a:lstStyle/>
          <a:p>
            <a:pPr algn="just">
              <a:buNone/>
            </a:pPr>
            <a:r>
              <a:rPr lang="en-US" sz="2000" b="1" dirty="0">
                <a:latin typeface="Andalus" pitchFamily="18" charset="-78"/>
                <a:cs typeface="Andalus" pitchFamily="18" charset="-78"/>
              </a:rPr>
              <a:t>PROBLEM OF DEFINITION</a:t>
            </a:r>
            <a:endParaRPr lang="en-US" sz="2000" dirty="0">
              <a:latin typeface="Andalus" pitchFamily="18" charset="-78"/>
              <a:cs typeface="Andalus" pitchFamily="18" charset="-78"/>
            </a:endParaRPr>
          </a:p>
          <a:p>
            <a:pPr algn="just"/>
            <a:r>
              <a:rPr lang="en-IN" sz="2000" dirty="0">
                <a:latin typeface="Andalus" pitchFamily="18" charset="-78"/>
                <a:cs typeface="Andalus" pitchFamily="18" charset="-78"/>
              </a:rPr>
              <a:t>Women face numerous safety concerns, including harassment, assault, and other forms of violence, which significantly impact their daily lives and overall well-being. Despite advancements in technology, there remains a gap in providing effective, accessible, and user-friendly safety solutions tailored specifically for women. </a:t>
            </a:r>
          </a:p>
          <a:p>
            <a:pPr algn="just"/>
            <a:r>
              <a:rPr lang="en-IN" sz="2000" dirty="0">
                <a:latin typeface="Andalus" pitchFamily="18" charset="-78"/>
                <a:cs typeface="Andalus" pitchFamily="18" charset="-78"/>
              </a:rPr>
              <a:t>Traditional safety devices and systems often lack the ability to monitor specific conditions relevant to women's safety, such as heartbeat irregularities, which can indicate distress or danger. </a:t>
            </a:r>
          </a:p>
          <a:p>
            <a:pPr algn="just"/>
            <a:r>
              <a:rPr lang="en-IN" sz="2000" dirty="0">
                <a:latin typeface="Andalus" pitchFamily="18" charset="-78"/>
                <a:cs typeface="Andalus" pitchFamily="18" charset="-78"/>
              </a:rPr>
              <a:t>Furthermore, the lack of integration with emergency services and the inability to alert immediate contacts in real-time hinders the effectiveness of existing safety measures.</a:t>
            </a:r>
            <a:endParaRPr lang="en-US" sz="2000" dirty="0">
              <a:latin typeface="Andalus" pitchFamily="18" charset="-78"/>
              <a:cs typeface="Andalus" pitchFamily="18" charset="-78"/>
            </a:endParaRPr>
          </a:p>
          <a:p>
            <a:pPr algn="just"/>
            <a:endParaRPr lang="en-US" sz="2000" dirty="0">
              <a:latin typeface="Andalus" pitchFamily="18" charset="-78"/>
              <a:cs typeface="Andalus" pitchFamily="18" charset="-78"/>
            </a:endParaRPr>
          </a:p>
        </p:txBody>
      </p:sp>
      <p:sp>
        <p:nvSpPr>
          <p:cNvPr id="4" name="Date Placeholder 3"/>
          <p:cNvSpPr>
            <a:spLocks noGrp="1"/>
          </p:cNvSpPr>
          <p:nvPr>
            <p:ph type="dt" sz="half" idx="10"/>
          </p:nvPr>
        </p:nvSpPr>
        <p:spPr/>
        <p:txBody>
          <a:bodyPr/>
          <a:lstStyle/>
          <a:p>
            <a:fld id="{11589B79-28B0-4D12-A297-DE5897E9723E}" type="datetime1">
              <a:rPr lang="en-US" smtClean="0"/>
              <a:pPr/>
              <a:t>5/10/2025</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400" b="1" dirty="0">
                <a:latin typeface="Palatino Linotype" pitchFamily="18" charset="0"/>
              </a:rPr>
              <a:t>Literature Survey</a:t>
            </a:r>
          </a:p>
        </p:txBody>
      </p:sp>
      <p:sp>
        <p:nvSpPr>
          <p:cNvPr id="3" name="Content Placeholder 2"/>
          <p:cNvSpPr>
            <a:spLocks noGrp="1"/>
          </p:cNvSpPr>
          <p:nvPr>
            <p:ph idx="1"/>
          </p:nvPr>
        </p:nvSpPr>
        <p:spPr>
          <a:xfrm>
            <a:off x="381000" y="990600"/>
            <a:ext cx="8458200" cy="5105400"/>
          </a:xfrm>
        </p:spPr>
        <p:txBody>
          <a:bodyPr>
            <a:noAutofit/>
          </a:bodyPr>
          <a:lstStyle/>
          <a:p>
            <a:pPr marL="0" indent="0">
              <a:buNone/>
            </a:pPr>
            <a:endParaRPr lang="en-US" sz="2000" dirty="0">
              <a:latin typeface="Palatino Linotype" pitchFamily="18" charset="0"/>
            </a:endParaRPr>
          </a:p>
        </p:txBody>
      </p:sp>
      <p:sp>
        <p:nvSpPr>
          <p:cNvPr id="4" name="Date Placeholder 3"/>
          <p:cNvSpPr>
            <a:spLocks noGrp="1"/>
          </p:cNvSpPr>
          <p:nvPr>
            <p:ph type="dt" sz="half" idx="10"/>
          </p:nvPr>
        </p:nvSpPr>
        <p:spPr/>
        <p:txBody>
          <a:bodyPr/>
          <a:lstStyle/>
          <a:p>
            <a:fld id="{F85AEB7C-B5D8-4FA1-85F3-37869C487301}" type="datetime1">
              <a:rPr lang="en-US" smtClean="0"/>
              <a:pPr/>
              <a:t>5/10/2025</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
        <p:nvSpPr>
          <p:cNvPr id="5" name="Slide Number Placeholder 4"/>
          <p:cNvSpPr>
            <a:spLocks noGrp="1"/>
          </p:cNvSpPr>
          <p:nvPr>
            <p:ph type="sldNum" sz="quarter" idx="12"/>
          </p:nvPr>
        </p:nvSpPr>
        <p:spPr/>
        <p:txBody>
          <a:bodyPr/>
          <a:lstStyle/>
          <a:p>
            <a:fld id="{E5CA2188-4EE7-4F69-AE19-AF999E6A737F}" type="slidenum">
              <a:rPr lang="en-US" smtClean="0"/>
              <a:pPr/>
              <a:t>6</a:t>
            </a:fld>
            <a:endParaRPr lang="en-US"/>
          </a:p>
        </p:txBody>
      </p:sp>
      <p:sp>
        <p:nvSpPr>
          <p:cNvPr id="6" name="Rectangle 5"/>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228600" y="772610"/>
          <a:ext cx="8534400" cy="5452829"/>
        </p:xfrm>
        <a:graphic>
          <a:graphicData uri="http://schemas.openxmlformats.org/drawingml/2006/table">
            <a:tbl>
              <a:tblPr firstRow="1" bandRow="1">
                <a:tableStyleId>{7E9639D4-E3E2-4D34-9284-5A2195B3D0D7}</a:tableStyleId>
              </a:tblPr>
              <a:tblGrid>
                <a:gridCol w="1706880">
                  <a:extLst>
                    <a:ext uri="{9D8B030D-6E8A-4147-A177-3AD203B41FA5}">
                      <a16:colId xmlns:a16="http://schemas.microsoft.com/office/drawing/2014/main" val="20000"/>
                    </a:ext>
                  </a:extLst>
                </a:gridCol>
                <a:gridCol w="1706880">
                  <a:extLst>
                    <a:ext uri="{9D8B030D-6E8A-4147-A177-3AD203B41FA5}">
                      <a16:colId xmlns:a16="http://schemas.microsoft.com/office/drawing/2014/main" val="20001"/>
                    </a:ext>
                  </a:extLst>
                </a:gridCol>
                <a:gridCol w="1706880">
                  <a:extLst>
                    <a:ext uri="{9D8B030D-6E8A-4147-A177-3AD203B41FA5}">
                      <a16:colId xmlns:a16="http://schemas.microsoft.com/office/drawing/2014/main" val="20002"/>
                    </a:ext>
                  </a:extLst>
                </a:gridCol>
                <a:gridCol w="1706880">
                  <a:extLst>
                    <a:ext uri="{9D8B030D-6E8A-4147-A177-3AD203B41FA5}">
                      <a16:colId xmlns:a16="http://schemas.microsoft.com/office/drawing/2014/main" val="20003"/>
                    </a:ext>
                  </a:extLst>
                </a:gridCol>
                <a:gridCol w="1706880">
                  <a:extLst>
                    <a:ext uri="{9D8B030D-6E8A-4147-A177-3AD203B41FA5}">
                      <a16:colId xmlns:a16="http://schemas.microsoft.com/office/drawing/2014/main" val="20004"/>
                    </a:ext>
                  </a:extLst>
                </a:gridCol>
              </a:tblGrid>
              <a:tr h="493149">
                <a:tc>
                  <a:txBody>
                    <a:bodyPr/>
                    <a:lstStyle/>
                    <a:p>
                      <a:r>
                        <a:rPr lang="en-US" sz="1600" b="1" dirty="0">
                          <a:latin typeface="Andalus" pitchFamily="18" charset="-78"/>
                          <a:cs typeface="Andalus" pitchFamily="18" charset="-78"/>
                        </a:rPr>
                        <a:t>Author Name</a:t>
                      </a:r>
                    </a:p>
                  </a:txBody>
                  <a:tcPr/>
                </a:tc>
                <a:tc>
                  <a:txBody>
                    <a:bodyPr/>
                    <a:lstStyle/>
                    <a:p>
                      <a:r>
                        <a:rPr lang="en-US" sz="1600" b="1" dirty="0">
                          <a:latin typeface="Andalus" pitchFamily="18" charset="-78"/>
                          <a:cs typeface="Andalus" pitchFamily="18" charset="-78"/>
                        </a:rPr>
                        <a:t>Paper</a:t>
                      </a:r>
                      <a:r>
                        <a:rPr lang="en-US" sz="1600" b="1" baseline="0" dirty="0">
                          <a:latin typeface="Andalus" pitchFamily="18" charset="-78"/>
                          <a:cs typeface="Andalus" pitchFamily="18" charset="-78"/>
                        </a:rPr>
                        <a:t> Title</a:t>
                      </a:r>
                      <a:endParaRPr lang="en-US" sz="1600" b="1" dirty="0">
                        <a:latin typeface="Andalus" pitchFamily="18" charset="-78"/>
                        <a:cs typeface="Andalus" pitchFamily="18" charset="-78"/>
                      </a:endParaRPr>
                    </a:p>
                  </a:txBody>
                  <a:tcPr/>
                </a:tc>
                <a:tc>
                  <a:txBody>
                    <a:bodyPr/>
                    <a:lstStyle/>
                    <a:p>
                      <a:r>
                        <a:rPr lang="en-US" sz="1600" b="1" dirty="0">
                          <a:latin typeface="Andalus" pitchFamily="18" charset="-78"/>
                          <a:cs typeface="Andalus" pitchFamily="18" charset="-78"/>
                        </a:rPr>
                        <a:t>Journal Name</a:t>
                      </a:r>
                    </a:p>
                  </a:txBody>
                  <a:tcPr/>
                </a:tc>
                <a:tc>
                  <a:txBody>
                    <a:bodyPr/>
                    <a:lstStyle/>
                    <a:p>
                      <a:r>
                        <a:rPr lang="en-US" sz="1600" b="1" dirty="0" err="1">
                          <a:latin typeface="Andalus" pitchFamily="18" charset="-78"/>
                          <a:cs typeface="Andalus" pitchFamily="18" charset="-78"/>
                        </a:rPr>
                        <a:t>Vol</a:t>
                      </a:r>
                      <a:r>
                        <a:rPr lang="en-US" sz="1600" b="1" dirty="0">
                          <a:latin typeface="Andalus" pitchFamily="18" charset="-78"/>
                          <a:cs typeface="Andalus" pitchFamily="18" charset="-78"/>
                        </a:rPr>
                        <a:t> No</a:t>
                      </a:r>
                    </a:p>
                  </a:txBody>
                  <a:tcPr/>
                </a:tc>
                <a:tc>
                  <a:txBody>
                    <a:bodyPr/>
                    <a:lstStyle/>
                    <a:p>
                      <a:r>
                        <a:rPr lang="en-US" sz="1600" b="1" dirty="0">
                          <a:latin typeface="Andalus" pitchFamily="18" charset="-78"/>
                          <a:cs typeface="Andalus" pitchFamily="18" charset="-78"/>
                        </a:rPr>
                        <a:t>Issue No &amp; Page No</a:t>
                      </a:r>
                    </a:p>
                  </a:txBody>
                  <a:tcPr/>
                </a:tc>
                <a:extLst>
                  <a:ext uri="{0D108BD9-81ED-4DB2-BD59-A6C34878D82A}">
                    <a16:rowId xmlns:a16="http://schemas.microsoft.com/office/drawing/2014/main" val="10000"/>
                  </a:ext>
                </a:extLst>
              </a:tr>
              <a:tr h="2164660">
                <a:tc>
                  <a:txBody>
                    <a:bodyPr/>
                    <a:lstStyle/>
                    <a:p>
                      <a:r>
                        <a:rPr lang="en-US" sz="1600" b="0" i="0" u="sng" kern="1200" dirty="0">
                          <a:solidFill>
                            <a:schemeClr val="accent1">
                              <a:lumMod val="75000"/>
                            </a:schemeClr>
                          </a:solidFill>
                          <a:latin typeface="Andalus" pitchFamily="18" charset="-78"/>
                          <a:ea typeface="+mn-ea"/>
                          <a:cs typeface="Andalus" pitchFamily="18" charset="-78"/>
                        </a:rPr>
                        <a:t>Sagarika </a:t>
                      </a:r>
                      <a:r>
                        <a:rPr lang="en-US" sz="1600" b="0" i="0" u="sng" kern="1200" dirty="0" err="1">
                          <a:solidFill>
                            <a:schemeClr val="accent1">
                              <a:lumMod val="75000"/>
                            </a:schemeClr>
                          </a:solidFill>
                          <a:latin typeface="Andalus" pitchFamily="18" charset="-78"/>
                          <a:ea typeface="+mn-ea"/>
                          <a:cs typeface="Andalus" pitchFamily="18" charset="-78"/>
                        </a:rPr>
                        <a:t>Das,Baswakiran,Jagadeesa</a:t>
                      </a:r>
                      <a:endParaRPr lang="en-US" sz="1600" b="1" u="sng" dirty="0">
                        <a:solidFill>
                          <a:schemeClr val="accent1">
                            <a:lumMod val="75000"/>
                          </a:schemeClr>
                        </a:solidFill>
                        <a:latin typeface="Andalus" pitchFamily="18" charset="-78"/>
                        <a:cs typeface="Andalus" pitchFamily="18" charset="-7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Andalus" pitchFamily="18" charset="-78"/>
                          <a:ea typeface="+mn-ea"/>
                          <a:cs typeface="Andalus" pitchFamily="18" charset="-78"/>
                        </a:rPr>
                        <a:t>Women Security System</a:t>
                      </a:r>
                    </a:p>
                  </a:txBody>
                  <a:tcPr/>
                </a:tc>
                <a:tc>
                  <a:txBody>
                    <a:bodyPr/>
                    <a:lstStyle/>
                    <a:p>
                      <a:r>
                        <a:rPr lang="en-US" sz="1600" b="0" dirty="0">
                          <a:latin typeface="Andalus" pitchFamily="18" charset="-78"/>
                          <a:cs typeface="Andalus" pitchFamily="18" charset="-78"/>
                        </a:rPr>
                        <a:t>Google </a:t>
                      </a:r>
                      <a:r>
                        <a:rPr lang="en-US" sz="1600" b="0" dirty="0" err="1">
                          <a:latin typeface="Andalus" pitchFamily="18" charset="-78"/>
                          <a:cs typeface="Andalus" pitchFamily="18" charset="-78"/>
                        </a:rPr>
                        <a:t>scholor</a:t>
                      </a:r>
                      <a:endParaRPr lang="en-US" sz="1600" b="0" dirty="0">
                        <a:latin typeface="Andalus" pitchFamily="18" charset="-78"/>
                        <a:cs typeface="Andalus" pitchFamily="18" charset="-78"/>
                      </a:endParaRPr>
                    </a:p>
                  </a:txBody>
                  <a:tcPr/>
                </a:tc>
                <a:tc>
                  <a:txBody>
                    <a:bodyPr/>
                    <a:lstStyle/>
                    <a:p>
                      <a:r>
                        <a:rPr lang="en-US" sz="1600" b="0" dirty="0">
                          <a:latin typeface="Andalus" pitchFamily="18" charset="-78"/>
                          <a:cs typeface="Andalus" pitchFamily="18" charset="-78"/>
                        </a:rPr>
                        <a:t>7</a:t>
                      </a:r>
                    </a:p>
                  </a:txBody>
                  <a:tcPr/>
                </a:tc>
                <a:tc>
                  <a:txBody>
                    <a:bodyPr/>
                    <a:lstStyle/>
                    <a:p>
                      <a:r>
                        <a:rPr lang="en-US" sz="1600" b="0" dirty="0">
                          <a:latin typeface="Andalus" pitchFamily="18" charset="-78"/>
                          <a:cs typeface="Andalus" pitchFamily="18" charset="-78"/>
                        </a:rPr>
                        <a:t>1523-1529</a:t>
                      </a:r>
                    </a:p>
                  </a:txBody>
                  <a:tcPr/>
                </a:tc>
                <a:extLst>
                  <a:ext uri="{0D108BD9-81ED-4DB2-BD59-A6C34878D82A}">
                    <a16:rowId xmlns:a16="http://schemas.microsoft.com/office/drawing/2014/main" val="10001"/>
                  </a:ext>
                </a:extLst>
              </a:tr>
              <a:tr h="1398409">
                <a:tc>
                  <a:txBody>
                    <a:bodyPr/>
                    <a:lstStyle/>
                    <a:p>
                      <a:r>
                        <a:rPr lang="fi-FI" sz="1600" b="0" i="0" u="none" strike="noStrike" kern="1200" dirty="0">
                          <a:solidFill>
                            <a:schemeClr val="tx1"/>
                          </a:solidFill>
                          <a:latin typeface="Andalus" pitchFamily="18" charset="-78"/>
                          <a:ea typeface="+mn-ea"/>
                          <a:cs typeface="Andalus" pitchFamily="18" charset="-78"/>
                          <a:hlinkClick r:id="rId2"/>
                        </a:rPr>
                        <a:t>V. Hyndavi</a:t>
                      </a:r>
                      <a:r>
                        <a:rPr lang="fi-FI" sz="1600" b="0" i="0" kern="1200" dirty="0">
                          <a:solidFill>
                            <a:schemeClr val="tx1"/>
                          </a:solidFill>
                          <a:latin typeface="Andalus" pitchFamily="18" charset="-78"/>
                          <a:ea typeface="+mn-ea"/>
                          <a:cs typeface="Andalus" pitchFamily="18" charset="-78"/>
                        </a:rPr>
                        <a:t>; </a:t>
                      </a:r>
                      <a:r>
                        <a:rPr lang="fi-FI" sz="1600" b="0" i="0" u="sng" kern="1200" dirty="0">
                          <a:solidFill>
                            <a:schemeClr val="tx1"/>
                          </a:solidFill>
                          <a:latin typeface="Andalus" pitchFamily="18" charset="-78"/>
                          <a:ea typeface="+mn-ea"/>
                          <a:cs typeface="Andalus" pitchFamily="18" charset="-78"/>
                          <a:hlinkClick r:id="rId3"/>
                        </a:rPr>
                        <a:t>N. Sai Nikhita</a:t>
                      </a:r>
                      <a:endParaRPr lang="en-US" sz="1600" b="1" dirty="0">
                        <a:latin typeface="Andalus" pitchFamily="18" charset="-78"/>
                        <a:cs typeface="Andalus" pitchFamily="18" charset="-7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Andalus" pitchFamily="18" charset="-78"/>
                          <a:ea typeface="+mn-ea"/>
                          <a:cs typeface="Andalus" pitchFamily="18" charset="-78"/>
                        </a:rPr>
                        <a:t>Smart Wearable Device for Women Safety Using </a:t>
                      </a:r>
                      <a:r>
                        <a:rPr lang="en-US" sz="1600" b="0" i="0" kern="1200" dirty="0" err="1">
                          <a:solidFill>
                            <a:schemeClr val="tx1"/>
                          </a:solidFill>
                          <a:latin typeface="Andalus" pitchFamily="18" charset="-78"/>
                          <a:ea typeface="+mn-ea"/>
                          <a:cs typeface="Andalus" pitchFamily="18" charset="-78"/>
                        </a:rPr>
                        <a:t>IoT</a:t>
                      </a:r>
                      <a:endParaRPr lang="en-US" sz="1600" b="0" i="0" kern="1200" dirty="0">
                        <a:solidFill>
                          <a:schemeClr val="tx1"/>
                        </a:solidFill>
                        <a:latin typeface="Andalus" pitchFamily="18" charset="-78"/>
                        <a:ea typeface="+mn-ea"/>
                        <a:cs typeface="Andalus" pitchFamily="18" charset="-78"/>
                      </a:endParaRPr>
                    </a:p>
                    <a:p>
                      <a:endParaRPr lang="en-US" sz="1600" b="0" dirty="0">
                        <a:latin typeface="Andalus" pitchFamily="18" charset="-78"/>
                        <a:cs typeface="Andalus" pitchFamily="18" charset="-78"/>
                      </a:endParaRPr>
                    </a:p>
                  </a:txBody>
                  <a:tcPr/>
                </a:tc>
                <a:tc>
                  <a:txBody>
                    <a:bodyPr/>
                    <a:lstStyle/>
                    <a:p>
                      <a:r>
                        <a:rPr lang="en-US" sz="1600" b="0" dirty="0">
                          <a:latin typeface="Andalus" pitchFamily="18" charset="-78"/>
                          <a:cs typeface="Andalus" pitchFamily="18" charset="-78"/>
                        </a:rPr>
                        <a:t>IEEE</a:t>
                      </a:r>
                    </a:p>
                  </a:txBody>
                  <a:tcPr/>
                </a:tc>
                <a:tc>
                  <a:txBody>
                    <a:bodyPr/>
                    <a:lstStyle/>
                    <a:p>
                      <a:r>
                        <a:rPr lang="en-US" sz="1600" b="0" dirty="0">
                          <a:latin typeface="Andalus" pitchFamily="18" charset="-78"/>
                          <a:cs typeface="Andalus" pitchFamily="18" charset="-78"/>
                        </a:rPr>
                        <a:t>5</a:t>
                      </a:r>
                    </a:p>
                  </a:txBody>
                  <a:tcPr/>
                </a:tc>
                <a:tc>
                  <a:txBody>
                    <a:bodyPr/>
                    <a:lstStyle/>
                    <a:p>
                      <a:r>
                        <a:rPr lang="en-US" sz="1600" b="0" dirty="0">
                          <a:latin typeface="Andalus" pitchFamily="18" charset="-78"/>
                          <a:cs typeface="Andalus" pitchFamily="18" charset="-78"/>
                        </a:rPr>
                        <a:t>459-463</a:t>
                      </a:r>
                    </a:p>
                  </a:txBody>
                  <a:tcPr/>
                </a:tc>
                <a:extLst>
                  <a:ext uri="{0D108BD9-81ED-4DB2-BD59-A6C34878D82A}">
                    <a16:rowId xmlns:a16="http://schemas.microsoft.com/office/drawing/2014/main" val="10002"/>
                  </a:ext>
                </a:extLst>
              </a:tr>
              <a:tr h="1206846">
                <a:tc>
                  <a:txBody>
                    <a:bodyPr/>
                    <a:lstStyle/>
                    <a:p>
                      <a:r>
                        <a:rPr lang="en-US" sz="1600" b="0" i="0" u="none" strike="noStrike" kern="1200" dirty="0" err="1">
                          <a:solidFill>
                            <a:schemeClr val="tx1"/>
                          </a:solidFill>
                          <a:latin typeface="Andalus" pitchFamily="18" charset="-78"/>
                          <a:ea typeface="+mn-ea"/>
                          <a:cs typeface="Andalus" pitchFamily="18" charset="-78"/>
                          <a:hlinkClick r:id="rId4"/>
                        </a:rPr>
                        <a:t>Dhruv</a:t>
                      </a:r>
                      <a:r>
                        <a:rPr lang="en-US" sz="1600" b="0" i="0" u="none" strike="noStrike" kern="1200" dirty="0">
                          <a:solidFill>
                            <a:schemeClr val="tx1"/>
                          </a:solidFill>
                          <a:latin typeface="Andalus" pitchFamily="18" charset="-78"/>
                          <a:ea typeface="+mn-ea"/>
                          <a:cs typeface="Andalus" pitchFamily="18" charset="-78"/>
                          <a:hlinkClick r:id="rId4"/>
                        </a:rPr>
                        <a:t> </a:t>
                      </a:r>
                      <a:r>
                        <a:rPr lang="en-US" sz="1600" b="0" i="0" u="none" strike="noStrike" kern="1200" dirty="0" err="1">
                          <a:solidFill>
                            <a:schemeClr val="tx1"/>
                          </a:solidFill>
                          <a:latin typeface="Andalus" pitchFamily="18" charset="-78"/>
                          <a:ea typeface="+mn-ea"/>
                          <a:cs typeface="Andalus" pitchFamily="18" charset="-78"/>
                          <a:hlinkClick r:id="rId4"/>
                        </a:rPr>
                        <a:t>Chand</a:t>
                      </a:r>
                      <a:r>
                        <a:rPr lang="en-US" sz="1600" b="0" i="0" u="none" strike="noStrike" kern="1200" dirty="0">
                          <a:solidFill>
                            <a:schemeClr val="tx1"/>
                          </a:solidFill>
                          <a:latin typeface="Andalus" pitchFamily="18" charset="-78"/>
                          <a:ea typeface="+mn-ea"/>
                          <a:cs typeface="Andalus" pitchFamily="18" charset="-78"/>
                        </a:rPr>
                        <a:t>,</a:t>
                      </a:r>
                      <a:r>
                        <a:rPr lang="en-US" sz="1600" b="0" i="0" kern="1200" dirty="0">
                          <a:solidFill>
                            <a:schemeClr val="tx1"/>
                          </a:solidFill>
                          <a:latin typeface="Andalus" pitchFamily="18" charset="-78"/>
                          <a:ea typeface="+mn-ea"/>
                          <a:cs typeface="Andalus" pitchFamily="18" charset="-78"/>
                        </a:rPr>
                        <a:t> </a:t>
                      </a:r>
                      <a:r>
                        <a:rPr lang="en-US" sz="1600" b="0" i="0" u="none" strike="noStrike" kern="1200" dirty="0">
                          <a:solidFill>
                            <a:schemeClr val="tx1"/>
                          </a:solidFill>
                          <a:latin typeface="Andalus" pitchFamily="18" charset="-78"/>
                          <a:ea typeface="+mn-ea"/>
                          <a:cs typeface="Andalus" pitchFamily="18" charset="-78"/>
                          <a:hlinkClick r:id="rId5"/>
                        </a:rPr>
                        <a:t>Sunil </a:t>
                      </a:r>
                      <a:r>
                        <a:rPr lang="en-US" sz="1600" b="0" i="0" u="none" strike="noStrike" kern="1200" dirty="0" err="1">
                          <a:solidFill>
                            <a:schemeClr val="tx1"/>
                          </a:solidFill>
                          <a:latin typeface="Andalus" pitchFamily="18" charset="-78"/>
                          <a:ea typeface="+mn-ea"/>
                          <a:cs typeface="Andalus" pitchFamily="18" charset="-78"/>
                          <a:hlinkClick r:id="rId5"/>
                        </a:rPr>
                        <a:t>Nayak</a:t>
                      </a:r>
                      <a:endParaRPr lang="en-US" sz="1600" b="1" dirty="0">
                        <a:latin typeface="Andalus" pitchFamily="18" charset="-78"/>
                        <a:cs typeface="Andalus" pitchFamily="18" charset="-7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Andalus" pitchFamily="18" charset="-78"/>
                          <a:ea typeface="+mn-ea"/>
                          <a:cs typeface="Andalus" pitchFamily="18" charset="-78"/>
                        </a:rPr>
                        <a:t>A mobile application for Women's Safety: </a:t>
                      </a:r>
                      <a:r>
                        <a:rPr lang="en-US" sz="1600" b="0" i="0" kern="1200" dirty="0" err="1">
                          <a:solidFill>
                            <a:schemeClr val="tx1"/>
                          </a:solidFill>
                          <a:latin typeface="Andalus" pitchFamily="18" charset="-78"/>
                          <a:ea typeface="+mn-ea"/>
                          <a:cs typeface="Andalus" pitchFamily="18" charset="-78"/>
                        </a:rPr>
                        <a:t>WoSApp</a:t>
                      </a:r>
                      <a:endParaRPr lang="en-US" sz="1600" b="0" i="0" kern="1200" dirty="0">
                        <a:solidFill>
                          <a:schemeClr val="tx1"/>
                        </a:solidFill>
                        <a:latin typeface="Andalus" pitchFamily="18" charset="-78"/>
                        <a:ea typeface="+mn-ea"/>
                        <a:cs typeface="Andalus" pitchFamily="18" charset="-78"/>
                      </a:endParaRPr>
                    </a:p>
                    <a:p>
                      <a:endParaRPr lang="en-US" sz="1600" b="0" dirty="0">
                        <a:latin typeface="Andalus" pitchFamily="18" charset="-78"/>
                        <a:cs typeface="Andalus" pitchFamily="18" charset="-78"/>
                      </a:endParaRPr>
                    </a:p>
                  </a:txBody>
                  <a:tcPr/>
                </a:tc>
                <a:tc>
                  <a:txBody>
                    <a:bodyPr/>
                    <a:lstStyle/>
                    <a:p>
                      <a:r>
                        <a:rPr lang="en-US" sz="1600" b="0" dirty="0">
                          <a:latin typeface="Andalus" pitchFamily="18" charset="-78"/>
                          <a:cs typeface="Andalus" pitchFamily="18" charset="-78"/>
                        </a:rPr>
                        <a:t>IEEE</a:t>
                      </a:r>
                    </a:p>
                  </a:txBody>
                  <a:tcPr/>
                </a:tc>
                <a:tc>
                  <a:txBody>
                    <a:bodyPr/>
                    <a:lstStyle/>
                    <a:p>
                      <a:r>
                        <a:rPr lang="en-US" sz="1600" b="0" dirty="0">
                          <a:latin typeface="Andalus" pitchFamily="18" charset="-78"/>
                          <a:cs typeface="Andalus" pitchFamily="18" charset="-78"/>
                        </a:rPr>
                        <a:t>10</a:t>
                      </a:r>
                    </a:p>
                  </a:txBody>
                  <a:tcPr/>
                </a:tc>
                <a:tc>
                  <a:txBody>
                    <a:bodyPr/>
                    <a:lstStyle/>
                    <a:p>
                      <a:r>
                        <a:rPr lang="en-US" sz="1600" b="1" dirty="0">
                          <a:latin typeface="Andalus" pitchFamily="18" charset="-78"/>
                          <a:cs typeface="Andalus" pitchFamily="18" charset="-78"/>
                        </a:rPr>
                        <a:t>1-5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3612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15400" cy="715962"/>
          </a:xfrm>
        </p:spPr>
        <p:txBody>
          <a:bodyPr>
            <a:noAutofit/>
          </a:bodyPr>
          <a:lstStyle/>
          <a:p>
            <a:r>
              <a:rPr lang="en-US" sz="2400" b="1" dirty="0">
                <a:latin typeface="Andalus" pitchFamily="18" charset="-78"/>
                <a:cs typeface="Andalus" pitchFamily="18" charset="-78"/>
              </a:rPr>
              <a:t>Outcomes From Literature Survey</a:t>
            </a:r>
          </a:p>
        </p:txBody>
      </p:sp>
      <p:sp>
        <p:nvSpPr>
          <p:cNvPr id="3" name="Content Placeholder 2"/>
          <p:cNvSpPr>
            <a:spLocks noGrp="1"/>
          </p:cNvSpPr>
          <p:nvPr>
            <p:ph idx="1"/>
          </p:nvPr>
        </p:nvSpPr>
        <p:spPr>
          <a:xfrm>
            <a:off x="217538" y="1828800"/>
            <a:ext cx="9002661" cy="54102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4" name="Date Placeholder 3"/>
          <p:cNvSpPr>
            <a:spLocks noGrp="1"/>
          </p:cNvSpPr>
          <p:nvPr>
            <p:ph type="dt" sz="half" idx="10"/>
          </p:nvPr>
        </p:nvSpPr>
        <p:spPr/>
        <p:txBody>
          <a:bodyPr/>
          <a:lstStyle/>
          <a:p>
            <a:fld id="{90B7E391-21C3-4D21-B982-90A15370748C}" type="datetime1">
              <a:rPr lang="en-US" smtClean="0"/>
              <a:pPr/>
              <a:t>5/10/2025</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7</a:t>
            </a:fld>
            <a:endParaRPr lang="en-US"/>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304800" y="838200"/>
          <a:ext cx="8458200" cy="5410201"/>
        </p:xfrm>
        <a:graphic>
          <a:graphicData uri="http://schemas.openxmlformats.org/drawingml/2006/table">
            <a:tbl>
              <a:tblPr firstRow="1" bandRow="1">
                <a:tableStyleId>{7E9639D4-E3E2-4D34-9284-5A2195B3D0D7}</a:tableStyleId>
              </a:tblPr>
              <a:tblGrid>
                <a:gridCol w="38100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987347">
                <a:tc>
                  <a:txBody>
                    <a:bodyPr/>
                    <a:lstStyle/>
                    <a:p>
                      <a:pPr algn="just"/>
                      <a:r>
                        <a:rPr lang="en-US" sz="1100" b="1" dirty="0">
                          <a:latin typeface="Andalus" pitchFamily="18" charset="-78"/>
                          <a:cs typeface="Andalus" pitchFamily="18" charset="-78"/>
                        </a:rPr>
                        <a:t>Paper</a:t>
                      </a:r>
                      <a:r>
                        <a:rPr lang="en-US" sz="1100" b="1" baseline="0" dirty="0">
                          <a:latin typeface="Andalus" pitchFamily="18" charset="-78"/>
                          <a:cs typeface="Andalus" pitchFamily="18" charset="-78"/>
                        </a:rPr>
                        <a:t> Title</a:t>
                      </a:r>
                      <a:endParaRPr lang="en-US" sz="1100" b="1" dirty="0">
                        <a:latin typeface="Andalus" pitchFamily="18" charset="-78"/>
                        <a:cs typeface="Andalus" pitchFamily="18" charset="-78"/>
                      </a:endParaRPr>
                    </a:p>
                  </a:txBody>
                  <a:tcPr/>
                </a:tc>
                <a:tc>
                  <a:txBody>
                    <a:bodyPr/>
                    <a:lstStyle/>
                    <a:p>
                      <a:pPr algn="just"/>
                      <a:r>
                        <a:rPr lang="en-US" sz="1100" b="1" dirty="0">
                          <a:latin typeface="Andalus" pitchFamily="18" charset="-78"/>
                          <a:cs typeface="Andalus" pitchFamily="18" charset="-78"/>
                        </a:rPr>
                        <a:t>Observations </a:t>
                      </a:r>
                    </a:p>
                    <a:p>
                      <a:pPr algn="just"/>
                      <a:r>
                        <a:rPr lang="en-US" sz="1100" b="1" dirty="0">
                          <a:latin typeface="Andalus" pitchFamily="18" charset="-78"/>
                          <a:cs typeface="Andalus" pitchFamily="18" charset="-78"/>
                        </a:rPr>
                        <a:t>(Methodology,</a:t>
                      </a:r>
                      <a:r>
                        <a:rPr lang="en-US" sz="1100" b="1" baseline="0" dirty="0">
                          <a:latin typeface="Andalus" pitchFamily="18" charset="-78"/>
                          <a:cs typeface="Andalus" pitchFamily="18" charset="-78"/>
                        </a:rPr>
                        <a:t> Techniques Used, Advantages, Limitations &amp; </a:t>
                      </a:r>
                    </a:p>
                    <a:p>
                      <a:pPr algn="just"/>
                      <a:r>
                        <a:rPr lang="en-US" sz="1100" b="1" baseline="0" dirty="0">
                          <a:latin typeface="Andalus" pitchFamily="18" charset="-78"/>
                          <a:cs typeface="Andalus" pitchFamily="18" charset="-78"/>
                        </a:rPr>
                        <a:t>Result Discussion)</a:t>
                      </a:r>
                      <a:endParaRPr lang="en-US" sz="1100" b="1" dirty="0">
                        <a:latin typeface="Andalus" pitchFamily="18" charset="-78"/>
                        <a:cs typeface="Andalus" pitchFamily="18" charset="-78"/>
                      </a:endParaRPr>
                    </a:p>
                  </a:txBody>
                  <a:tcPr/>
                </a:tc>
                <a:extLst>
                  <a:ext uri="{0D108BD9-81ED-4DB2-BD59-A6C34878D82A}">
                    <a16:rowId xmlns:a16="http://schemas.microsoft.com/office/drawing/2014/main" val="10000"/>
                  </a:ext>
                </a:extLst>
              </a:tr>
              <a:tr h="114838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i="0" kern="1200" dirty="0" err="1">
                          <a:solidFill>
                            <a:schemeClr val="tx1"/>
                          </a:solidFill>
                          <a:latin typeface="Andalus" pitchFamily="18" charset="-78"/>
                          <a:ea typeface="+mn-ea"/>
                          <a:cs typeface="Andalus" pitchFamily="18" charset="-78"/>
                        </a:rPr>
                        <a:t>Womens</a:t>
                      </a:r>
                      <a:r>
                        <a:rPr lang="en-US" sz="1100" b="0" i="0" kern="1200" dirty="0">
                          <a:solidFill>
                            <a:schemeClr val="tx1"/>
                          </a:solidFill>
                          <a:latin typeface="Andalus" pitchFamily="18" charset="-78"/>
                          <a:ea typeface="+mn-ea"/>
                          <a:cs typeface="Andalus" pitchFamily="18" charset="-78"/>
                        </a:rPr>
                        <a:t> security system</a:t>
                      </a:r>
                    </a:p>
                    <a:p>
                      <a:pPr algn="just"/>
                      <a:endParaRPr lang="en-US" sz="1100" b="1" dirty="0">
                        <a:latin typeface="Andalus" pitchFamily="18" charset="-78"/>
                        <a:cs typeface="Andalus" pitchFamily="18" charset="-78"/>
                      </a:endParaRPr>
                    </a:p>
                  </a:txBody>
                  <a:tcPr/>
                </a:tc>
                <a:tc>
                  <a:txBody>
                    <a:bodyPr/>
                    <a:lstStyle/>
                    <a:p>
                      <a:pPr algn="just"/>
                      <a:r>
                        <a:rPr lang="en-US" sz="1100" dirty="0"/>
                        <a:t>A women's security system covering all the flaws of previously designed devices is comprised of GPS and GSM modules to track the location and inform the guardian. It has a </a:t>
                      </a:r>
                      <a:r>
                        <a:rPr lang="en-US" sz="1100" dirty="0" err="1"/>
                        <a:t>builtin</a:t>
                      </a:r>
                      <a:r>
                        <a:rPr lang="en-US" sz="1100" dirty="0"/>
                        <a:t> hidden camera and audio recorder to help police for investigating. But the device activates the buzzer on activation, which will alert the attacker and he would snatch the device.</a:t>
                      </a:r>
                      <a:endParaRPr lang="en-US" sz="1100" b="1" dirty="0">
                        <a:latin typeface="Andalus" pitchFamily="18" charset="-78"/>
                        <a:cs typeface="Andalus" pitchFamily="18" charset="-78"/>
                      </a:endParaRPr>
                    </a:p>
                  </a:txBody>
                  <a:tcPr/>
                </a:tc>
                <a:extLst>
                  <a:ext uri="{0D108BD9-81ED-4DB2-BD59-A6C34878D82A}">
                    <a16:rowId xmlns:a16="http://schemas.microsoft.com/office/drawing/2014/main" val="10001"/>
                  </a:ext>
                </a:extLst>
              </a:tr>
              <a:tr h="10630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Andalus" pitchFamily="18" charset="-78"/>
                          <a:ea typeface="+mn-ea"/>
                          <a:cs typeface="Andalus" pitchFamily="18" charset="-78"/>
                        </a:rPr>
                        <a:t>Smart Wearable Device for Women Safety Using </a:t>
                      </a:r>
                      <a:r>
                        <a:rPr lang="en-US" sz="1100" b="0" i="0" kern="1200" dirty="0" err="1">
                          <a:solidFill>
                            <a:schemeClr val="tx1"/>
                          </a:solidFill>
                          <a:latin typeface="Andalus" pitchFamily="18" charset="-78"/>
                          <a:ea typeface="+mn-ea"/>
                          <a:cs typeface="Andalus" pitchFamily="18" charset="-78"/>
                        </a:rPr>
                        <a:t>IoT</a:t>
                      </a:r>
                      <a:endParaRPr lang="en-US" sz="1100" b="0" i="0" kern="1200" dirty="0">
                        <a:solidFill>
                          <a:schemeClr val="tx1"/>
                        </a:solidFill>
                        <a:latin typeface="Andalus" pitchFamily="18" charset="-78"/>
                        <a:ea typeface="+mn-ea"/>
                        <a:cs typeface="Andalus" pitchFamily="18" charset="-78"/>
                      </a:endParaRPr>
                    </a:p>
                    <a:p>
                      <a:pPr algn="just"/>
                      <a:endParaRPr lang="en-US" sz="1100" b="0" dirty="0">
                        <a:latin typeface="Andalus" pitchFamily="18" charset="-78"/>
                        <a:cs typeface="Andalus" pitchFamily="18" charset="-78"/>
                      </a:endParaRPr>
                    </a:p>
                  </a:txBody>
                  <a:tcPr/>
                </a:tc>
                <a:tc>
                  <a:txBody>
                    <a:bodyPr/>
                    <a:lstStyle/>
                    <a:p>
                      <a:pPr algn="just"/>
                      <a:r>
                        <a:rPr lang="en-US" sz="1100" b="0" i="0" kern="1200" dirty="0">
                          <a:solidFill>
                            <a:schemeClr val="tx1"/>
                          </a:solidFill>
                          <a:latin typeface="Andalus" pitchFamily="18" charset="-78"/>
                          <a:ea typeface="+mn-ea"/>
                          <a:cs typeface="Andalus" pitchFamily="18" charset="-78"/>
                        </a:rPr>
                        <a:t>Detects and sends the alerts for the dear ones with the location coordinates of the women without the requirement of her interaction in critical times. It sends an emergency message automatically to the relatives and nearby police station.</a:t>
                      </a:r>
                      <a:endParaRPr lang="en-US" sz="1100" b="1" dirty="0">
                        <a:latin typeface="Andalus" pitchFamily="18" charset="-78"/>
                        <a:cs typeface="Andalus" pitchFamily="18" charset="-78"/>
                      </a:endParaRPr>
                    </a:p>
                  </a:txBody>
                  <a:tcPr/>
                </a:tc>
                <a:extLst>
                  <a:ext uri="{0D108BD9-81ED-4DB2-BD59-A6C34878D82A}">
                    <a16:rowId xmlns:a16="http://schemas.microsoft.com/office/drawing/2014/main" val="10002"/>
                  </a:ext>
                </a:extLst>
              </a:tr>
              <a:tr h="10630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Andalus" pitchFamily="18" charset="-78"/>
                          <a:ea typeface="+mn-ea"/>
                          <a:cs typeface="Andalus" pitchFamily="18" charset="-78"/>
                        </a:rPr>
                        <a:t>A</a:t>
                      </a:r>
                      <a:r>
                        <a:rPr lang="en-US" sz="1100" b="0" i="0" kern="1200" baseline="0" dirty="0">
                          <a:solidFill>
                            <a:schemeClr val="tx1"/>
                          </a:solidFill>
                          <a:latin typeface="Andalus" pitchFamily="18" charset="-78"/>
                          <a:ea typeface="+mn-ea"/>
                          <a:cs typeface="Andalus" pitchFamily="18" charset="-78"/>
                        </a:rPr>
                        <a:t> </a:t>
                      </a:r>
                      <a:r>
                        <a:rPr lang="en-US" sz="1100" b="0" i="0" kern="1200" dirty="0">
                          <a:solidFill>
                            <a:schemeClr val="tx1"/>
                          </a:solidFill>
                          <a:latin typeface="Andalus" pitchFamily="18" charset="-78"/>
                          <a:ea typeface="+mn-ea"/>
                          <a:cs typeface="Andalus" pitchFamily="18" charset="-78"/>
                        </a:rPr>
                        <a:t>mobile application for Women's Safety: </a:t>
                      </a:r>
                      <a:r>
                        <a:rPr lang="en-US" sz="1100" b="0" i="0" kern="1200" dirty="0" err="1">
                          <a:solidFill>
                            <a:schemeClr val="tx1"/>
                          </a:solidFill>
                          <a:latin typeface="Andalus" pitchFamily="18" charset="-78"/>
                          <a:ea typeface="+mn-ea"/>
                          <a:cs typeface="Andalus" pitchFamily="18" charset="-78"/>
                        </a:rPr>
                        <a:t>WoSApp</a:t>
                      </a:r>
                      <a:endParaRPr lang="en-US" sz="1100" b="0" i="0" kern="1200" dirty="0">
                        <a:solidFill>
                          <a:schemeClr val="tx1"/>
                        </a:solidFill>
                        <a:latin typeface="Andalus" pitchFamily="18" charset="-78"/>
                        <a:ea typeface="+mn-ea"/>
                        <a:cs typeface="Andalus" pitchFamily="18" charset="-78"/>
                      </a:endParaRPr>
                    </a:p>
                    <a:p>
                      <a:pPr algn="just"/>
                      <a:endParaRPr lang="en-US" sz="1100" b="0" dirty="0">
                        <a:latin typeface="Andalus" pitchFamily="18" charset="-78"/>
                        <a:cs typeface="Andalus" pitchFamily="18" charset="-78"/>
                      </a:endParaRPr>
                    </a:p>
                  </a:txBody>
                  <a:tcPr/>
                </a:tc>
                <a:tc>
                  <a:txBody>
                    <a:bodyPr/>
                    <a:lstStyle/>
                    <a:p>
                      <a:pPr algn="just"/>
                      <a:r>
                        <a:rPr lang="en-US" sz="1100" b="0" i="0" kern="1200" dirty="0">
                          <a:solidFill>
                            <a:schemeClr val="tx1"/>
                          </a:solidFill>
                          <a:latin typeface="Andalus" pitchFamily="18" charset="-78"/>
                          <a:ea typeface="+mn-ea"/>
                          <a:cs typeface="Andalus" pitchFamily="18" charset="-78"/>
                        </a:rPr>
                        <a:t>women with a reliable way to place an emergency call to the police. The user can easily and discreetly trigger the calling function by shaking her phone, or by explicitly interacting with the user interface of the application via a simple press of a PANIC button on the screen</a:t>
                      </a:r>
                      <a:endParaRPr lang="en-US" sz="1100" b="1" dirty="0">
                        <a:latin typeface="Andalus" pitchFamily="18" charset="-78"/>
                        <a:cs typeface="Andalus" pitchFamily="18" charset="-78"/>
                      </a:endParaRPr>
                    </a:p>
                  </a:txBody>
                  <a:tcPr/>
                </a:tc>
                <a:extLst>
                  <a:ext uri="{0D108BD9-81ED-4DB2-BD59-A6C34878D82A}">
                    <a16:rowId xmlns:a16="http://schemas.microsoft.com/office/drawing/2014/main" val="10003"/>
                  </a:ext>
                </a:extLst>
              </a:tr>
              <a:tr h="1148384">
                <a:tc>
                  <a:txBody>
                    <a:bodyPr/>
                    <a:lstStyle/>
                    <a:p>
                      <a:pPr algn="just"/>
                      <a:r>
                        <a:rPr lang="en-US" sz="1100" dirty="0"/>
                        <a:t>Design and Implementation of Women Safety based on IoT technology</a:t>
                      </a:r>
                      <a:endParaRPr lang="en-US" sz="1100" b="0" dirty="0">
                        <a:latin typeface="Andalus" pitchFamily="18" charset="-78"/>
                        <a:cs typeface="Andalus" pitchFamily="18" charset="-78"/>
                      </a:endParaRPr>
                    </a:p>
                  </a:txBody>
                  <a:tcPr/>
                </a:tc>
                <a:tc>
                  <a:txBody>
                    <a:bodyPr/>
                    <a:lstStyle/>
                    <a:p>
                      <a:pPr algn="just"/>
                      <a:r>
                        <a:rPr lang="en-US" sz="1100" dirty="0"/>
                        <a:t>The victim has to press the trigger to activate the modules that are attached to the microcontroller. The device should be automatically operated without human interaction</a:t>
                      </a:r>
                      <a:endParaRPr lang="en-US" sz="1100" b="1" dirty="0">
                        <a:latin typeface="Andalus" pitchFamily="18" charset="-78"/>
                        <a:cs typeface="Andalus" pitchFamily="18" charset="-78"/>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621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US" sz="2400" b="1" dirty="0">
                <a:latin typeface="Andalus" pitchFamily="18" charset="-78"/>
                <a:cs typeface="Andalus" pitchFamily="18" charset="-78"/>
              </a:rPr>
              <a:t>                                Proposed Methodology</a:t>
            </a:r>
          </a:p>
        </p:txBody>
      </p:sp>
      <p:sp>
        <p:nvSpPr>
          <p:cNvPr id="3" name="Content Placeholder 2"/>
          <p:cNvSpPr>
            <a:spLocks noGrp="1"/>
          </p:cNvSpPr>
          <p:nvPr>
            <p:ph idx="1"/>
          </p:nvPr>
        </p:nvSpPr>
        <p:spPr>
          <a:xfrm>
            <a:off x="217539" y="990600"/>
            <a:ext cx="8774062" cy="6248400"/>
          </a:xfrm>
        </p:spPr>
        <p:txBody>
          <a:bodyPr>
            <a:normAutofit/>
          </a:bodyPr>
          <a:lstStyle/>
          <a:p>
            <a:endParaRPr lang="en-US" sz="1800" dirty="0">
              <a:latin typeface="Palatino Linotype" pitchFamily="18" charset="0"/>
            </a:endParaRPr>
          </a:p>
          <a:p>
            <a:pPr marL="0" indent="0" algn="just">
              <a:buFont typeface="Wingdings" pitchFamily="2" charset="2"/>
              <a:buChar char="§"/>
            </a:pPr>
            <a:r>
              <a:rPr lang="en-US" sz="1800" dirty="0">
                <a:latin typeface="Andalus" pitchFamily="18" charset="-78"/>
                <a:cs typeface="Andalus" pitchFamily="18" charset="-78"/>
              </a:rPr>
              <a:t>To propose a women's safety management system using IoT and a cloud server, several components and steps are typically considered. These include the utilization of a range of IoT sensors and devices such as GSM, and heart rate monitors to monitor both the environment and individual status. </a:t>
            </a:r>
          </a:p>
          <a:p>
            <a:pPr marL="0" indent="0" algn="just">
              <a:buFont typeface="Wingdings" pitchFamily="2" charset="2"/>
              <a:buChar char="§"/>
            </a:pPr>
            <a:r>
              <a:rPr lang="en-US" sz="1800" dirty="0">
                <a:latin typeface="Andalus" pitchFamily="18" charset="-78"/>
                <a:cs typeface="Andalus" pitchFamily="18" charset="-78"/>
              </a:rPr>
              <a:t>Additionally, establishing a cloud server is essential to collect, store, and process data from these devices, ensuring data integrity, security, and accessibility. Implementing machine learning algorithms aids in analyzing collected data, predicting safety risks, and detecting unusual patterns.</a:t>
            </a:r>
          </a:p>
          <a:p>
            <a:pPr marL="0" indent="0" algn="just">
              <a:buFont typeface="Wingdings" pitchFamily="2" charset="2"/>
              <a:buChar char="§"/>
            </a:pPr>
            <a:r>
              <a:rPr lang="en-US" sz="1800" dirty="0">
                <a:latin typeface="Andalus" pitchFamily="18" charset="-78"/>
                <a:cs typeface="Andalus" pitchFamily="18" charset="-78"/>
              </a:rPr>
              <a:t> Developing an alert and notification system is crucial to send alerts via SMS, push notifications in case of safety threats. Creating a user-friendly interface enables users to monitor safety status, control IoT devices, and manage safety settings. </a:t>
            </a:r>
          </a:p>
          <a:p>
            <a:pPr marL="0" indent="0" algn="just">
              <a:buFont typeface="Wingdings" pitchFamily="2" charset="2"/>
              <a:buChar char="§"/>
            </a:pPr>
            <a:r>
              <a:rPr lang="en-US" sz="1800" dirty="0">
                <a:latin typeface="Andalus" pitchFamily="18" charset="-78"/>
                <a:cs typeface="Andalus" pitchFamily="18" charset="-78"/>
              </a:rPr>
              <a:t>Scalability, easy maintenance, and updates are vital design considerations for accommodating growing user numbers.</a:t>
            </a:r>
          </a:p>
          <a:p>
            <a:pPr marL="0" indent="0" algn="just">
              <a:buFont typeface="Wingdings" pitchFamily="2" charset="2"/>
              <a:buChar char="§"/>
            </a:pPr>
            <a:r>
              <a:rPr lang="en-US" sz="1800" dirty="0">
                <a:latin typeface="Andalus" pitchFamily="18" charset="-78"/>
                <a:cs typeface="Andalus" pitchFamily="18" charset="-78"/>
              </a:rPr>
              <a:t> Integration with existing safety systems like emergency response services ensures a comprehensive safety solution. Thorough testing and validation are conducted to ensure reliable system functionality, with user training and support provided to ensure effective system utilization and response to safety alerts.</a:t>
            </a:r>
          </a:p>
          <a:p>
            <a:pPr marL="0" indent="0">
              <a:buNone/>
            </a:pPr>
            <a:endParaRPr lang="en-US" sz="1800" dirty="0">
              <a:latin typeface="Palatino Linotype" pitchFamily="18" charset="0"/>
            </a:endParaRPr>
          </a:p>
          <a:p>
            <a:pPr marL="0" indent="0">
              <a:buNone/>
            </a:pPr>
            <a:endParaRPr lang="en-US" sz="1800" dirty="0">
              <a:latin typeface="Palatino Linotype" pitchFamily="18" charset="0"/>
            </a:endParaRPr>
          </a:p>
          <a:p>
            <a:pPr marL="0" indent="0">
              <a:buNone/>
            </a:pPr>
            <a:endParaRPr lang="en-US" sz="1800" dirty="0">
              <a:latin typeface="Palatino Linotype" pitchFamily="18" charset="0"/>
            </a:endParaRPr>
          </a:p>
          <a:p>
            <a:pPr marL="0" indent="0">
              <a:buNone/>
            </a:pPr>
            <a:endParaRPr lang="en-US" sz="1800" dirty="0">
              <a:latin typeface="Palatino Linotype" pitchFamily="18" charset="0"/>
            </a:endParaRPr>
          </a:p>
          <a:p>
            <a:pPr marL="0" indent="0">
              <a:buNone/>
            </a:pPr>
            <a:endParaRPr lang="en-US" sz="1800" dirty="0">
              <a:latin typeface="Palatino Linotype" pitchFamily="18" charset="0"/>
            </a:endParaRPr>
          </a:p>
          <a:p>
            <a:pPr marL="0" indent="0">
              <a:buNone/>
            </a:pPr>
            <a:endParaRPr lang="en-US" sz="1800" dirty="0">
              <a:latin typeface="Palatino Linotype" pitchFamily="18" charset="0"/>
            </a:endParaRPr>
          </a:p>
        </p:txBody>
      </p:sp>
      <p:sp>
        <p:nvSpPr>
          <p:cNvPr id="4" name="Date Placeholder 3"/>
          <p:cNvSpPr>
            <a:spLocks noGrp="1"/>
          </p:cNvSpPr>
          <p:nvPr>
            <p:ph type="dt" sz="half" idx="10"/>
          </p:nvPr>
        </p:nvSpPr>
        <p:spPr/>
        <p:txBody>
          <a:bodyPr/>
          <a:lstStyle/>
          <a:p>
            <a:fld id="{8E9D2392-8752-4557-BB6C-A2DD51BA7AE5}" type="datetime1">
              <a:rPr lang="en-US" smtClean="0"/>
              <a:pPr/>
              <a:t>5/10/2025</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8</a:t>
            </a:fld>
            <a:endParaRPr lang="en-US"/>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022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2400" b="1" dirty="0">
                <a:latin typeface="Andalus" pitchFamily="18" charset="-78"/>
                <a:cs typeface="Andalus" pitchFamily="18" charset="-78"/>
              </a:rPr>
              <a:t>Hardware Requirements</a:t>
            </a:r>
          </a:p>
        </p:txBody>
      </p:sp>
      <p:sp>
        <p:nvSpPr>
          <p:cNvPr id="3" name="Content Placeholder 2"/>
          <p:cNvSpPr>
            <a:spLocks noGrp="1"/>
          </p:cNvSpPr>
          <p:nvPr>
            <p:ph idx="1"/>
          </p:nvPr>
        </p:nvSpPr>
        <p:spPr>
          <a:xfrm>
            <a:off x="457200" y="-228600"/>
            <a:ext cx="8229600" cy="6934200"/>
          </a:xfrm>
        </p:spPr>
        <p:txBody>
          <a:bodyPr>
            <a:normAutofit/>
          </a:bodyPr>
          <a:lstStyle/>
          <a:p>
            <a:endParaRPr lang="en-US" sz="2000" dirty="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a:latin typeface="Andalus" pitchFamily="18" charset="-78"/>
              <a:cs typeface="Andalus" pitchFamily="18" charset="-78"/>
            </a:endParaRPr>
          </a:p>
          <a:p>
            <a:pPr marL="457200" indent="-457200">
              <a:buAutoNum type="arabicPeriod"/>
            </a:pPr>
            <a:r>
              <a:rPr lang="en-IN" sz="2000" dirty="0">
                <a:latin typeface="Andalus" pitchFamily="18" charset="-78"/>
                <a:cs typeface="Andalus" pitchFamily="18" charset="-78"/>
              </a:rPr>
              <a:t>Pulse sensor</a:t>
            </a:r>
          </a:p>
          <a:p>
            <a:pPr marL="457200" indent="-457200">
              <a:buFont typeface="Arial" pitchFamily="34" charset="0"/>
              <a:buAutoNum type="arabicPeriod"/>
            </a:pPr>
            <a:r>
              <a:rPr lang="en-IN" sz="2000" dirty="0">
                <a:latin typeface="Andalus" pitchFamily="18" charset="-78"/>
                <a:cs typeface="Andalus" pitchFamily="18" charset="-78"/>
              </a:rPr>
              <a:t>Node MCU</a:t>
            </a:r>
          </a:p>
          <a:p>
            <a:pPr marL="457200" indent="-457200">
              <a:buFont typeface="Arial" pitchFamily="34" charset="0"/>
              <a:buAutoNum type="arabicPeriod"/>
            </a:pPr>
            <a:r>
              <a:rPr lang="en-IN" sz="2000" dirty="0">
                <a:latin typeface="Andalus" pitchFamily="18" charset="-78"/>
                <a:cs typeface="Andalus" pitchFamily="18" charset="-78"/>
              </a:rPr>
              <a:t>Button</a:t>
            </a:r>
            <a:endParaRPr lang="en-US" sz="2000" dirty="0">
              <a:latin typeface="Andalus" pitchFamily="18" charset="-78"/>
              <a:cs typeface="Andalus" pitchFamily="18" charset="-78"/>
            </a:endParaRPr>
          </a:p>
          <a:p>
            <a:pPr marL="457200" indent="-457200">
              <a:buFont typeface="Arial" pitchFamily="34" charset="0"/>
              <a:buAutoNum type="arabicPeriod"/>
            </a:pPr>
            <a:r>
              <a:rPr lang="en-IN" sz="2000" dirty="0">
                <a:latin typeface="Andalus" pitchFamily="18" charset="-78"/>
                <a:cs typeface="Andalus" pitchFamily="18" charset="-78"/>
              </a:rPr>
              <a:t>Led display</a:t>
            </a:r>
            <a:endParaRPr lang="en-US" sz="2000" dirty="0">
              <a:latin typeface="Andalus" pitchFamily="18" charset="-78"/>
              <a:cs typeface="Andalus" pitchFamily="18" charset="-78"/>
            </a:endParaRPr>
          </a:p>
          <a:p>
            <a:pPr marL="457200" indent="-457200">
              <a:buFont typeface="Arial" pitchFamily="34" charset="0"/>
              <a:buAutoNum type="arabicPeriod"/>
            </a:pPr>
            <a:r>
              <a:rPr lang="en-IN" sz="2000" dirty="0">
                <a:latin typeface="Andalus" pitchFamily="18" charset="-78"/>
                <a:cs typeface="Andalus" pitchFamily="18" charset="-78"/>
              </a:rPr>
              <a:t>Mini GSM</a:t>
            </a:r>
            <a:endParaRPr lang="en-US" sz="2000" dirty="0">
              <a:latin typeface="Andalus" pitchFamily="18" charset="-78"/>
              <a:cs typeface="Andalus" pitchFamily="18" charset="-78"/>
            </a:endParaRPr>
          </a:p>
          <a:p>
            <a:pPr marL="457200" indent="-457200">
              <a:buFont typeface="Arial" pitchFamily="34" charset="0"/>
              <a:buAutoNum type="arabicPeriod"/>
            </a:pPr>
            <a:r>
              <a:rPr lang="en-IN" sz="2000" dirty="0">
                <a:latin typeface="Andalus" pitchFamily="18" charset="-78"/>
                <a:cs typeface="Andalus" pitchFamily="18" charset="-78"/>
              </a:rPr>
              <a:t>GPS module</a:t>
            </a:r>
            <a:endParaRPr lang="en-US" sz="2000" dirty="0">
              <a:latin typeface="Andalus" pitchFamily="18" charset="-78"/>
              <a:cs typeface="Andalus" pitchFamily="18" charset="-78"/>
            </a:endParaRPr>
          </a:p>
          <a:p>
            <a:pPr marL="457200" indent="-457200">
              <a:buFont typeface="Arial" pitchFamily="34" charset="0"/>
              <a:buAutoNum type="arabicPeriod"/>
            </a:pPr>
            <a:r>
              <a:rPr lang="en-IN" sz="2000" dirty="0">
                <a:latin typeface="Andalus" pitchFamily="18" charset="-78"/>
                <a:cs typeface="Andalus" pitchFamily="18" charset="-78"/>
              </a:rPr>
              <a:t>Temperature sensor</a:t>
            </a:r>
            <a:endParaRPr lang="en-US" sz="2000" dirty="0">
              <a:latin typeface="Andalus" pitchFamily="18" charset="-78"/>
              <a:cs typeface="Andalus" pitchFamily="18" charset="-78"/>
            </a:endParaRPr>
          </a:p>
          <a:p>
            <a:pPr marL="457200" indent="-457200">
              <a:buFont typeface="Arial" pitchFamily="34" charset="0"/>
              <a:buAutoNum type="arabicPeriod"/>
            </a:pPr>
            <a:endParaRPr lang="en-US" sz="2000" dirty="0">
              <a:latin typeface="Andalus" pitchFamily="18" charset="-78"/>
              <a:cs typeface="Andalus" pitchFamily="18" charset="-78"/>
            </a:endParaRPr>
          </a:p>
          <a:p>
            <a:pPr marL="457200" indent="-457200">
              <a:buAutoNum type="arabicPeriod"/>
            </a:pPr>
            <a:endParaRPr lang="en-IN" sz="2000" dirty="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a:latin typeface="Andalus" pitchFamily="18" charset="-78"/>
              <a:cs typeface="Andalus" pitchFamily="18" charset="-78"/>
            </a:endParaRPr>
          </a:p>
          <a:p>
            <a:pPr marL="0" indent="0">
              <a:buNone/>
            </a:pPr>
            <a:endParaRPr lang="en-US" sz="2000" dirty="0">
              <a:latin typeface="Andalus" pitchFamily="18" charset="-78"/>
              <a:cs typeface="Andalus" pitchFamily="18" charset="-78"/>
            </a:endParaRPr>
          </a:p>
          <a:p>
            <a:pPr marL="0" indent="0">
              <a:buNone/>
            </a:pPr>
            <a:endParaRPr lang="en-US" sz="2000" dirty="0">
              <a:latin typeface="Andalus" pitchFamily="18" charset="-78"/>
              <a:cs typeface="Andalus" pitchFamily="18" charset="-78"/>
            </a:endParaRPr>
          </a:p>
        </p:txBody>
      </p:sp>
      <p:sp>
        <p:nvSpPr>
          <p:cNvPr id="6" name="Date Placeholder 5"/>
          <p:cNvSpPr>
            <a:spLocks noGrp="1"/>
          </p:cNvSpPr>
          <p:nvPr>
            <p:ph type="dt" sz="half" idx="10"/>
          </p:nvPr>
        </p:nvSpPr>
        <p:spPr/>
        <p:txBody>
          <a:bodyPr/>
          <a:lstStyle/>
          <a:p>
            <a:fld id="{F1F24D03-420C-4E36-A6A7-53804BEFA245}" type="datetime1">
              <a:rPr lang="en-US" smtClean="0"/>
              <a:pPr/>
              <a:t>5/10/2025</a:t>
            </a:fld>
            <a:endParaRPr lang="en-US"/>
          </a:p>
        </p:txBody>
      </p:sp>
      <p:sp>
        <p:nvSpPr>
          <p:cNvPr id="8" name="Footer Placeholder 7"/>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9</a:t>
            </a:fld>
            <a:endParaRPr lang="en-US"/>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5582205"/>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2208</TotalTime>
  <Words>1906</Words>
  <Application>Microsoft Office PowerPoint</Application>
  <PresentationFormat>On-screen Show (4:3)</PresentationFormat>
  <Paragraphs>239</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Andalus</vt:lpstr>
      <vt:lpstr>Aptos Black</vt:lpstr>
      <vt:lpstr>Arial</vt:lpstr>
      <vt:lpstr>Calibri</vt:lpstr>
      <vt:lpstr>Calibri Light</vt:lpstr>
      <vt:lpstr>Cambria</vt:lpstr>
      <vt:lpstr>Palatino Linotype</vt:lpstr>
      <vt:lpstr>Segoe UI</vt:lpstr>
      <vt:lpstr>Times New Roman</vt:lpstr>
      <vt:lpstr>Wingdings</vt:lpstr>
      <vt:lpstr>Office 2013 - 2022 Theme</vt:lpstr>
      <vt:lpstr> Project Title: Women safety wearable device using IOT</vt:lpstr>
      <vt:lpstr>Abstract</vt:lpstr>
      <vt:lpstr>Objective</vt:lpstr>
      <vt:lpstr>Motivation/ Problem Statement</vt:lpstr>
      <vt:lpstr>PowerPoint Presentation</vt:lpstr>
      <vt:lpstr>Literature Survey</vt:lpstr>
      <vt:lpstr>Outcomes From Literature Survey</vt:lpstr>
      <vt:lpstr>                                Proposed Methodology</vt:lpstr>
      <vt:lpstr>Hardware Requirements</vt:lpstr>
      <vt:lpstr>Block Diagram</vt:lpstr>
      <vt:lpstr>Major Components/ Algorithm Used</vt:lpstr>
      <vt:lpstr>Result &amp; Discussion</vt:lpstr>
      <vt:lpstr>PowerPoint Presentation</vt:lpstr>
      <vt:lpstr>PowerPoint Presentation</vt:lpstr>
      <vt:lpstr>PowerPoint Presentation</vt:lpstr>
      <vt:lpstr>Future Scope</vt:lpstr>
      <vt:lpstr>                   Conclusion                      </vt:lpstr>
      <vt:lpstr>Publications</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Millimeter - Wave Antenna for 5G Applications</dc:title>
  <dc:creator>PRABU</dc:creator>
  <cp:lastModifiedBy>arthurshelbyno.8@gmail.com</cp:lastModifiedBy>
  <cp:revision>140</cp:revision>
  <dcterms:created xsi:type="dcterms:W3CDTF">2015-04-07T04:42:07Z</dcterms:created>
  <dcterms:modified xsi:type="dcterms:W3CDTF">2025-05-10T08:59:29Z</dcterms:modified>
</cp:coreProperties>
</file>