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3" r:id="rId2"/>
    <p:sldId id="257" r:id="rId3"/>
    <p:sldId id="258" r:id="rId4"/>
    <p:sldId id="259" r:id="rId5"/>
    <p:sldId id="260" r:id="rId6"/>
    <p:sldId id="261" r:id="rId7"/>
    <p:sldId id="274" r:id="rId8"/>
    <p:sldId id="262" r:id="rId9"/>
    <p:sldId id="264" r:id="rId10"/>
    <p:sldId id="265" r:id="rId11"/>
    <p:sldId id="266" r:id="rId12"/>
    <p:sldId id="267" r:id="rId13"/>
    <p:sldId id="268" r:id="rId14"/>
    <p:sldId id="275"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46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630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4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088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1170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504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675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229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26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7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52977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171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72725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80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522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281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20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056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767378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BA79FB70-DAAF-C2FE-CB43-D05FE57F29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1672" y="178197"/>
            <a:ext cx="4473228" cy="10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C6928242-0343-2554-A796-96AD1CA1B7E4}"/>
              </a:ext>
            </a:extLst>
          </p:cNvPr>
          <p:cNvSpPr/>
          <p:nvPr/>
        </p:nvSpPr>
        <p:spPr>
          <a:xfrm>
            <a:off x="4907688" y="1341053"/>
            <a:ext cx="2389862" cy="303442"/>
          </a:xfrm>
          <a:prstGeom prst="rect">
            <a:avLst/>
          </a:prstGeom>
        </p:spPr>
        <p:txBody>
          <a:bodyPr wrap="none" lIns="0" tIns="0" rIns="0" bIns="0"/>
          <a:lstStyle/>
          <a:p>
            <a:pPr defTabSz="586496">
              <a:spcAft>
                <a:spcPts val="2829"/>
              </a:spcAft>
              <a:defRPr/>
            </a:pPr>
            <a:r>
              <a:rPr lang="en-US" sz="3207" b="1" spc="-32">
                <a:solidFill>
                  <a:srgbClr val="002060"/>
                </a:solidFill>
                <a:latin typeface="Calibri"/>
              </a:rPr>
              <a:t>Tech Saksham</a:t>
            </a:r>
          </a:p>
        </p:txBody>
      </p:sp>
      <p:sp>
        <p:nvSpPr>
          <p:cNvPr id="1028" name="Rectangle 3">
            <a:extLst>
              <a:ext uri="{FF2B5EF4-FFF2-40B4-BE49-F238E27FC236}">
                <a16:creationId xmlns:a16="http://schemas.microsoft.com/office/drawing/2014/main" id="{CF54B0C6-3058-ED2B-DFC5-8DF500D418F8}"/>
              </a:ext>
            </a:extLst>
          </p:cNvPr>
          <p:cNvSpPr>
            <a:spLocks noChangeArrowheads="1"/>
          </p:cNvSpPr>
          <p:nvPr/>
        </p:nvSpPr>
        <p:spPr bwMode="auto">
          <a:xfrm>
            <a:off x="5039043" y="2146498"/>
            <a:ext cx="2216758" cy="21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586496" fontAlgn="base">
              <a:spcBef>
                <a:spcPts val="2830"/>
              </a:spcBef>
              <a:spcAft>
                <a:spcPts val="4714"/>
              </a:spcAft>
            </a:pPr>
            <a:r>
              <a:rPr lang="en-US" altLang="en-US" sz="1668" b="1">
                <a:solidFill>
                  <a:srgbClr val="002060"/>
                </a:solidFill>
              </a:rPr>
              <a:t>Capstone Project Report</a:t>
            </a:r>
          </a:p>
        </p:txBody>
      </p:sp>
      <p:sp>
        <p:nvSpPr>
          <p:cNvPr id="1029" name="Rectangle 4">
            <a:extLst>
              <a:ext uri="{FF2B5EF4-FFF2-40B4-BE49-F238E27FC236}">
                <a16:creationId xmlns:a16="http://schemas.microsoft.com/office/drawing/2014/main" id="{D19F70A0-AEF8-670D-226E-777F61F23404}"/>
              </a:ext>
            </a:extLst>
          </p:cNvPr>
          <p:cNvSpPr>
            <a:spLocks noChangeArrowheads="1"/>
          </p:cNvSpPr>
          <p:nvPr/>
        </p:nvSpPr>
        <p:spPr bwMode="auto">
          <a:xfrm>
            <a:off x="4604754" y="2860300"/>
            <a:ext cx="2847063" cy="63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586496" fontAlgn="base">
              <a:lnSpc>
                <a:spcPts val="3528"/>
              </a:lnSpc>
              <a:spcBef>
                <a:spcPts val="4714"/>
              </a:spcBef>
              <a:spcAft>
                <a:spcPts val="1620"/>
              </a:spcAft>
            </a:pPr>
            <a:r>
              <a:rPr lang="en-US" altLang="en-US" sz="1668" b="1" dirty="0">
                <a:solidFill>
                  <a:prstClr val="black"/>
                </a:solidFill>
              </a:rPr>
              <a:t>Autonomous vehicle control system (lane detection)</a:t>
            </a:r>
          </a:p>
        </p:txBody>
      </p:sp>
      <p:sp>
        <p:nvSpPr>
          <p:cNvPr id="6" name="Rectangle 5">
            <a:extLst>
              <a:ext uri="{FF2B5EF4-FFF2-40B4-BE49-F238E27FC236}">
                <a16:creationId xmlns:a16="http://schemas.microsoft.com/office/drawing/2014/main" id="{56FDA2E6-5232-B11D-BFAA-836E534022DC}"/>
              </a:ext>
            </a:extLst>
          </p:cNvPr>
          <p:cNvSpPr/>
          <p:nvPr/>
        </p:nvSpPr>
        <p:spPr>
          <a:xfrm>
            <a:off x="4810036" y="4076615"/>
            <a:ext cx="2847063" cy="153758"/>
          </a:xfrm>
          <a:prstGeom prst="rect">
            <a:avLst/>
          </a:prstGeom>
        </p:spPr>
        <p:txBody>
          <a:bodyPr wrap="none" lIns="0" tIns="0" rIns="0" bIns="0"/>
          <a:lstStyle/>
          <a:p>
            <a:pPr algn="ctr" defTabSz="586496">
              <a:defRPr/>
            </a:pPr>
            <a:r>
              <a:rPr lang="en-US" sz="1539" b="1" spc="-32" dirty="0">
                <a:solidFill>
                  <a:prstClr val="black"/>
                </a:solidFill>
                <a:latin typeface="Arial"/>
              </a:rPr>
              <a:t>“Builders Engineering college"</a:t>
            </a:r>
          </a:p>
        </p:txBody>
      </p:sp>
      <p:graphicFrame>
        <p:nvGraphicFramePr>
          <p:cNvPr id="7" name="Table 6">
            <a:extLst>
              <a:ext uri="{FF2B5EF4-FFF2-40B4-BE49-F238E27FC236}">
                <a16:creationId xmlns:a16="http://schemas.microsoft.com/office/drawing/2014/main" id="{E4E9617C-F3F0-CAD6-A6DE-647F038B0820}"/>
              </a:ext>
            </a:extLst>
          </p:cNvPr>
          <p:cNvGraphicFramePr>
            <a:graphicFrameLocks noGrp="1"/>
          </p:cNvGraphicFramePr>
          <p:nvPr>
            <p:extLst>
              <p:ext uri="{D42A27DB-BD31-4B8C-83A1-F6EECF244321}">
                <p14:modId xmlns:p14="http://schemas.microsoft.com/office/powerpoint/2010/main" val="1750552051"/>
              </p:ext>
            </p:extLst>
          </p:nvPr>
        </p:nvGraphicFramePr>
        <p:xfrm>
          <a:off x="4604754" y="4403477"/>
          <a:ext cx="3319741" cy="883852"/>
        </p:xfrm>
        <a:graphic>
          <a:graphicData uri="http://schemas.openxmlformats.org/drawingml/2006/table">
            <a:tbl>
              <a:tblPr/>
              <a:tblGrid>
                <a:gridCol w="1244641">
                  <a:extLst>
                    <a:ext uri="{9D8B030D-6E8A-4147-A177-3AD203B41FA5}">
                      <a16:colId xmlns:a16="http://schemas.microsoft.com/office/drawing/2014/main" val="20000"/>
                    </a:ext>
                  </a:extLst>
                </a:gridCol>
                <a:gridCol w="2075100">
                  <a:extLst>
                    <a:ext uri="{9D8B030D-6E8A-4147-A177-3AD203B41FA5}">
                      <a16:colId xmlns:a16="http://schemas.microsoft.com/office/drawing/2014/main" val="20001"/>
                    </a:ext>
                  </a:extLst>
                </a:gridCol>
              </a:tblGrid>
              <a:tr h="397521">
                <a:tc>
                  <a:txBody>
                    <a:bodyPr/>
                    <a:lstStyle/>
                    <a:p>
                      <a:pPr indent="0" algn="ctr"/>
                      <a:r>
                        <a:rPr lang="en-US" sz="1300" b="1">
                          <a:latin typeface="Calibri"/>
                        </a:rPr>
                        <a:t>NM ID</a:t>
                      </a:r>
                    </a:p>
                  </a:txBody>
                  <a:tcPr marL="0" marR="0" marT="0" marB="0"/>
                </a:tc>
                <a:tc>
                  <a:txBody>
                    <a:bodyPr/>
                    <a:lstStyle/>
                    <a:p>
                      <a:pPr indent="0"/>
                      <a:r>
                        <a:rPr lang="en-US" sz="1300" b="1">
                          <a:latin typeface="Calibri"/>
                        </a:rPr>
                        <a:t>NAME</a:t>
                      </a:r>
                    </a:p>
                  </a:txBody>
                  <a:tcPr marL="0" marR="0" marT="0" marB="0"/>
                </a:tc>
                <a:extLst>
                  <a:ext uri="{0D108BD9-81ED-4DB2-BD59-A6C34878D82A}">
                    <a16:rowId xmlns:a16="http://schemas.microsoft.com/office/drawing/2014/main" val="10000"/>
                  </a:ext>
                </a:extLst>
              </a:tr>
              <a:tr h="486331">
                <a:tc>
                  <a:txBody>
                    <a:bodyPr/>
                    <a:lstStyle/>
                    <a:p>
                      <a:r>
                        <a:rPr lang="en-US" sz="1300" dirty="0"/>
                        <a:t>au730321114045</a:t>
                      </a:r>
                      <a:endParaRPr sz="1300" dirty="0"/>
                    </a:p>
                  </a:txBody>
                  <a:tcPr marL="0" marR="0" marT="0" marB="0"/>
                </a:tc>
                <a:tc>
                  <a:txBody>
                    <a:bodyPr/>
                    <a:lstStyle/>
                    <a:p>
                      <a:r>
                        <a:rPr lang="en-GB" sz="1300" dirty="0"/>
                        <a:t>  </a:t>
                      </a:r>
                      <a:r>
                        <a:rPr lang="en-GB" sz="1300" dirty="0" err="1"/>
                        <a:t>S</a:t>
                      </a:r>
                      <a:r>
                        <a:rPr lang="en-US" sz="1300" dirty="0" err="1"/>
                        <a:t>abarinathan S</a:t>
                      </a:r>
                      <a:endParaRPr sz="1300" dirty="0"/>
                    </a:p>
                  </a:txBody>
                  <a:tcPr marL="0" marR="0" marT="0" marB="0"/>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1A033F55-A14B-9C3B-C826-DD57C06A5FEE}"/>
              </a:ext>
            </a:extLst>
          </p:cNvPr>
          <p:cNvSpPr txBox="1"/>
          <p:nvPr/>
        </p:nvSpPr>
        <p:spPr>
          <a:xfrm>
            <a:off x="5184577" y="2514600"/>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4DF075A8-3967-977F-7941-57E6645B10EC}"/>
              </a:ext>
            </a:extLst>
          </p:cNvPr>
          <p:cNvSpPr txBox="1"/>
          <p:nvPr/>
        </p:nvSpPr>
        <p:spPr>
          <a:xfrm rot="10800000" flipV="1">
            <a:off x="7861987" y="5460433"/>
            <a:ext cx="3389420" cy="646331"/>
          </a:xfrm>
          <a:prstGeom prst="rect">
            <a:avLst/>
          </a:prstGeom>
          <a:noFill/>
        </p:spPr>
        <p:txBody>
          <a:bodyPr wrap="square" rtlCol="0">
            <a:spAutoFit/>
          </a:bodyPr>
          <a:lstStyle/>
          <a:p>
            <a:pPr algn="l"/>
            <a:r>
              <a:rPr lang="en-US" dirty="0"/>
              <a:t>Trainer.             :</a:t>
            </a:r>
            <a:r>
              <a:rPr lang="en-US" dirty="0" err="1"/>
              <a:t>K.Vigneshwaran</a:t>
            </a:r>
            <a:endParaRPr lang="en-US" dirty="0"/>
          </a:p>
          <a:p>
            <a:pPr algn="l"/>
            <a:r>
              <a:rPr lang="en-US" dirty="0"/>
              <a:t>Master Trainer. : Raja</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174E0-E958-A577-BB16-3BB19F7BF8CC}"/>
              </a:ext>
            </a:extLst>
          </p:cNvPr>
          <p:cNvSpPr>
            <a:spLocks noGrp="1"/>
          </p:cNvSpPr>
          <p:nvPr>
            <p:ph idx="1"/>
          </p:nvPr>
        </p:nvSpPr>
        <p:spPr>
          <a:xfrm>
            <a:off x="838199" y="500063"/>
            <a:ext cx="11145441" cy="5949898"/>
          </a:xfrm>
        </p:spPr>
        <p:txBody>
          <a:bodyPr>
            <a:normAutofit/>
          </a:bodyPr>
          <a:lstStyle/>
          <a:p>
            <a:pPr algn="l">
              <a:buFont typeface="+mj-lt"/>
              <a:buAutoNum type="arabicPeriod"/>
            </a:pPr>
            <a:r>
              <a:rPr lang="en-GB" sz="2000" b="1" i="0" dirty="0">
                <a:solidFill>
                  <a:srgbClr val="0D0D0D"/>
                </a:solidFill>
                <a:effectLst/>
                <a:latin typeface="Söhne"/>
              </a:rPr>
              <a:t>Lane Detection and Tracking</a:t>
            </a:r>
            <a:r>
              <a:rPr lang="en-GB" sz="2000" b="0" i="0" dirty="0">
                <a:solidFill>
                  <a:srgbClr val="0D0D0D"/>
                </a:solidFill>
                <a:effectLst/>
                <a:latin typeface="Söhne"/>
              </a:rPr>
              <a:t>:</a:t>
            </a:r>
          </a:p>
          <a:p>
            <a:pPr lvl="1"/>
            <a:r>
              <a:rPr lang="en-GB" sz="1800" b="0" i="0" dirty="0">
                <a:solidFill>
                  <a:srgbClr val="0D0D0D"/>
                </a:solidFill>
                <a:effectLst/>
                <a:latin typeface="Söhne"/>
              </a:rPr>
              <a:t>Deep Learning Model: Train a deep neural network using TensorFlow or </a:t>
            </a:r>
            <a:r>
              <a:rPr lang="en-GB" sz="1800" b="0" i="0" dirty="0" err="1">
                <a:solidFill>
                  <a:srgbClr val="0D0D0D"/>
                </a:solidFill>
                <a:effectLst/>
                <a:latin typeface="Söhne"/>
              </a:rPr>
              <a:t>PyTorch</a:t>
            </a:r>
            <a:r>
              <a:rPr lang="en-GB" sz="1800" b="0" i="0" dirty="0">
                <a:solidFill>
                  <a:srgbClr val="0D0D0D"/>
                </a:solidFill>
                <a:effectLst/>
                <a:latin typeface="Söhne"/>
              </a:rPr>
              <a:t> for lane detection.</a:t>
            </a:r>
          </a:p>
          <a:p>
            <a:pPr lvl="1"/>
            <a:r>
              <a:rPr lang="en-GB" sz="1800" b="0" i="0" dirty="0">
                <a:solidFill>
                  <a:srgbClr val="0D0D0D"/>
                </a:solidFill>
                <a:effectLst/>
                <a:latin typeface="Söhne"/>
              </a:rPr>
              <a:t>Real-Time Inference: Perform real-time inference of the trained model on incoming camera frames for lane detection.</a:t>
            </a:r>
          </a:p>
          <a:p>
            <a:pPr lvl="1"/>
            <a:r>
              <a:rPr lang="en-GB" sz="1800" b="0" i="0" dirty="0">
                <a:solidFill>
                  <a:srgbClr val="0D0D0D"/>
                </a:solidFill>
                <a:effectLst/>
                <a:latin typeface="Söhne"/>
              </a:rPr>
              <a:t>Kalman Filtering: Use Kalman Filters to track lane boundaries over time and handle occlusions or missing detections.</a:t>
            </a:r>
          </a:p>
          <a:p>
            <a:pPr algn="l">
              <a:buFont typeface="+mj-lt"/>
              <a:buAutoNum type="arabicPeriod"/>
            </a:pPr>
            <a:r>
              <a:rPr lang="en-GB" sz="2000" b="1" i="0" dirty="0">
                <a:solidFill>
                  <a:srgbClr val="0D0D0D"/>
                </a:solidFill>
                <a:effectLst/>
                <a:latin typeface="Söhne"/>
              </a:rPr>
              <a:t>Dynamic Environment Analysis</a:t>
            </a:r>
            <a:r>
              <a:rPr lang="en-GB" sz="2000" b="0" i="0" dirty="0">
                <a:solidFill>
                  <a:srgbClr val="0D0D0D"/>
                </a:solidFill>
                <a:effectLst/>
                <a:latin typeface="Söhne"/>
              </a:rPr>
              <a:t>:</a:t>
            </a:r>
          </a:p>
          <a:p>
            <a:pPr lvl="1"/>
            <a:r>
              <a:rPr lang="en-GB" sz="1800" b="0" i="0" dirty="0">
                <a:solidFill>
                  <a:srgbClr val="0D0D0D"/>
                </a:solidFill>
                <a:effectLst/>
                <a:latin typeface="Söhne"/>
              </a:rPr>
              <a:t>Object Detection: Utilize deep learning models for detecting and tracking other objects on the road, such as vehicles, pedestrians, and cyclists.</a:t>
            </a:r>
          </a:p>
          <a:p>
            <a:pPr lvl="1"/>
            <a:r>
              <a:rPr lang="en-GB" sz="1800" b="0" i="0" dirty="0">
                <a:solidFill>
                  <a:srgbClr val="0D0D0D"/>
                </a:solidFill>
                <a:effectLst/>
                <a:latin typeface="Söhne"/>
              </a:rPr>
              <a:t>Trajectory Prediction: Predict the trajectories of moving objects to anticipate their future positions and potential interactions with the vehicle.</a:t>
            </a:r>
          </a:p>
          <a:p>
            <a:pPr algn="l">
              <a:buFont typeface="+mj-lt"/>
              <a:buAutoNum type="arabicPeriod"/>
            </a:pPr>
            <a:r>
              <a:rPr lang="en-GB" sz="2000" b="1" i="0" dirty="0">
                <a:solidFill>
                  <a:srgbClr val="0D0D0D"/>
                </a:solidFill>
                <a:effectLst/>
                <a:latin typeface="Söhne"/>
              </a:rPr>
              <a:t>Integration with ADAS</a:t>
            </a:r>
            <a:r>
              <a:rPr lang="en-GB" sz="2000" b="0" i="0" dirty="0">
                <a:solidFill>
                  <a:srgbClr val="0D0D0D"/>
                </a:solidFill>
                <a:effectLst/>
                <a:latin typeface="Söhne"/>
              </a:rPr>
              <a:t>:</a:t>
            </a:r>
          </a:p>
          <a:p>
            <a:pPr lvl="1"/>
            <a:r>
              <a:rPr lang="en-GB" sz="1800" b="0" i="0" dirty="0">
                <a:solidFill>
                  <a:srgbClr val="0D0D0D"/>
                </a:solidFill>
                <a:effectLst/>
                <a:latin typeface="Söhne"/>
              </a:rPr>
              <a:t>Middleware/API: Develop APIs or middleware to facilitate communication between the lane detection system and existing ADAS modules.</a:t>
            </a:r>
          </a:p>
          <a:p>
            <a:pPr lvl="1"/>
            <a:r>
              <a:rPr lang="en-GB" sz="1800" b="0" i="0" dirty="0">
                <a:solidFill>
                  <a:srgbClr val="0D0D0D"/>
                </a:solidFill>
                <a:effectLst/>
                <a:latin typeface="Söhne"/>
              </a:rPr>
              <a:t>Sensor Fusion with ADAS Data: Integrate lane information with data from other ADAS components, such as adaptive cruise control or collision avoidance systems.</a:t>
            </a:r>
          </a:p>
          <a:p>
            <a:endParaRPr lang="en-IN" dirty="0"/>
          </a:p>
        </p:txBody>
      </p:sp>
    </p:spTree>
    <p:extLst>
      <p:ext uri="{BB962C8B-B14F-4D97-AF65-F5344CB8AC3E}">
        <p14:creationId xmlns:p14="http://schemas.microsoft.com/office/powerpoint/2010/main" val="146971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4DF49-3038-78BA-A206-37A1C498C546}"/>
              </a:ext>
            </a:extLst>
          </p:cNvPr>
          <p:cNvSpPr>
            <a:spLocks noGrp="1"/>
          </p:cNvSpPr>
          <p:nvPr>
            <p:ph idx="1"/>
          </p:nvPr>
        </p:nvSpPr>
        <p:spPr>
          <a:xfrm>
            <a:off x="838200" y="599768"/>
            <a:ext cx="10515600" cy="5577195"/>
          </a:xfrm>
        </p:spPr>
        <p:txBody>
          <a:bodyPr>
            <a:normAutofit lnSpcReduction="10000"/>
          </a:bodyPr>
          <a:lstStyle/>
          <a:p>
            <a:pPr algn="l">
              <a:buFont typeface="+mj-lt"/>
              <a:buAutoNum type="arabicPeriod"/>
            </a:pPr>
            <a:r>
              <a:rPr lang="en-GB" sz="2000" b="1" i="0" dirty="0">
                <a:solidFill>
                  <a:srgbClr val="0D0D0D"/>
                </a:solidFill>
                <a:effectLst/>
                <a:latin typeface="Söhne"/>
              </a:rPr>
              <a:t>Decision Making and Assistance Features</a:t>
            </a:r>
            <a:r>
              <a:rPr lang="en-GB" sz="2000" b="0" i="0" dirty="0">
                <a:solidFill>
                  <a:srgbClr val="0D0D0D"/>
                </a:solidFill>
                <a:effectLst/>
                <a:latin typeface="Söhne"/>
              </a:rPr>
              <a:t>:</a:t>
            </a:r>
          </a:p>
          <a:p>
            <a:pPr lvl="1"/>
            <a:r>
              <a:rPr lang="en-GB" sz="1800" b="0" i="0" dirty="0">
                <a:solidFill>
                  <a:srgbClr val="0D0D0D"/>
                </a:solidFill>
                <a:effectLst/>
                <a:latin typeface="Söhne"/>
              </a:rPr>
              <a:t>Lane Keeping Assistance: Implement algorithms to assist the driver in staying within the lane, providing corrective actions if necessary.</a:t>
            </a:r>
          </a:p>
          <a:p>
            <a:pPr lvl="1"/>
            <a:r>
              <a:rPr lang="en-GB" sz="1800" b="0" i="0" dirty="0">
                <a:solidFill>
                  <a:srgbClr val="0D0D0D"/>
                </a:solidFill>
                <a:effectLst/>
                <a:latin typeface="Söhne"/>
              </a:rPr>
              <a:t>Collision Warning Systems: Integrate with collision warning systems to alert the driver of potential collisions with other vehicles or obstacles.</a:t>
            </a:r>
          </a:p>
          <a:p>
            <a:pPr lvl="1"/>
            <a:r>
              <a:rPr lang="en-GB" sz="1800" b="0" i="0" dirty="0">
                <a:solidFill>
                  <a:srgbClr val="0D0D0D"/>
                </a:solidFill>
                <a:effectLst/>
                <a:latin typeface="Söhne"/>
              </a:rPr>
              <a:t>Adaptive Cruise Control: Coordinate with adaptive cruise control systems to adjust vehicle speed based on lane information and surrounding traffic.</a:t>
            </a:r>
          </a:p>
          <a:p>
            <a:pPr algn="l">
              <a:buFont typeface="+mj-lt"/>
              <a:buAutoNum type="arabicPeriod"/>
            </a:pPr>
            <a:r>
              <a:rPr lang="en-GB" sz="2000" b="1" i="0" dirty="0">
                <a:solidFill>
                  <a:srgbClr val="0D0D0D"/>
                </a:solidFill>
                <a:effectLst/>
                <a:latin typeface="Söhne"/>
              </a:rPr>
              <a:t>System Integration and Deployment</a:t>
            </a:r>
            <a:r>
              <a:rPr lang="en-GB" sz="2000" b="0" i="0" dirty="0">
                <a:solidFill>
                  <a:srgbClr val="0D0D0D"/>
                </a:solidFill>
                <a:effectLst/>
                <a:latin typeface="Söhne"/>
              </a:rPr>
              <a:t>:</a:t>
            </a:r>
          </a:p>
          <a:p>
            <a:pPr lvl="1"/>
            <a:r>
              <a:rPr lang="en-GB" sz="1800" b="0" i="0" dirty="0">
                <a:solidFill>
                  <a:srgbClr val="0D0D0D"/>
                </a:solidFill>
                <a:effectLst/>
                <a:latin typeface="Söhne"/>
              </a:rPr>
              <a:t>Real-Time Operating System (RTOS): Deploy the system on an RTOS to ensure low-latency processing and deterministic </a:t>
            </a:r>
            <a:r>
              <a:rPr lang="en-GB" sz="1800" b="0" i="0" dirty="0" err="1">
                <a:solidFill>
                  <a:srgbClr val="0D0D0D"/>
                </a:solidFill>
                <a:effectLst/>
                <a:latin typeface="Söhne"/>
              </a:rPr>
              <a:t>behavior</a:t>
            </a:r>
            <a:r>
              <a:rPr lang="en-GB" sz="1800" b="0" i="0" dirty="0">
                <a:solidFill>
                  <a:srgbClr val="0D0D0D"/>
                </a:solidFill>
                <a:effectLst/>
                <a:latin typeface="Söhne"/>
              </a:rPr>
              <a:t>.</a:t>
            </a:r>
          </a:p>
          <a:p>
            <a:pPr lvl="1"/>
            <a:r>
              <a:rPr lang="en-GB" sz="1800" b="0" i="0" dirty="0">
                <a:solidFill>
                  <a:srgbClr val="0D0D0D"/>
                </a:solidFill>
                <a:effectLst/>
                <a:latin typeface="Söhne"/>
              </a:rPr>
              <a:t>Continuous Integration/Continuous Deployment (CI/CD): Automate the testing and deployment process to ensure smooth integration with the vehicle's electronic architecture.</a:t>
            </a:r>
          </a:p>
          <a:p>
            <a:pPr algn="l">
              <a:buFont typeface="+mj-lt"/>
              <a:buAutoNum type="arabicPeriod"/>
            </a:pPr>
            <a:r>
              <a:rPr lang="en-GB" sz="2000" b="1" i="0" dirty="0">
                <a:solidFill>
                  <a:srgbClr val="0D0D0D"/>
                </a:solidFill>
                <a:effectLst/>
                <a:latin typeface="Söhne"/>
              </a:rPr>
              <a:t>Evaluation and Testing</a:t>
            </a:r>
            <a:r>
              <a:rPr lang="en-GB" sz="2000" b="0" i="0" dirty="0">
                <a:solidFill>
                  <a:srgbClr val="0D0D0D"/>
                </a:solidFill>
                <a:effectLst/>
                <a:latin typeface="Söhne"/>
              </a:rPr>
              <a:t>:</a:t>
            </a:r>
          </a:p>
          <a:p>
            <a:pPr lvl="1"/>
            <a:r>
              <a:rPr lang="en-GB" sz="1800" b="0" i="0" dirty="0">
                <a:solidFill>
                  <a:srgbClr val="0D0D0D"/>
                </a:solidFill>
                <a:effectLst/>
                <a:latin typeface="Söhne"/>
              </a:rPr>
              <a:t>Metrics: Define metrics for accuracy, real-time performance, and integration with ADAS, and evaluate the system against these metrics using benchmark datasets and real-world testing.</a:t>
            </a:r>
          </a:p>
          <a:p>
            <a:pPr lvl="1"/>
            <a:r>
              <a:rPr lang="en-GB" sz="1800" b="0" i="0" dirty="0">
                <a:solidFill>
                  <a:srgbClr val="0D0D0D"/>
                </a:solidFill>
                <a:effectLst/>
                <a:latin typeface="Söhne"/>
              </a:rPr>
              <a:t>Simulation: Use simulation environments to test the system under various driving conditions and scenarios before deploying it in real vehicles.</a:t>
            </a:r>
          </a:p>
          <a:p>
            <a:endParaRPr lang="en-IN" dirty="0"/>
          </a:p>
        </p:txBody>
      </p:sp>
    </p:spTree>
    <p:extLst>
      <p:ext uri="{BB962C8B-B14F-4D97-AF65-F5344CB8AC3E}">
        <p14:creationId xmlns:p14="http://schemas.microsoft.com/office/powerpoint/2010/main" val="417746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6E6C-1873-9610-03EB-60F60BB499E6}"/>
              </a:ext>
            </a:extLst>
          </p:cNvPr>
          <p:cNvSpPr>
            <a:spLocks noGrp="1"/>
          </p:cNvSpPr>
          <p:nvPr>
            <p:ph type="title"/>
          </p:nvPr>
        </p:nvSpPr>
        <p:spPr>
          <a:xfrm>
            <a:off x="1295402" y="524933"/>
            <a:ext cx="9601196" cy="1303867"/>
          </a:xfrm>
        </p:spPr>
        <p:txBody>
          <a:bodyPr/>
          <a:lstStyle/>
          <a:p>
            <a:r>
              <a:rPr lang="en-GB" dirty="0"/>
              <a:t>Modelling and Project outcome</a:t>
            </a:r>
            <a:endParaRPr lang="en-IN" dirty="0"/>
          </a:p>
        </p:txBody>
      </p:sp>
      <p:pic>
        <p:nvPicPr>
          <p:cNvPr id="5" name="Content Placeholder 4">
            <a:extLst>
              <a:ext uri="{FF2B5EF4-FFF2-40B4-BE49-F238E27FC236}">
                <a16:creationId xmlns:a16="http://schemas.microsoft.com/office/drawing/2014/main" id="{99560F13-B091-66FC-7546-5B35D78AE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710" y="1828800"/>
            <a:ext cx="8996515" cy="3628103"/>
          </a:xfrm>
        </p:spPr>
      </p:pic>
    </p:spTree>
    <p:extLst>
      <p:ext uri="{BB962C8B-B14F-4D97-AF65-F5344CB8AC3E}">
        <p14:creationId xmlns:p14="http://schemas.microsoft.com/office/powerpoint/2010/main" val="87172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74CFA-8B4A-1C21-B98F-5EFC5240219B}"/>
              </a:ext>
            </a:extLst>
          </p:cNvPr>
          <p:cNvSpPr>
            <a:spLocks noGrp="1"/>
          </p:cNvSpPr>
          <p:nvPr>
            <p:ph idx="1"/>
          </p:nvPr>
        </p:nvSpPr>
        <p:spPr>
          <a:xfrm>
            <a:off x="838200" y="462116"/>
            <a:ext cx="10984706" cy="6520900"/>
          </a:xfrm>
        </p:spPr>
        <p:txBody>
          <a:bodyPr>
            <a:normAutofit/>
          </a:bodyPr>
          <a:lstStyle/>
          <a:p>
            <a:pPr marL="0" indent="0" algn="l">
              <a:buNone/>
            </a:pPr>
            <a:r>
              <a:rPr lang="en-GB" sz="2400" b="1" i="0" dirty="0">
                <a:solidFill>
                  <a:srgbClr val="0D0D0D"/>
                </a:solidFill>
                <a:effectLst/>
                <a:latin typeface="Söhne"/>
              </a:rPr>
              <a:t>Data Collection and Annotation</a:t>
            </a:r>
            <a:r>
              <a:rPr lang="en-GB" sz="2400" b="0" i="0" dirty="0">
                <a:solidFill>
                  <a:srgbClr val="0D0D0D"/>
                </a:solidFill>
                <a:effectLst/>
                <a:latin typeface="Söhne"/>
              </a:rPr>
              <a:t>:</a:t>
            </a:r>
          </a:p>
          <a:p>
            <a:pPr lvl="1"/>
            <a:r>
              <a:rPr lang="en-GB" sz="2000" b="0" i="0" dirty="0">
                <a:solidFill>
                  <a:srgbClr val="0D0D0D"/>
                </a:solidFill>
                <a:effectLst/>
                <a:latin typeface="Söhne"/>
              </a:rPr>
              <a:t>Gather a diverse dataset of road images and corresponding annotations for lane markings.</a:t>
            </a:r>
          </a:p>
          <a:p>
            <a:pPr lvl="1"/>
            <a:r>
              <a:rPr lang="en-GB" sz="2000" b="0" i="0" dirty="0">
                <a:solidFill>
                  <a:srgbClr val="0D0D0D"/>
                </a:solidFill>
                <a:effectLst/>
                <a:latin typeface="Söhne"/>
              </a:rPr>
              <a:t>Annotate the dataset with information about lane boundaries, including their curvature and direction.</a:t>
            </a:r>
          </a:p>
          <a:p>
            <a:pPr marL="0" indent="0" algn="l">
              <a:buNone/>
            </a:pPr>
            <a:r>
              <a:rPr lang="en-GB" sz="2400" b="1" i="0" dirty="0">
                <a:solidFill>
                  <a:srgbClr val="0D0D0D"/>
                </a:solidFill>
                <a:effectLst/>
                <a:latin typeface="Söhne"/>
              </a:rPr>
              <a:t>Model Selection</a:t>
            </a:r>
            <a:r>
              <a:rPr lang="en-GB" sz="2400" b="0" i="0" dirty="0">
                <a:solidFill>
                  <a:srgbClr val="0D0D0D"/>
                </a:solidFill>
                <a:effectLst/>
                <a:latin typeface="Söhne"/>
              </a:rPr>
              <a:t>:</a:t>
            </a:r>
          </a:p>
          <a:p>
            <a:pPr lvl="1"/>
            <a:r>
              <a:rPr lang="en-GB" sz="2000" b="0" i="0" dirty="0">
                <a:solidFill>
                  <a:srgbClr val="0D0D0D"/>
                </a:solidFill>
                <a:effectLst/>
                <a:latin typeface="Söhne"/>
              </a:rPr>
              <a:t>Choose a suitable deep learning architecture for lane detection, such as a convolutional neural network (CNN) or a U-Net architecture.</a:t>
            </a:r>
          </a:p>
          <a:p>
            <a:pPr lvl="1"/>
            <a:r>
              <a:rPr lang="en-GB" sz="2000" b="0" i="0" dirty="0">
                <a:solidFill>
                  <a:srgbClr val="0D0D0D"/>
                </a:solidFill>
                <a:effectLst/>
                <a:latin typeface="Söhne"/>
              </a:rPr>
              <a:t>Consider architectures that balance accuracy with computational efficiency for real-time processing.</a:t>
            </a:r>
          </a:p>
          <a:p>
            <a:pPr marL="0" indent="0" algn="l">
              <a:buNone/>
            </a:pPr>
            <a:r>
              <a:rPr lang="en-GB" sz="2400" b="1" i="0" dirty="0">
                <a:solidFill>
                  <a:srgbClr val="0D0D0D"/>
                </a:solidFill>
                <a:effectLst/>
                <a:latin typeface="Söhne"/>
              </a:rPr>
              <a:t>Data Preprocessing</a:t>
            </a:r>
            <a:r>
              <a:rPr lang="en-GB" sz="2400" b="0" i="0" dirty="0">
                <a:solidFill>
                  <a:srgbClr val="0D0D0D"/>
                </a:solidFill>
                <a:effectLst/>
                <a:latin typeface="Söhne"/>
              </a:rPr>
              <a:t>:</a:t>
            </a:r>
          </a:p>
          <a:p>
            <a:pPr lvl="1"/>
            <a:r>
              <a:rPr lang="en-GB" sz="2000" b="0" i="0" dirty="0">
                <a:solidFill>
                  <a:srgbClr val="0D0D0D"/>
                </a:solidFill>
                <a:effectLst/>
                <a:latin typeface="Söhne"/>
              </a:rPr>
              <a:t>Augment the dataset with techniques like rotation, scaling, and brightness adjustment to increase its variability.</a:t>
            </a:r>
          </a:p>
          <a:p>
            <a:pPr lvl="1"/>
            <a:r>
              <a:rPr lang="en-GB" sz="2000" b="0" i="0" dirty="0">
                <a:solidFill>
                  <a:srgbClr val="0D0D0D"/>
                </a:solidFill>
                <a:effectLst/>
                <a:latin typeface="Söhne"/>
              </a:rPr>
              <a:t>Normalize and preprocess the input images to enhance model generalization.</a:t>
            </a:r>
          </a:p>
          <a:p>
            <a:endParaRPr lang="en-IN" dirty="0"/>
          </a:p>
        </p:txBody>
      </p:sp>
    </p:spTree>
    <p:extLst>
      <p:ext uri="{BB962C8B-B14F-4D97-AF65-F5344CB8AC3E}">
        <p14:creationId xmlns:p14="http://schemas.microsoft.com/office/powerpoint/2010/main" val="322444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D4248-5BED-5198-C23C-934DAF7538B1}"/>
              </a:ext>
            </a:extLst>
          </p:cNvPr>
          <p:cNvSpPr>
            <a:spLocks noGrp="1"/>
          </p:cNvSpPr>
          <p:nvPr>
            <p:ph idx="1"/>
          </p:nvPr>
        </p:nvSpPr>
        <p:spPr>
          <a:xfrm>
            <a:off x="677334" y="751841"/>
            <a:ext cx="8596668" cy="5289522"/>
          </a:xfrm>
        </p:spPr>
        <p:txBody>
          <a:bodyPr>
            <a:normAutofit fontScale="92500" lnSpcReduction="10000"/>
          </a:bodyPr>
          <a:lstStyle/>
          <a:p>
            <a:pPr marL="0" indent="0" algn="l">
              <a:buNone/>
            </a:pPr>
            <a:r>
              <a:rPr lang="en-GB" sz="2400" b="1" i="0" dirty="0">
                <a:solidFill>
                  <a:srgbClr val="0D0D0D"/>
                </a:solidFill>
                <a:effectLst/>
                <a:latin typeface="Söhne"/>
              </a:rPr>
              <a:t>Model Training</a:t>
            </a:r>
            <a:r>
              <a:rPr lang="en-GB" sz="2400" b="0" i="0" dirty="0">
                <a:solidFill>
                  <a:srgbClr val="0D0D0D"/>
                </a:solidFill>
                <a:effectLst/>
                <a:latin typeface="Söhne"/>
              </a:rPr>
              <a:t>:</a:t>
            </a:r>
          </a:p>
          <a:p>
            <a:pPr lvl="1"/>
            <a:r>
              <a:rPr lang="en-GB" sz="2100" b="0" i="0" dirty="0">
                <a:solidFill>
                  <a:srgbClr val="0D0D0D"/>
                </a:solidFill>
                <a:effectLst/>
                <a:latin typeface="Söhne"/>
              </a:rPr>
              <a:t>Train the selected deep learning model using the annotated dataset and appropriate loss functions (e.g., pixel-wise binary cross-entropy).</a:t>
            </a:r>
          </a:p>
          <a:p>
            <a:pPr lvl="1"/>
            <a:r>
              <a:rPr lang="en-GB" sz="2100" b="0" i="0" dirty="0">
                <a:solidFill>
                  <a:srgbClr val="0D0D0D"/>
                </a:solidFill>
                <a:effectLst/>
                <a:latin typeface="Söhne"/>
              </a:rPr>
              <a:t>Utilize transfer learning if applicable, leveraging pre-trained models on similar tasks to speed up convergence.</a:t>
            </a:r>
          </a:p>
          <a:p>
            <a:pPr marL="0" indent="0" algn="l">
              <a:buNone/>
            </a:pPr>
            <a:r>
              <a:rPr lang="en-GB" sz="2400" b="1" i="0" dirty="0">
                <a:solidFill>
                  <a:srgbClr val="0D0D0D"/>
                </a:solidFill>
                <a:effectLst/>
                <a:latin typeface="Söhne"/>
              </a:rPr>
              <a:t>Model Optimization</a:t>
            </a:r>
            <a:r>
              <a:rPr lang="en-GB" sz="2400" b="0" i="0" dirty="0">
                <a:solidFill>
                  <a:srgbClr val="0D0D0D"/>
                </a:solidFill>
                <a:effectLst/>
                <a:latin typeface="Söhne"/>
              </a:rPr>
              <a:t>:</a:t>
            </a:r>
          </a:p>
          <a:p>
            <a:pPr lvl="1"/>
            <a:r>
              <a:rPr lang="en-GB" sz="2100" b="0" i="0" dirty="0">
                <a:solidFill>
                  <a:srgbClr val="0D0D0D"/>
                </a:solidFill>
                <a:effectLst/>
                <a:latin typeface="Söhne"/>
              </a:rPr>
              <a:t>Fine-tune hyperparameters such as learning rate, batch size, and network architecture to improve performance.</a:t>
            </a:r>
          </a:p>
          <a:p>
            <a:pPr lvl="1"/>
            <a:r>
              <a:rPr lang="en-GB" sz="2100" b="0" i="0" dirty="0">
                <a:solidFill>
                  <a:srgbClr val="0D0D0D"/>
                </a:solidFill>
                <a:effectLst/>
                <a:latin typeface="Söhne"/>
              </a:rPr>
              <a:t>Regularize the model to prevent overfitting, using techniques like dropout or weight decay.</a:t>
            </a:r>
          </a:p>
          <a:p>
            <a:pPr marL="0" indent="0" algn="l">
              <a:buNone/>
            </a:pPr>
            <a:r>
              <a:rPr lang="en-GB" sz="2400" b="1" i="0" dirty="0">
                <a:solidFill>
                  <a:srgbClr val="0D0D0D"/>
                </a:solidFill>
                <a:effectLst/>
                <a:latin typeface="Söhne"/>
              </a:rPr>
              <a:t>Real-Time Inference</a:t>
            </a:r>
            <a:r>
              <a:rPr lang="en-GB" sz="2400" b="0" i="0" dirty="0">
                <a:solidFill>
                  <a:srgbClr val="0D0D0D"/>
                </a:solidFill>
                <a:effectLst/>
                <a:latin typeface="Söhne"/>
              </a:rPr>
              <a:t>:</a:t>
            </a:r>
          </a:p>
          <a:p>
            <a:pPr lvl="1"/>
            <a:r>
              <a:rPr lang="en-GB" sz="2100" b="0" i="0" dirty="0">
                <a:solidFill>
                  <a:srgbClr val="0D0D0D"/>
                </a:solidFill>
                <a:effectLst/>
                <a:latin typeface="Söhne"/>
              </a:rPr>
              <a:t>Optimize the trained model for real-time inference on embedded hardware, leveraging techniques like model quantization or pruning.</a:t>
            </a:r>
          </a:p>
          <a:p>
            <a:pPr lvl="1"/>
            <a:r>
              <a:rPr lang="en-GB" sz="2100" b="0" i="0" dirty="0">
                <a:solidFill>
                  <a:srgbClr val="0D0D0D"/>
                </a:solidFill>
                <a:effectLst/>
                <a:latin typeface="Söhne"/>
              </a:rPr>
              <a:t>Profile the inference pipeline to identify and optimize computational bottlenecks.</a:t>
            </a:r>
          </a:p>
          <a:p>
            <a:endParaRPr lang="en-IN" dirty="0"/>
          </a:p>
        </p:txBody>
      </p:sp>
    </p:spTree>
    <p:extLst>
      <p:ext uri="{BB962C8B-B14F-4D97-AF65-F5344CB8AC3E}">
        <p14:creationId xmlns:p14="http://schemas.microsoft.com/office/powerpoint/2010/main" val="241760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9F100-5C38-43ED-13C2-6F2934CF42C8}"/>
              </a:ext>
            </a:extLst>
          </p:cNvPr>
          <p:cNvSpPr>
            <a:spLocks noGrp="1"/>
          </p:cNvSpPr>
          <p:nvPr>
            <p:ph idx="1"/>
          </p:nvPr>
        </p:nvSpPr>
        <p:spPr>
          <a:xfrm>
            <a:off x="838200" y="625077"/>
            <a:ext cx="10515600" cy="5589986"/>
          </a:xfrm>
        </p:spPr>
        <p:txBody>
          <a:bodyPr>
            <a:normAutofit fontScale="77500" lnSpcReduction="20000"/>
          </a:bodyPr>
          <a:lstStyle/>
          <a:p>
            <a:pPr marL="0" indent="0" algn="l">
              <a:buNone/>
            </a:pPr>
            <a:r>
              <a:rPr lang="en-GB" b="1" i="0" dirty="0">
                <a:solidFill>
                  <a:srgbClr val="0D0D0D"/>
                </a:solidFill>
                <a:effectLst/>
                <a:latin typeface="Söhne"/>
              </a:rPr>
              <a:t>Project Outcomes:</a:t>
            </a:r>
          </a:p>
          <a:p>
            <a:pPr algn="l">
              <a:buFont typeface="+mj-lt"/>
              <a:buAutoNum type="arabicPeriod"/>
            </a:pPr>
            <a:r>
              <a:rPr lang="en-GB" b="1" i="0" dirty="0">
                <a:solidFill>
                  <a:srgbClr val="0D0D0D"/>
                </a:solidFill>
                <a:effectLst/>
                <a:latin typeface="Söhne"/>
              </a:rPr>
              <a:t>Lane Detection Accuracy</a:t>
            </a:r>
            <a:r>
              <a:rPr lang="en-GB" b="0" i="0" dirty="0">
                <a:solidFill>
                  <a:srgbClr val="0D0D0D"/>
                </a:solidFill>
                <a:effectLst/>
                <a:latin typeface="Söhne"/>
              </a:rPr>
              <a:t>:</a:t>
            </a:r>
          </a:p>
          <a:p>
            <a:pPr lvl="1"/>
            <a:r>
              <a:rPr lang="en-GB" sz="1700" b="0" i="0" dirty="0">
                <a:solidFill>
                  <a:srgbClr val="0D0D0D"/>
                </a:solidFill>
                <a:effectLst/>
                <a:latin typeface="Söhne"/>
              </a:rPr>
              <a:t>Measure the accuracy of the lane detection system on benchmark datasets and real-world driving scenarios.</a:t>
            </a:r>
          </a:p>
          <a:p>
            <a:pPr lvl="1"/>
            <a:r>
              <a:rPr lang="en-GB" sz="1700" b="0" i="0" dirty="0">
                <a:solidFill>
                  <a:srgbClr val="0D0D0D"/>
                </a:solidFill>
                <a:effectLst/>
                <a:latin typeface="Söhne"/>
              </a:rPr>
              <a:t>Evaluate the system's performance under varying lighting conditions, weather conditions, and road types.</a:t>
            </a:r>
          </a:p>
          <a:p>
            <a:pPr marL="457200" lvl="1" indent="0">
              <a:buNone/>
            </a:pPr>
            <a:endParaRPr lang="en-GB" b="1" i="0" dirty="0">
              <a:solidFill>
                <a:srgbClr val="0D0D0D"/>
              </a:solidFill>
              <a:effectLst/>
              <a:latin typeface="Söhne"/>
            </a:endParaRPr>
          </a:p>
          <a:p>
            <a:pPr marL="457200" lvl="1" indent="0">
              <a:buNone/>
            </a:pPr>
            <a:r>
              <a:rPr lang="en-GB" b="1" i="0" dirty="0">
                <a:solidFill>
                  <a:srgbClr val="0D0D0D"/>
                </a:solidFill>
                <a:effectLst/>
                <a:latin typeface="Söhne"/>
              </a:rPr>
              <a:t>Good Prediction vs. Poor Prediction</a:t>
            </a:r>
          </a:p>
          <a:p>
            <a:pPr marL="457200" lvl="1" indent="0">
              <a:buNone/>
            </a:pPr>
            <a:endParaRPr lang="en-GB" b="1" i="0" dirty="0">
              <a:solidFill>
                <a:srgbClr val="0D0D0D"/>
              </a:solidFill>
              <a:effectLst/>
              <a:latin typeface="Söhne"/>
            </a:endParaRPr>
          </a:p>
          <a:p>
            <a:pPr marL="457200" lvl="1" indent="0">
              <a:buNone/>
            </a:pPr>
            <a:endParaRPr lang="en-GB" b="1" dirty="0">
              <a:solidFill>
                <a:srgbClr val="0D0D0D"/>
              </a:solidFill>
              <a:latin typeface="Söhne"/>
            </a:endParaRPr>
          </a:p>
          <a:p>
            <a:pPr marL="457200" lvl="1" indent="0">
              <a:buNone/>
            </a:pPr>
            <a:endParaRPr lang="en-GB" b="1" i="0" dirty="0">
              <a:solidFill>
                <a:srgbClr val="0D0D0D"/>
              </a:solidFill>
              <a:effectLst/>
              <a:latin typeface="Söhne"/>
            </a:endParaRPr>
          </a:p>
          <a:p>
            <a:pPr marL="457200" lvl="1" indent="0">
              <a:buNone/>
            </a:pPr>
            <a:endParaRPr lang="en-GB" b="1" dirty="0">
              <a:solidFill>
                <a:srgbClr val="0D0D0D"/>
              </a:solidFill>
              <a:latin typeface="Söhne"/>
            </a:endParaRPr>
          </a:p>
          <a:p>
            <a:pPr marL="457200" lvl="1" indent="0">
              <a:buNone/>
            </a:pPr>
            <a:endParaRPr lang="en-GB" b="1" i="0" dirty="0">
              <a:solidFill>
                <a:srgbClr val="0D0D0D"/>
              </a:solidFill>
              <a:effectLst/>
              <a:latin typeface="Söhne"/>
            </a:endParaRPr>
          </a:p>
          <a:p>
            <a:pPr marL="457200" lvl="1" indent="0">
              <a:buNone/>
            </a:pPr>
            <a:endParaRPr lang="en-GB" b="1" i="0" dirty="0">
              <a:solidFill>
                <a:srgbClr val="0D0D0D"/>
              </a:solidFill>
              <a:effectLst/>
              <a:latin typeface="Söhne"/>
            </a:endParaRPr>
          </a:p>
          <a:p>
            <a:pPr marL="457200" lvl="1" indent="0">
              <a:buNone/>
            </a:pPr>
            <a:endParaRPr lang="en-GB" b="1" i="0" dirty="0">
              <a:solidFill>
                <a:srgbClr val="0D0D0D"/>
              </a:solidFill>
              <a:effectLst/>
              <a:latin typeface="Söhne"/>
            </a:endParaRPr>
          </a:p>
          <a:p>
            <a:pPr algn="l">
              <a:buFont typeface="+mj-lt"/>
              <a:buAutoNum type="arabicPeriod"/>
            </a:pPr>
            <a:endParaRPr lang="en-US" sz="1900" b="1" i="0" dirty="0">
              <a:solidFill>
                <a:srgbClr val="0D0D0D"/>
              </a:solidFill>
              <a:effectLst/>
              <a:latin typeface="Söhne"/>
            </a:endParaRPr>
          </a:p>
          <a:p>
            <a:pPr algn="l">
              <a:buFont typeface="+mj-lt"/>
              <a:buAutoNum type="arabicPeriod"/>
            </a:pPr>
            <a:r>
              <a:rPr lang="en-GB" sz="1900" b="1" i="0" dirty="0">
                <a:solidFill>
                  <a:srgbClr val="0D0D0D"/>
                </a:solidFill>
                <a:effectLst/>
                <a:latin typeface="Söhne"/>
              </a:rPr>
              <a:t>Real-Time Performance</a:t>
            </a:r>
            <a:r>
              <a:rPr lang="en-GB" sz="1900" b="0" i="0" dirty="0">
                <a:solidFill>
                  <a:srgbClr val="0D0D0D"/>
                </a:solidFill>
                <a:effectLst/>
                <a:latin typeface="Söhne"/>
              </a:rPr>
              <a:t>:</a:t>
            </a:r>
          </a:p>
          <a:p>
            <a:pPr lvl="1"/>
            <a:r>
              <a:rPr lang="en-GB" sz="1700" b="0" i="0" dirty="0">
                <a:solidFill>
                  <a:srgbClr val="0D0D0D"/>
                </a:solidFill>
                <a:effectLst/>
                <a:latin typeface="Söhne"/>
              </a:rPr>
              <a:t>Assess the system's ability to process incoming frames in real-time, ensuring low-latency response for timely driver assistance.</a:t>
            </a:r>
          </a:p>
          <a:p>
            <a:pPr lvl="1"/>
            <a:r>
              <a:rPr lang="en-GB" sz="1700" b="0" i="0" dirty="0">
                <a:solidFill>
                  <a:srgbClr val="0D0D0D"/>
                </a:solidFill>
                <a:effectLst/>
                <a:latin typeface="Söhne"/>
              </a:rPr>
              <a:t>Measure frame rate and processing time to verify compliance with real-time constraints.</a:t>
            </a:r>
          </a:p>
          <a:p>
            <a:endParaRPr lang="en-IN" dirty="0"/>
          </a:p>
        </p:txBody>
      </p:sp>
      <p:pic>
        <p:nvPicPr>
          <p:cNvPr id="5" name="Picture 4">
            <a:extLst>
              <a:ext uri="{FF2B5EF4-FFF2-40B4-BE49-F238E27FC236}">
                <a16:creationId xmlns:a16="http://schemas.microsoft.com/office/drawing/2014/main" id="{43BBCB4B-CFD7-BFD8-926F-39B894E9DB2C}"/>
              </a:ext>
            </a:extLst>
          </p:cNvPr>
          <p:cNvPicPr>
            <a:picLocks noChangeAspect="1"/>
          </p:cNvPicPr>
          <p:nvPr/>
        </p:nvPicPr>
        <p:blipFill>
          <a:blip r:embed="rId2"/>
          <a:stretch>
            <a:fillRect/>
          </a:stretch>
        </p:blipFill>
        <p:spPr>
          <a:xfrm>
            <a:off x="2752258" y="2884160"/>
            <a:ext cx="6687483" cy="1857634"/>
          </a:xfrm>
          <a:prstGeom prst="rect">
            <a:avLst/>
          </a:prstGeom>
        </p:spPr>
      </p:pic>
    </p:spTree>
    <p:extLst>
      <p:ext uri="{BB962C8B-B14F-4D97-AF65-F5344CB8AC3E}">
        <p14:creationId xmlns:p14="http://schemas.microsoft.com/office/powerpoint/2010/main" val="193449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3B6E4-103B-2161-1A98-709F8E8E7B84}"/>
              </a:ext>
            </a:extLst>
          </p:cNvPr>
          <p:cNvSpPr>
            <a:spLocks noGrp="1"/>
          </p:cNvSpPr>
          <p:nvPr>
            <p:ph idx="1"/>
          </p:nvPr>
        </p:nvSpPr>
        <p:spPr>
          <a:xfrm>
            <a:off x="838200" y="442452"/>
            <a:ext cx="10515600" cy="5734511"/>
          </a:xfrm>
        </p:spPr>
        <p:txBody>
          <a:bodyPr>
            <a:normAutofit lnSpcReduction="10000"/>
          </a:bodyPr>
          <a:lstStyle/>
          <a:p>
            <a:pPr marL="0" indent="0" algn="l">
              <a:buNone/>
            </a:pPr>
            <a:r>
              <a:rPr lang="en-GB" sz="2000" b="1" i="0" dirty="0">
                <a:solidFill>
                  <a:srgbClr val="0D0D0D"/>
                </a:solidFill>
                <a:effectLst/>
                <a:latin typeface="Söhne"/>
              </a:rPr>
              <a:t>Robustness to Dynamic Scenarios</a:t>
            </a:r>
            <a:r>
              <a:rPr lang="en-GB" sz="2000" b="0" i="0" dirty="0">
                <a:solidFill>
                  <a:srgbClr val="0D0D0D"/>
                </a:solidFill>
                <a:effectLst/>
                <a:latin typeface="Söhne"/>
              </a:rPr>
              <a:t>:</a:t>
            </a:r>
          </a:p>
          <a:p>
            <a:pPr lvl="1"/>
            <a:r>
              <a:rPr lang="en-GB" sz="1800" b="0" i="0" dirty="0">
                <a:solidFill>
                  <a:srgbClr val="0D0D0D"/>
                </a:solidFill>
                <a:effectLst/>
                <a:latin typeface="Söhne"/>
              </a:rPr>
              <a:t>Test the system's robustness to dynamic driving scenarios, including lane changes, intersections, and merging traffic.</a:t>
            </a:r>
          </a:p>
          <a:p>
            <a:pPr lvl="1"/>
            <a:r>
              <a:rPr lang="en-GB" sz="1800" b="0" i="0" dirty="0">
                <a:solidFill>
                  <a:srgbClr val="0D0D0D"/>
                </a:solidFill>
                <a:effectLst/>
                <a:latin typeface="Söhne"/>
              </a:rPr>
              <a:t>Evaluate the system's performance in handling occlusions, shadows, and road surface variations.</a:t>
            </a:r>
          </a:p>
          <a:p>
            <a:pPr marL="0" indent="0" algn="l">
              <a:buNone/>
            </a:pPr>
            <a:r>
              <a:rPr lang="en-GB" b="1" i="0" dirty="0">
                <a:solidFill>
                  <a:srgbClr val="0D0D0D"/>
                </a:solidFill>
                <a:effectLst/>
                <a:latin typeface="Söhne"/>
              </a:rPr>
              <a:t>User Experience and Safety</a:t>
            </a:r>
            <a:r>
              <a:rPr lang="en-GB" b="0" i="0" dirty="0">
                <a:solidFill>
                  <a:srgbClr val="0D0D0D"/>
                </a:solidFill>
                <a:effectLst/>
                <a:latin typeface="Söhne"/>
              </a:rPr>
              <a:t>:</a:t>
            </a:r>
          </a:p>
          <a:p>
            <a:pPr lvl="1"/>
            <a:r>
              <a:rPr lang="en-GB" sz="1800" b="0" i="0" dirty="0">
                <a:solidFill>
                  <a:srgbClr val="0D0D0D"/>
                </a:solidFill>
                <a:effectLst/>
                <a:latin typeface="Söhne"/>
              </a:rPr>
              <a:t>Solicit feedback from users and stakeholders to assess the system's usability and effectiveness in enhancing driving safety.</a:t>
            </a:r>
          </a:p>
          <a:p>
            <a:pPr lvl="1"/>
            <a:r>
              <a:rPr lang="en-GB" sz="1800" b="0" i="0" dirty="0">
                <a:solidFill>
                  <a:srgbClr val="0D0D0D"/>
                </a:solidFill>
                <a:effectLst/>
                <a:latin typeface="Söhne"/>
              </a:rPr>
              <a:t>Conduct usability testing and user studies to identify areas for improvement and refinement.</a:t>
            </a:r>
          </a:p>
          <a:p>
            <a:pPr marL="0" indent="0" algn="l">
              <a:buNone/>
            </a:pPr>
            <a:r>
              <a:rPr lang="en-GB" b="1" i="0" dirty="0">
                <a:solidFill>
                  <a:srgbClr val="0D0D0D"/>
                </a:solidFill>
                <a:effectLst/>
                <a:latin typeface="Söhne"/>
              </a:rPr>
              <a:t>Scalability and Deployment</a:t>
            </a:r>
            <a:r>
              <a:rPr lang="en-GB" b="0" i="0" dirty="0">
                <a:solidFill>
                  <a:srgbClr val="0D0D0D"/>
                </a:solidFill>
                <a:effectLst/>
                <a:latin typeface="Söhne"/>
              </a:rPr>
              <a:t>:</a:t>
            </a:r>
          </a:p>
          <a:p>
            <a:pPr lvl="1"/>
            <a:r>
              <a:rPr lang="en-GB" sz="1800" b="0" i="0" dirty="0">
                <a:solidFill>
                  <a:srgbClr val="0D0D0D"/>
                </a:solidFill>
                <a:effectLst/>
                <a:latin typeface="Söhne"/>
              </a:rPr>
              <a:t>Evaluate the scalability of the system for deployment across different vehicle platforms and environments.</a:t>
            </a:r>
          </a:p>
          <a:p>
            <a:pPr lvl="1"/>
            <a:r>
              <a:rPr lang="en-GB" sz="1800" b="0" i="0" dirty="0">
                <a:solidFill>
                  <a:srgbClr val="0D0D0D"/>
                </a:solidFill>
                <a:effectLst/>
                <a:latin typeface="Söhne"/>
              </a:rPr>
              <a:t>Develop deployment strategies and guidelines for integrating the system into production vehicles.</a:t>
            </a:r>
          </a:p>
          <a:p>
            <a:pPr marL="0" indent="0" algn="l">
              <a:buNone/>
            </a:pPr>
            <a:r>
              <a:rPr lang="en-GB" b="1" i="0" dirty="0">
                <a:solidFill>
                  <a:srgbClr val="0D0D0D"/>
                </a:solidFill>
                <a:effectLst/>
                <a:latin typeface="Söhne"/>
              </a:rPr>
              <a:t>Integration with ADAS</a:t>
            </a:r>
            <a:r>
              <a:rPr lang="en-GB" b="0" i="0" dirty="0">
                <a:solidFill>
                  <a:srgbClr val="0D0D0D"/>
                </a:solidFill>
                <a:effectLst/>
                <a:latin typeface="Söhne"/>
              </a:rPr>
              <a:t>:</a:t>
            </a:r>
          </a:p>
          <a:p>
            <a:pPr lvl="1"/>
            <a:r>
              <a:rPr lang="en-GB" sz="1800" b="0" i="0" dirty="0">
                <a:solidFill>
                  <a:srgbClr val="0D0D0D"/>
                </a:solidFill>
                <a:effectLst/>
                <a:latin typeface="Söhne"/>
              </a:rPr>
              <a:t>Validate the seamless integration of the lane detection system with existing ADAS components.</a:t>
            </a:r>
          </a:p>
          <a:p>
            <a:pPr lvl="1"/>
            <a:r>
              <a:rPr lang="en-GB" sz="1800" b="0" i="0" dirty="0">
                <a:solidFill>
                  <a:srgbClr val="0D0D0D"/>
                </a:solidFill>
                <a:effectLst/>
                <a:latin typeface="Söhne"/>
              </a:rPr>
              <a:t>Demonstrate the system's ability to provide meaningful assistance to the driver, such as lane keeping assistance or collision warning alerts.</a:t>
            </a:r>
          </a:p>
          <a:p>
            <a:pPr lvl="1"/>
            <a:endParaRPr lang="en-GB" sz="1800"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15722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30BC-A685-30E7-DF91-7464FFBC90BE}"/>
              </a:ext>
            </a:extLst>
          </p:cNvPr>
          <p:cNvSpPr>
            <a:spLocks noGrp="1"/>
          </p:cNvSpPr>
          <p:nvPr>
            <p:ph type="title"/>
          </p:nvPr>
        </p:nvSpPr>
        <p:spPr>
          <a:xfrm>
            <a:off x="1295402" y="428491"/>
            <a:ext cx="9601196" cy="1303867"/>
          </a:xfrm>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A1ED688B-C80C-30BB-9541-7EAF6AD69F89}"/>
              </a:ext>
            </a:extLst>
          </p:cNvPr>
          <p:cNvSpPr>
            <a:spLocks noGrp="1"/>
          </p:cNvSpPr>
          <p:nvPr>
            <p:ph idx="1"/>
          </p:nvPr>
        </p:nvSpPr>
        <p:spPr>
          <a:xfrm>
            <a:off x="552318" y="1421196"/>
            <a:ext cx="10515600" cy="4791485"/>
          </a:xfrm>
        </p:spPr>
        <p:txBody>
          <a:bodyPr>
            <a:noAutofit/>
          </a:bodyPr>
          <a:lstStyle/>
          <a:p>
            <a:r>
              <a:rPr lang="en-GB" sz="2400" b="0" i="0" dirty="0">
                <a:solidFill>
                  <a:srgbClr val="0D0D0D"/>
                </a:solidFill>
                <a:effectLst/>
                <a:latin typeface="Söhne"/>
              </a:rPr>
              <a:t>In conclusion, the development of a lane detection system with assistance features for real-time tracking presents a significant opportunity to enhance driver safety and improve the overall driving experience. Through the utilization of advanced technologies and methodologies, such as deep learning, sensor fusion, and real-time processing, the project aims to address key challenges like varying road conditions, dynamic scenarios, and seamless integration with existing ADAS systems. </a:t>
            </a:r>
            <a:r>
              <a:rPr lang="en-GB" sz="2400" dirty="0">
                <a:solidFill>
                  <a:srgbClr val="0D0D0D"/>
                </a:solidFill>
                <a:latin typeface="Söhne"/>
              </a:rPr>
              <a:t>T</a:t>
            </a:r>
            <a:r>
              <a:rPr lang="en-GB" sz="2400" b="0" i="0" dirty="0">
                <a:solidFill>
                  <a:srgbClr val="0D0D0D"/>
                </a:solidFill>
                <a:effectLst/>
                <a:latin typeface="Söhne"/>
              </a:rPr>
              <a:t>he lane detection system with assistance features represents a valuable innovation in automotive technology, with the potential to significantly improve road safety, reduce accidents, and enhance the driving experience for users worldwide. Through rigorous </a:t>
            </a:r>
            <a:r>
              <a:rPr lang="en-GB" sz="2400" b="0" i="0" dirty="0" err="1">
                <a:solidFill>
                  <a:srgbClr val="0D0D0D"/>
                </a:solidFill>
                <a:effectLst/>
                <a:latin typeface="Söhne"/>
              </a:rPr>
              <a:t>modeling</a:t>
            </a:r>
            <a:r>
              <a:rPr lang="en-GB" sz="2400" b="0" i="0" dirty="0">
                <a:solidFill>
                  <a:srgbClr val="0D0D0D"/>
                </a:solidFill>
                <a:effectLst/>
                <a:latin typeface="Söhne"/>
              </a:rPr>
              <a:t>, testing, and optimization, the project </a:t>
            </a:r>
            <a:r>
              <a:rPr lang="en-GB" sz="2400" b="0" i="0" dirty="0" err="1">
                <a:solidFill>
                  <a:srgbClr val="0D0D0D"/>
                </a:solidFill>
                <a:effectLst/>
                <a:latin typeface="Söhne"/>
              </a:rPr>
              <a:t>endeavors</a:t>
            </a:r>
            <a:r>
              <a:rPr lang="en-GB" sz="2400" b="0" i="0" dirty="0">
                <a:solidFill>
                  <a:srgbClr val="0D0D0D"/>
                </a:solidFill>
                <a:effectLst/>
                <a:latin typeface="Söhne"/>
              </a:rPr>
              <a:t> to deliver a robust and dependable solution that meets the highest standards of accuracy, performance, and usability in real-world driving scenarios.</a:t>
            </a:r>
            <a:endParaRPr lang="en-IN" sz="2400" dirty="0"/>
          </a:p>
        </p:txBody>
      </p:sp>
    </p:spTree>
    <p:extLst>
      <p:ext uri="{BB962C8B-B14F-4D97-AF65-F5344CB8AC3E}">
        <p14:creationId xmlns:p14="http://schemas.microsoft.com/office/powerpoint/2010/main" val="68917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9D0A-4A6D-EBAA-A4A2-3F9CD69A1C54}"/>
              </a:ext>
            </a:extLst>
          </p:cNvPr>
          <p:cNvSpPr>
            <a:spLocks noGrp="1"/>
          </p:cNvSpPr>
          <p:nvPr>
            <p:ph type="title"/>
          </p:nvPr>
        </p:nvSpPr>
        <p:spPr>
          <a:xfrm>
            <a:off x="1295402" y="521758"/>
            <a:ext cx="9601196" cy="1303867"/>
          </a:xfrm>
        </p:spPr>
        <p:txBody>
          <a:bodyPr/>
          <a:lstStyle/>
          <a:p>
            <a:r>
              <a:rPr lang="en-GB" dirty="0"/>
              <a:t>Scope</a:t>
            </a:r>
            <a:endParaRPr lang="en-IN" dirty="0"/>
          </a:p>
        </p:txBody>
      </p:sp>
      <p:sp>
        <p:nvSpPr>
          <p:cNvPr id="3" name="Content Placeholder 2">
            <a:extLst>
              <a:ext uri="{FF2B5EF4-FFF2-40B4-BE49-F238E27FC236}">
                <a16:creationId xmlns:a16="http://schemas.microsoft.com/office/drawing/2014/main" id="{9B21B41A-E5DB-F3B6-CA5D-7C7CA2CA03BF}"/>
              </a:ext>
            </a:extLst>
          </p:cNvPr>
          <p:cNvSpPr>
            <a:spLocks noGrp="1"/>
          </p:cNvSpPr>
          <p:nvPr>
            <p:ph idx="1"/>
          </p:nvPr>
        </p:nvSpPr>
        <p:spPr>
          <a:xfrm>
            <a:off x="838200" y="1436602"/>
            <a:ext cx="10948988" cy="5867882"/>
          </a:xfrm>
        </p:spPr>
        <p:txBody>
          <a:bodyPr>
            <a:normAutofit/>
          </a:bodyPr>
          <a:lstStyle/>
          <a:p>
            <a:r>
              <a:rPr lang="en-GB" sz="2000" b="0" i="0" dirty="0">
                <a:solidFill>
                  <a:srgbClr val="0D0D0D"/>
                </a:solidFill>
                <a:effectLst/>
                <a:latin typeface="Söhne"/>
              </a:rPr>
              <a:t>The scope of the lane detection system with assistance features encompasses various functional, technical, environmental, integration, validation, and deployment aspects. Functionally, the system involves the development of algorithms for accurate lane detection, continuous lane tracking, and integration of assistance features such as lane keeping assistance, collision warning systems, and adaptive cruise control. Technically, it involves integrating data from multiple sensors like cameras, LiDAR, IMUs, and GPS modules, utilizing deep learning for robust lane detection, optimizing for real-time processing, and employing sensor fusion techniques for enhanced perception. Environmentally, the system addresses challenges posed by varying road conditions, dynamic scenarios, and noise reduction in sensor data. Integration-wise, it ensures seamless integration with existing ADAS systems and the vehicle's electronic architecture, along with designing user-friendly human-machine interfaces. Validation and verification entail comprehensive testing for accuracy, robustness, safety, and usability, while deployment focuses on scalability and developing deployment strategies for integration into production vehicles. This comprehensive scope guides the development, implementation, and deployment phases of the project, ensuring its effectiveness, reliability, and user acceptance in real-world driving scenarios.</a:t>
            </a:r>
            <a:endParaRPr lang="en-IN" sz="2000" dirty="0"/>
          </a:p>
        </p:txBody>
      </p:sp>
    </p:spTree>
    <p:extLst>
      <p:ext uri="{BB962C8B-B14F-4D97-AF65-F5344CB8AC3E}">
        <p14:creationId xmlns:p14="http://schemas.microsoft.com/office/powerpoint/2010/main" val="64278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0E5AD-734A-2C0A-66D1-CBEF3D22E398}"/>
              </a:ext>
            </a:extLst>
          </p:cNvPr>
          <p:cNvSpPr>
            <a:spLocks noGrp="1"/>
          </p:cNvSpPr>
          <p:nvPr>
            <p:ph idx="1"/>
          </p:nvPr>
        </p:nvSpPr>
        <p:spPr/>
        <p:txBody>
          <a:bodyPr/>
          <a:lstStyle/>
          <a:p>
            <a:pPr marL="0" indent="0">
              <a:buNone/>
            </a:pPr>
            <a:r>
              <a:rPr lang="en-US" altLang="en-US" sz="2800" dirty="0"/>
              <a:t>GIT Hub Link of Project Code:</a:t>
            </a:r>
          </a:p>
          <a:p>
            <a:pPr marL="0" indent="0">
              <a:buNone/>
            </a:pPr>
            <a:endParaRPr lang="en-IN" dirty="0"/>
          </a:p>
        </p:txBody>
      </p:sp>
      <p:sp>
        <p:nvSpPr>
          <p:cNvPr id="4" name="TextBox 3">
            <a:extLst>
              <a:ext uri="{FF2B5EF4-FFF2-40B4-BE49-F238E27FC236}">
                <a16:creationId xmlns:a16="http://schemas.microsoft.com/office/drawing/2014/main" id="{0CBCE868-D496-01B4-8C4D-EE0A2CD8DFFF}"/>
              </a:ext>
            </a:extLst>
          </p:cNvPr>
          <p:cNvSpPr txBox="1"/>
          <p:nvPr/>
        </p:nvSpPr>
        <p:spPr>
          <a:xfrm>
            <a:off x="1465029" y="3059668"/>
            <a:ext cx="6107906" cy="369332"/>
          </a:xfrm>
          <a:prstGeom prst="rect">
            <a:avLst/>
          </a:prstGeom>
          <a:noFill/>
        </p:spPr>
        <p:txBody>
          <a:bodyPr wrap="square">
            <a:spAutoFit/>
          </a:bodyPr>
          <a:lstStyle/>
          <a:p>
            <a:r>
              <a:rPr lang="en-US">
                <a:solidFill>
                  <a:schemeClr val="accent2"/>
                </a:solidFill>
              </a:rPr>
              <a:t>https://github.com/Sabari1817/au730321114045.git</a:t>
            </a:r>
          </a:p>
        </p:txBody>
      </p:sp>
    </p:spTree>
    <p:extLst>
      <p:ext uri="{BB962C8B-B14F-4D97-AF65-F5344CB8AC3E}">
        <p14:creationId xmlns:p14="http://schemas.microsoft.com/office/powerpoint/2010/main" val="32341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FBCC-08A6-8BF4-DB2D-50E01254667F}"/>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EF75FBA1-AF19-492F-60FC-26F2765E5B0A}"/>
              </a:ext>
            </a:extLst>
          </p:cNvPr>
          <p:cNvSpPr>
            <a:spLocks noGrp="1"/>
          </p:cNvSpPr>
          <p:nvPr>
            <p:ph idx="1"/>
          </p:nvPr>
        </p:nvSpPr>
        <p:spPr>
          <a:xfrm>
            <a:off x="963084" y="2482454"/>
            <a:ext cx="8596668" cy="4719768"/>
          </a:xfrm>
        </p:spPr>
        <p:txBody>
          <a:bodyPr/>
          <a:lstStyle/>
          <a:p>
            <a:r>
              <a:rPr lang="en-GB" b="1" i="0" dirty="0">
                <a:solidFill>
                  <a:srgbClr val="5C5776"/>
                </a:solidFill>
                <a:effectLst/>
                <a:latin typeface="Nunito" pitchFamily="2" charset="0"/>
              </a:rPr>
              <a:t> </a:t>
            </a:r>
            <a:r>
              <a:rPr lang="en-US" b="1" i="0" dirty="0">
                <a:solidFill>
                  <a:srgbClr val="5C5776"/>
                </a:solidFill>
                <a:effectLst/>
                <a:latin typeface="Nunito" pitchFamily="2" charset="0"/>
              </a:rPr>
              <a:t>T</a:t>
            </a:r>
            <a:r>
              <a:rPr lang="en-GB" b="1" i="0" dirty="0">
                <a:solidFill>
                  <a:srgbClr val="5C5776"/>
                </a:solidFill>
                <a:effectLst/>
                <a:latin typeface="Nunito" pitchFamily="2" charset="0"/>
              </a:rPr>
              <a:t>o develop a Lane Detection with Assistance system to track lanes in real-time, tackling challenges of diverse road conditions and dynamic scenarios, while seamlessly integrating with ADAS, prioritizing low-latency processing and noise reduction, and evaluating based on accuracy, real-time performance, and ADAS integration.  </a:t>
            </a:r>
            <a:endParaRPr lang="en-IN" b="1" dirty="0"/>
          </a:p>
        </p:txBody>
      </p:sp>
    </p:spTree>
    <p:extLst>
      <p:ext uri="{BB962C8B-B14F-4D97-AF65-F5344CB8AC3E}">
        <p14:creationId xmlns:p14="http://schemas.microsoft.com/office/powerpoint/2010/main" val="51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5535-BB40-338A-E181-7521A9640EA2}"/>
              </a:ext>
            </a:extLst>
          </p:cNvPr>
          <p:cNvSpPr>
            <a:spLocks noGrp="1"/>
          </p:cNvSpPr>
          <p:nvPr>
            <p:ph type="title"/>
          </p:nvPr>
        </p:nvSpPr>
        <p:spPr>
          <a:xfrm>
            <a:off x="1545433" y="285751"/>
            <a:ext cx="9601196" cy="1107280"/>
          </a:xfrm>
        </p:spPr>
        <p:txBody>
          <a:bodyPr/>
          <a:lstStyle/>
          <a:p>
            <a:r>
              <a:rPr lang="en-GB" dirty="0"/>
              <a:t>Contents </a:t>
            </a:r>
            <a:endParaRPr lang="en-IN" dirty="0"/>
          </a:p>
        </p:txBody>
      </p:sp>
      <p:sp>
        <p:nvSpPr>
          <p:cNvPr id="3" name="Content Placeholder 2">
            <a:extLst>
              <a:ext uri="{FF2B5EF4-FFF2-40B4-BE49-F238E27FC236}">
                <a16:creationId xmlns:a16="http://schemas.microsoft.com/office/drawing/2014/main" id="{B8336A1C-CFAE-AE2E-0660-0749CDC327FB}"/>
              </a:ext>
            </a:extLst>
          </p:cNvPr>
          <p:cNvSpPr>
            <a:spLocks noGrp="1"/>
          </p:cNvSpPr>
          <p:nvPr>
            <p:ph idx="1"/>
          </p:nvPr>
        </p:nvSpPr>
        <p:spPr>
          <a:xfrm>
            <a:off x="1045371" y="982265"/>
            <a:ext cx="7920035" cy="5268515"/>
          </a:xfrm>
        </p:spPr>
        <p:txBody>
          <a:bodyPr>
            <a:normAutofit lnSpcReduction="10000"/>
          </a:bodyPr>
          <a:lstStyle/>
          <a:p>
            <a:pPr fontAlgn="ctr">
              <a:spcBef>
                <a:spcPts val="0"/>
              </a:spcBef>
            </a:pPr>
            <a:r>
              <a:rPr lang="en-GB" sz="1800" b="0" i="0" u="none" strike="noStrike" dirty="0">
                <a:effectLst/>
                <a:latin typeface="Arial" panose="020B0604020202020204" pitchFamily="34" charset="0"/>
              </a:rPr>
              <a:t>Introduction</a:t>
            </a:r>
          </a:p>
          <a:p>
            <a:pPr fontAlgn="ctr">
              <a:spcBef>
                <a:spcPts val="0"/>
              </a:spcBef>
            </a:pPr>
            <a:endParaRPr lang="en-GB" sz="1800" b="0" i="0" u="none" strike="noStrike" dirty="0">
              <a:effectLst/>
              <a:latin typeface="Arial" panose="020B0604020202020204" pitchFamily="34" charset="0"/>
            </a:endParaRPr>
          </a:p>
          <a:p>
            <a:pPr fontAlgn="ctr">
              <a:spcBef>
                <a:spcPts val="0"/>
              </a:spcBef>
            </a:pPr>
            <a:r>
              <a:rPr lang="en-GB" sz="1800" b="0" i="0" u="none" strike="noStrike" dirty="0">
                <a:effectLst/>
                <a:latin typeface="Arial" panose="020B0604020202020204" pitchFamily="34" charset="0"/>
              </a:rPr>
              <a:t> Services and Tools Required</a:t>
            </a:r>
          </a:p>
          <a:p>
            <a:pPr fontAlgn="ctr">
              <a:spcBef>
                <a:spcPts val="0"/>
              </a:spcBef>
            </a:pPr>
            <a:endParaRPr lang="en-GB" sz="1800" b="0" i="0" u="none" strike="noStrike" dirty="0">
              <a:effectLst/>
              <a:latin typeface="Arial" panose="020B0604020202020204" pitchFamily="34" charset="0"/>
            </a:endParaRPr>
          </a:p>
          <a:p>
            <a:pPr fontAlgn="ctr">
              <a:spcBef>
                <a:spcPts val="0"/>
              </a:spcBef>
            </a:pPr>
            <a:r>
              <a:rPr lang="en-GB" sz="1800" b="0" i="0" u="none" strike="noStrike" dirty="0">
                <a:effectLst/>
                <a:latin typeface="Arial" panose="020B0604020202020204" pitchFamily="34" charset="0"/>
              </a:rPr>
              <a:t>Project Architecture</a:t>
            </a:r>
          </a:p>
          <a:p>
            <a:pPr fontAlgn="ctr">
              <a:spcBef>
                <a:spcPts val="0"/>
              </a:spcBef>
            </a:pPr>
            <a:endParaRPr lang="en-GB" sz="1800" b="0" i="0" u="none" strike="noStrike" dirty="0">
              <a:effectLst/>
              <a:latin typeface="Arial" panose="020B0604020202020204" pitchFamily="34" charset="0"/>
            </a:endParaRPr>
          </a:p>
          <a:p>
            <a:pPr fontAlgn="ctr">
              <a:spcBef>
                <a:spcPts val="0"/>
              </a:spcBef>
            </a:pPr>
            <a:r>
              <a:rPr lang="en-GB" sz="1800" b="0" i="0" u="none" strike="noStrike" dirty="0" err="1">
                <a:effectLst/>
                <a:latin typeface="Arial" panose="020B0604020202020204" pitchFamily="34" charset="0"/>
              </a:rPr>
              <a:t>Modeling</a:t>
            </a:r>
            <a:r>
              <a:rPr lang="en-GB" sz="1800" b="0" i="0" u="none" strike="noStrike" dirty="0">
                <a:effectLst/>
                <a:latin typeface="Arial" panose="020B0604020202020204" pitchFamily="34" charset="0"/>
              </a:rPr>
              <a:t> and Project Outcome</a:t>
            </a:r>
          </a:p>
          <a:p>
            <a:pPr fontAlgn="ctr">
              <a:spcBef>
                <a:spcPts val="0"/>
              </a:spcBef>
            </a:pPr>
            <a:endParaRPr lang="en-GB" sz="1800" b="0" i="0" u="none" strike="noStrike" dirty="0">
              <a:effectLst/>
              <a:latin typeface="Arial" panose="020B0604020202020204" pitchFamily="34" charset="0"/>
            </a:endParaRPr>
          </a:p>
          <a:p>
            <a:pPr fontAlgn="ctr">
              <a:spcBef>
                <a:spcPts val="0"/>
              </a:spcBef>
            </a:pPr>
            <a:r>
              <a:rPr lang="en-GB" sz="1800" b="0" i="0" u="none" strike="noStrike" dirty="0">
                <a:effectLst/>
                <a:latin typeface="Arial" panose="020B0604020202020204" pitchFamily="34" charset="0"/>
              </a:rPr>
              <a:t>Conclusion</a:t>
            </a:r>
          </a:p>
          <a:p>
            <a:pPr fontAlgn="ctr">
              <a:spcBef>
                <a:spcPts val="0"/>
              </a:spcBef>
            </a:pPr>
            <a:endParaRPr lang="en-GB" sz="1800" b="0" i="0" u="none" strike="noStrike" dirty="0">
              <a:effectLst/>
              <a:latin typeface="Arial" panose="020B0604020202020204" pitchFamily="34" charset="0"/>
            </a:endParaRPr>
          </a:p>
          <a:p>
            <a:pPr fontAlgn="ctr">
              <a:spcBef>
                <a:spcPts val="0"/>
              </a:spcBef>
            </a:pPr>
            <a:r>
              <a:rPr lang="en-GB" sz="1800" b="0" i="0" u="none" strike="noStrike" dirty="0">
                <a:effectLst/>
                <a:latin typeface="Arial" panose="020B0604020202020204" pitchFamily="34" charset="0"/>
              </a:rPr>
              <a:t>Future Scope</a:t>
            </a:r>
          </a:p>
          <a:p>
            <a:pPr fontAlgn="ctr">
              <a:spcBef>
                <a:spcPts val="0"/>
              </a:spcBef>
            </a:pPr>
            <a:endParaRPr lang="en-GB" sz="1800" b="0" i="0" u="none" strike="noStrike" dirty="0">
              <a:effectLst/>
              <a:latin typeface="Arial" panose="020B0604020202020204" pitchFamily="34" charset="0"/>
            </a:endParaRPr>
          </a:p>
          <a:p>
            <a:pPr fontAlgn="ctr">
              <a:spcBef>
                <a:spcPts val="0"/>
              </a:spcBef>
            </a:pPr>
            <a:r>
              <a:rPr lang="en-GB" sz="1800" b="0" i="0" u="none" strike="noStrike" dirty="0">
                <a:effectLst/>
                <a:latin typeface="Arial" panose="020B0604020202020204" pitchFamily="34" charset="0"/>
              </a:rPr>
              <a:t>References</a:t>
            </a:r>
          </a:p>
          <a:p>
            <a:pPr marL="0" indent="0" fontAlgn="ctr">
              <a:spcBef>
                <a:spcPts val="0"/>
              </a:spcBef>
              <a:buNone/>
            </a:pPr>
            <a:endParaRPr lang="en-GB" sz="1800" b="0" i="0" u="none" strike="noStrike" dirty="0">
              <a:effectLst/>
              <a:latin typeface="Arial" panose="020B0604020202020204" pitchFamily="34" charset="0"/>
            </a:endParaRPr>
          </a:p>
          <a:p>
            <a:pPr fontAlgn="ctr">
              <a:spcBef>
                <a:spcPts val="0"/>
              </a:spcBef>
            </a:pPr>
            <a:r>
              <a:rPr lang="en-GB" sz="1800" b="0" i="0" u="none" strike="noStrike" dirty="0">
                <a:effectLst/>
                <a:latin typeface="Arial" panose="020B0604020202020204" pitchFamily="34" charset="0"/>
              </a:rPr>
              <a:t>Links</a:t>
            </a:r>
          </a:p>
          <a:p>
            <a:pPr marL="0" indent="0" algn="ctr" rtl="0" eaLnBrk="1" fontAlgn="ctr" latinLnBrk="0" hangingPunct="1">
              <a:spcBef>
                <a:spcPts val="0"/>
              </a:spcBef>
              <a:spcAft>
                <a:spcPts val="0"/>
              </a:spcAft>
              <a:buNone/>
            </a:pPr>
            <a:endParaRPr lang="en-IN"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146328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54A6-0189-DADD-6AE5-96DBF0A1D7BD}"/>
              </a:ext>
            </a:extLst>
          </p:cNvPr>
          <p:cNvSpPr>
            <a:spLocks noGrp="1"/>
          </p:cNvSpPr>
          <p:nvPr>
            <p:ph type="title"/>
          </p:nvPr>
        </p:nvSpPr>
        <p:spPr>
          <a:xfrm>
            <a:off x="838200" y="204187"/>
            <a:ext cx="10515600" cy="1325563"/>
          </a:xfrm>
        </p:spPr>
        <p:txBody>
          <a:bodyPr/>
          <a:lstStyle/>
          <a:p>
            <a:r>
              <a:rPr lang="en-GB" b="1" dirty="0"/>
              <a:t>Introduction</a:t>
            </a:r>
            <a:endParaRPr lang="en-IN" b="1" dirty="0"/>
          </a:p>
        </p:txBody>
      </p:sp>
      <p:sp>
        <p:nvSpPr>
          <p:cNvPr id="3" name="Content Placeholder 2">
            <a:extLst>
              <a:ext uri="{FF2B5EF4-FFF2-40B4-BE49-F238E27FC236}">
                <a16:creationId xmlns:a16="http://schemas.microsoft.com/office/drawing/2014/main" id="{DC9FF340-A23D-2AD5-B0BD-F27F1BF24BEE}"/>
              </a:ext>
            </a:extLst>
          </p:cNvPr>
          <p:cNvSpPr>
            <a:spLocks noGrp="1"/>
          </p:cNvSpPr>
          <p:nvPr>
            <p:ph idx="1"/>
          </p:nvPr>
        </p:nvSpPr>
        <p:spPr>
          <a:xfrm>
            <a:off x="970305" y="1118984"/>
            <a:ext cx="8596668" cy="3630611"/>
          </a:xfrm>
        </p:spPr>
        <p:txBody>
          <a:bodyPr>
            <a:noAutofit/>
          </a:bodyPr>
          <a:lstStyle/>
          <a:p>
            <a:pPr marL="0" indent="0">
              <a:buNone/>
            </a:pPr>
            <a:r>
              <a:rPr lang="en-GB" sz="2800" dirty="0"/>
              <a:t>One of the most common tasks while driving, although likely overlooked due to its constant use when a human drives a car, is keeping the car in its lane. As long as a person is not distracted, inebriated, or otherwise incapacitated, most people can do this after basic training. </a:t>
            </a:r>
            <a:r>
              <a:rPr lang="en-GB" sz="2800" dirty="0" err="1"/>
              <a:t>However,what</a:t>
            </a:r>
            <a:r>
              <a:rPr lang="en-GB" sz="2800" dirty="0"/>
              <a:t> comes very simply to a person – keeping the car between its lane’s lines – is a much harder problem for a computer to solve.</a:t>
            </a:r>
          </a:p>
          <a:p>
            <a:pPr marL="0" indent="0">
              <a:buNone/>
            </a:pPr>
            <a:r>
              <a:rPr lang="en-GB" sz="2800" dirty="0">
                <a:solidFill>
                  <a:schemeClr val="accent2"/>
                </a:solidFill>
              </a:rPr>
              <a:t>Why is this complicated for a computer? </a:t>
            </a:r>
            <a:endParaRPr lang="en-US" sz="2800" dirty="0">
              <a:solidFill>
                <a:schemeClr val="accent2"/>
              </a:solidFill>
            </a:endParaRPr>
          </a:p>
          <a:p>
            <a:pPr marL="0" indent="0">
              <a:buNone/>
            </a:pPr>
            <a:r>
              <a:rPr lang="en-GB" sz="2800" dirty="0"/>
              <a:t>To begin with, a computer does not inherently understand what the yellow and white streaks on a road are, the shifts in pixel values .</a:t>
            </a:r>
          </a:p>
        </p:txBody>
      </p:sp>
    </p:spTree>
    <p:extLst>
      <p:ext uri="{BB962C8B-B14F-4D97-AF65-F5344CB8AC3E}">
        <p14:creationId xmlns:p14="http://schemas.microsoft.com/office/powerpoint/2010/main" val="13180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E1F84-1E9F-2E38-2D82-5C047011BDDF}"/>
              </a:ext>
            </a:extLst>
          </p:cNvPr>
          <p:cNvSpPr>
            <a:spLocks noGrp="1"/>
          </p:cNvSpPr>
          <p:nvPr>
            <p:ph idx="1"/>
          </p:nvPr>
        </p:nvSpPr>
        <p:spPr>
          <a:xfrm>
            <a:off x="838200" y="609600"/>
            <a:ext cx="10515600" cy="5567363"/>
          </a:xfrm>
        </p:spPr>
        <p:txBody>
          <a:bodyPr>
            <a:normAutofit/>
          </a:bodyPr>
          <a:lstStyle/>
          <a:p>
            <a:pPr marL="0" indent="0">
              <a:buNone/>
            </a:pPr>
            <a:r>
              <a:rPr lang="en-GB" sz="2800" dirty="0"/>
              <a:t>One way to help a computer learn to at least detect these lines or the lanes itself is through various computer vision techniques,</a:t>
            </a:r>
          </a:p>
          <a:p>
            <a:pPr marL="0" indent="0">
              <a:buNone/>
            </a:pPr>
            <a:r>
              <a:rPr lang="en-GB" sz="2800" dirty="0"/>
              <a:t>including camera calibration (removing the distortion inherent to the camera used), </a:t>
            </a:r>
            <a:r>
              <a:rPr lang="en-GB" sz="2800" dirty="0" err="1"/>
              <a:t>color</a:t>
            </a:r>
            <a:r>
              <a:rPr lang="en-GB" sz="2800" dirty="0"/>
              <a:t> and gradient thresholds (areas of the image where certain </a:t>
            </a:r>
            <a:r>
              <a:rPr lang="en-GB" sz="2800" dirty="0" err="1"/>
              <a:t>colors</a:t>
            </a:r>
            <a:r>
              <a:rPr lang="en-GB" sz="2800" dirty="0"/>
              <a:t> or changes in </a:t>
            </a:r>
            <a:r>
              <a:rPr lang="en-GB" sz="2800" dirty="0" err="1"/>
              <a:t>color</a:t>
            </a:r>
            <a:r>
              <a:rPr lang="en-GB" sz="2800" dirty="0"/>
              <a:t> are concentrated), perspective transformation (similar to obtaining a bird’s-eye view of the road),</a:t>
            </a:r>
          </a:p>
          <a:p>
            <a:pPr marL="0" indent="0">
              <a:buNone/>
            </a:pPr>
            <a:r>
              <a:rPr lang="en-GB" sz="2800" dirty="0"/>
              <a:t>and more. </a:t>
            </a:r>
          </a:p>
          <a:p>
            <a:endParaRPr lang="en-IN" dirty="0"/>
          </a:p>
        </p:txBody>
      </p:sp>
    </p:spTree>
    <p:extLst>
      <p:ext uri="{BB962C8B-B14F-4D97-AF65-F5344CB8AC3E}">
        <p14:creationId xmlns:p14="http://schemas.microsoft.com/office/powerpoint/2010/main" val="95128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B01A-EAE8-4E87-3492-09B49B0DDC82}"/>
              </a:ext>
            </a:extLst>
          </p:cNvPr>
          <p:cNvSpPr>
            <a:spLocks noGrp="1"/>
          </p:cNvSpPr>
          <p:nvPr>
            <p:ph type="title"/>
          </p:nvPr>
        </p:nvSpPr>
        <p:spPr>
          <a:xfrm>
            <a:off x="1295402" y="330198"/>
            <a:ext cx="9601196" cy="1303867"/>
          </a:xfrm>
        </p:spPr>
        <p:txBody>
          <a:bodyPr/>
          <a:lstStyle/>
          <a:p>
            <a:r>
              <a:rPr lang="en-GB" dirty="0"/>
              <a:t>Service and Tools required</a:t>
            </a:r>
            <a:endParaRPr lang="en-IN" dirty="0"/>
          </a:p>
        </p:txBody>
      </p:sp>
      <p:sp>
        <p:nvSpPr>
          <p:cNvPr id="3" name="Content Placeholder 2">
            <a:extLst>
              <a:ext uri="{FF2B5EF4-FFF2-40B4-BE49-F238E27FC236}">
                <a16:creationId xmlns:a16="http://schemas.microsoft.com/office/drawing/2014/main" id="{6497831D-711D-E21E-C131-FAB743A7B8E4}"/>
              </a:ext>
            </a:extLst>
          </p:cNvPr>
          <p:cNvSpPr>
            <a:spLocks noGrp="1"/>
          </p:cNvSpPr>
          <p:nvPr>
            <p:ph idx="1"/>
          </p:nvPr>
        </p:nvSpPr>
        <p:spPr>
          <a:xfrm>
            <a:off x="534459" y="1634065"/>
            <a:ext cx="8596668" cy="4759787"/>
          </a:xfrm>
        </p:spPr>
        <p:txBody>
          <a:bodyPr>
            <a:normAutofit lnSpcReduction="10000"/>
          </a:bodyPr>
          <a:lstStyle/>
          <a:p>
            <a:pPr marL="0" indent="0" algn="l">
              <a:buNone/>
            </a:pPr>
            <a:r>
              <a:rPr lang="en-GB" sz="2800" b="1" i="0" dirty="0">
                <a:solidFill>
                  <a:srgbClr val="0D0D0D"/>
                </a:solidFill>
                <a:effectLst/>
                <a:latin typeface="Söhne"/>
              </a:rPr>
              <a:t>Software</a:t>
            </a:r>
            <a:r>
              <a:rPr lang="en-GB" sz="2800" b="0" i="0" dirty="0">
                <a:solidFill>
                  <a:srgbClr val="0D0D0D"/>
                </a:solidFill>
                <a:effectLst/>
                <a:latin typeface="Söhne"/>
              </a:rPr>
              <a:t>:</a:t>
            </a:r>
          </a:p>
          <a:p>
            <a:pPr lvl="1"/>
            <a:r>
              <a:rPr lang="en-GB" sz="2000" b="1" i="0" dirty="0">
                <a:solidFill>
                  <a:srgbClr val="0D0D0D"/>
                </a:solidFill>
                <a:effectLst/>
                <a:latin typeface="Söhne"/>
              </a:rPr>
              <a:t>OpenCV</a:t>
            </a:r>
            <a:r>
              <a:rPr lang="en-GB" sz="2000" b="0" i="0" dirty="0">
                <a:solidFill>
                  <a:srgbClr val="0D0D0D"/>
                </a:solidFill>
                <a:effectLst/>
                <a:latin typeface="Söhne"/>
              </a:rPr>
              <a:t>: For computer vision tasks such as image processing, feature detection, and camera calibration.</a:t>
            </a:r>
          </a:p>
          <a:p>
            <a:pPr lvl="1"/>
            <a:r>
              <a:rPr lang="en-GB" sz="2000" b="1" i="0" dirty="0">
                <a:solidFill>
                  <a:srgbClr val="0D0D0D"/>
                </a:solidFill>
                <a:effectLst/>
                <a:latin typeface="Söhne"/>
              </a:rPr>
              <a:t>Deep Learning Frameworks</a:t>
            </a:r>
            <a:r>
              <a:rPr lang="en-GB" sz="2000" b="0" i="0" dirty="0">
                <a:solidFill>
                  <a:srgbClr val="0D0D0D"/>
                </a:solidFill>
                <a:effectLst/>
                <a:latin typeface="Söhne"/>
              </a:rPr>
              <a:t> (e.g., TensorFlow, </a:t>
            </a:r>
            <a:r>
              <a:rPr lang="en-GB" sz="2000" b="0" i="0" dirty="0" err="1">
                <a:solidFill>
                  <a:srgbClr val="0D0D0D"/>
                </a:solidFill>
                <a:effectLst/>
                <a:latin typeface="Söhne"/>
              </a:rPr>
              <a:t>PyTorch</a:t>
            </a:r>
            <a:r>
              <a:rPr lang="en-GB" sz="2000" b="0" i="0" dirty="0">
                <a:solidFill>
                  <a:srgbClr val="0D0D0D"/>
                </a:solidFill>
                <a:effectLst/>
                <a:latin typeface="Söhne"/>
              </a:rPr>
              <a:t>): For training and deploying deep neural networks for lane detection.</a:t>
            </a:r>
          </a:p>
          <a:p>
            <a:pPr lvl="1"/>
            <a:r>
              <a:rPr lang="en-GB" sz="2000" b="1" i="0" dirty="0">
                <a:solidFill>
                  <a:srgbClr val="0D0D0D"/>
                </a:solidFill>
                <a:effectLst/>
                <a:latin typeface="Söhne"/>
              </a:rPr>
              <a:t>CUDA (Compute Unified Device Architecture)</a:t>
            </a:r>
            <a:r>
              <a:rPr lang="en-GB" sz="2000" b="0" i="0" dirty="0">
                <a:solidFill>
                  <a:srgbClr val="0D0D0D"/>
                </a:solidFill>
                <a:effectLst/>
                <a:latin typeface="Söhne"/>
              </a:rPr>
              <a:t>: For parallel computing on NVIDIA GPUs, which can significantly accelerate deep learning inference.</a:t>
            </a:r>
          </a:p>
          <a:p>
            <a:pPr lvl="1"/>
            <a:r>
              <a:rPr lang="en-GB" sz="2000" b="1" i="0" dirty="0">
                <a:solidFill>
                  <a:srgbClr val="0D0D0D"/>
                </a:solidFill>
                <a:effectLst/>
                <a:latin typeface="Söhne"/>
              </a:rPr>
              <a:t>Kalman Filters</a:t>
            </a:r>
            <a:r>
              <a:rPr lang="en-GB" sz="2000" b="0" i="0" dirty="0">
                <a:solidFill>
                  <a:srgbClr val="0D0D0D"/>
                </a:solidFill>
                <a:effectLst/>
                <a:latin typeface="Söhne"/>
              </a:rPr>
              <a:t>: For sensor fusion to combine information from multiple sensors and improve accuracy.</a:t>
            </a:r>
          </a:p>
          <a:p>
            <a:pPr lvl="1"/>
            <a:r>
              <a:rPr lang="en-GB" sz="2000" b="1" i="0" dirty="0">
                <a:solidFill>
                  <a:srgbClr val="0D0D0D"/>
                </a:solidFill>
                <a:effectLst/>
                <a:latin typeface="Söhne"/>
              </a:rPr>
              <a:t>ROS (Robot Operating System)</a:t>
            </a:r>
            <a:r>
              <a:rPr lang="en-GB" sz="2000" b="0" i="0" dirty="0">
                <a:solidFill>
                  <a:srgbClr val="0D0D0D"/>
                </a:solidFill>
                <a:effectLst/>
                <a:latin typeface="Söhne"/>
              </a:rPr>
              <a:t>: For building modular and scalable software architectures for robotics applications.</a:t>
            </a:r>
          </a:p>
          <a:p>
            <a:endParaRPr lang="en-IN" dirty="0"/>
          </a:p>
        </p:txBody>
      </p:sp>
    </p:spTree>
    <p:extLst>
      <p:ext uri="{BB962C8B-B14F-4D97-AF65-F5344CB8AC3E}">
        <p14:creationId xmlns:p14="http://schemas.microsoft.com/office/powerpoint/2010/main" val="426284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4C783-5A8E-7837-94A7-B4E8B3E21671}"/>
              </a:ext>
            </a:extLst>
          </p:cNvPr>
          <p:cNvSpPr>
            <a:spLocks noGrp="1"/>
          </p:cNvSpPr>
          <p:nvPr>
            <p:ph idx="1"/>
          </p:nvPr>
        </p:nvSpPr>
        <p:spPr>
          <a:xfrm>
            <a:off x="569178" y="803738"/>
            <a:ext cx="10575071" cy="4875543"/>
          </a:xfrm>
        </p:spPr>
        <p:txBody>
          <a:bodyPr/>
          <a:lstStyle/>
          <a:p>
            <a:pPr lvl="1"/>
            <a:r>
              <a:rPr lang="en-GB" sz="2000" b="1" i="0" dirty="0">
                <a:solidFill>
                  <a:srgbClr val="0D0D0D"/>
                </a:solidFill>
                <a:effectLst/>
                <a:latin typeface="Söhne"/>
              </a:rPr>
              <a:t>SLAM (Simultaneous Localization and Mapping) Libraries</a:t>
            </a:r>
            <a:r>
              <a:rPr lang="en-GB" sz="2000" b="0" i="0" dirty="0">
                <a:solidFill>
                  <a:srgbClr val="0D0D0D"/>
                </a:solidFill>
                <a:effectLst/>
                <a:latin typeface="Söhne"/>
              </a:rPr>
              <a:t>: For mapping the environment and localizing the vehicle within it.</a:t>
            </a:r>
          </a:p>
          <a:p>
            <a:pPr lvl="1"/>
            <a:r>
              <a:rPr lang="en-GB" sz="2000" b="1" i="0" dirty="0">
                <a:solidFill>
                  <a:srgbClr val="0D0D0D"/>
                </a:solidFill>
                <a:effectLst/>
                <a:latin typeface="Söhne"/>
              </a:rPr>
              <a:t>Real-Time Operating System (RTOS)</a:t>
            </a:r>
            <a:r>
              <a:rPr lang="en-GB" sz="2000" b="0" i="0" dirty="0">
                <a:solidFill>
                  <a:srgbClr val="0D0D0D"/>
                </a:solidFill>
                <a:effectLst/>
                <a:latin typeface="Söhne"/>
              </a:rPr>
              <a:t>: For deterministic and low-latency processing.</a:t>
            </a:r>
          </a:p>
          <a:p>
            <a:pPr lvl="1"/>
            <a:r>
              <a:rPr lang="en-GB" sz="2000" b="1" i="0" dirty="0">
                <a:solidFill>
                  <a:srgbClr val="0D0D0D"/>
                </a:solidFill>
                <a:effectLst/>
                <a:latin typeface="Söhne"/>
              </a:rPr>
              <a:t>Python or C++</a:t>
            </a:r>
            <a:r>
              <a:rPr lang="en-GB" sz="2000" b="0" i="0" dirty="0">
                <a:solidFill>
                  <a:srgbClr val="0D0D0D"/>
                </a:solidFill>
                <a:effectLst/>
                <a:latin typeface="Söhne"/>
              </a:rPr>
              <a:t>: Common programming languages for implementing algorithms and system integration.</a:t>
            </a:r>
          </a:p>
          <a:p>
            <a:pPr lvl="1"/>
            <a:r>
              <a:rPr lang="en-GB" sz="2000" b="1" i="0" dirty="0">
                <a:solidFill>
                  <a:srgbClr val="0D0D0D"/>
                </a:solidFill>
                <a:effectLst/>
                <a:latin typeface="Söhne"/>
              </a:rPr>
              <a:t>Machine Learning Libraries</a:t>
            </a:r>
            <a:r>
              <a:rPr lang="en-GB" sz="2000" b="0" i="0" dirty="0">
                <a:solidFill>
                  <a:srgbClr val="0D0D0D"/>
                </a:solidFill>
                <a:effectLst/>
                <a:latin typeface="Söhne"/>
              </a:rPr>
              <a:t>: Besides deep learning frameworks, you may need libraries like scikit-learn for traditional machine learning algorithms.</a:t>
            </a:r>
          </a:p>
          <a:p>
            <a:endParaRPr lang="en-IN" dirty="0"/>
          </a:p>
        </p:txBody>
      </p:sp>
    </p:spTree>
    <p:extLst>
      <p:ext uri="{BB962C8B-B14F-4D97-AF65-F5344CB8AC3E}">
        <p14:creationId xmlns:p14="http://schemas.microsoft.com/office/powerpoint/2010/main" val="329055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D1D8C-8E0A-4554-F8E3-70D40F557FAE}"/>
              </a:ext>
            </a:extLst>
          </p:cNvPr>
          <p:cNvSpPr>
            <a:spLocks noGrp="1"/>
          </p:cNvSpPr>
          <p:nvPr>
            <p:ph idx="1"/>
          </p:nvPr>
        </p:nvSpPr>
        <p:spPr>
          <a:xfrm>
            <a:off x="710381" y="648929"/>
            <a:ext cx="10515600" cy="5400215"/>
          </a:xfrm>
        </p:spPr>
        <p:txBody>
          <a:bodyPr>
            <a:normAutofit lnSpcReduction="10000"/>
          </a:bodyPr>
          <a:lstStyle/>
          <a:p>
            <a:pPr marL="0" indent="0" algn="l">
              <a:buNone/>
            </a:pPr>
            <a:r>
              <a:rPr lang="en-GB" sz="2400" b="1" i="0" dirty="0">
                <a:solidFill>
                  <a:srgbClr val="0D0D0D"/>
                </a:solidFill>
                <a:effectLst/>
                <a:latin typeface="Söhne"/>
              </a:rPr>
              <a:t>Services</a:t>
            </a:r>
            <a:r>
              <a:rPr lang="en-GB" sz="2400" b="0" i="0" dirty="0">
                <a:solidFill>
                  <a:srgbClr val="0D0D0D"/>
                </a:solidFill>
                <a:effectLst/>
                <a:latin typeface="Söhne"/>
              </a:rPr>
              <a:t>:</a:t>
            </a:r>
          </a:p>
          <a:p>
            <a:pPr marL="742950" lvl="1" indent="-285750" algn="l">
              <a:buFont typeface="+mj-lt"/>
              <a:buAutoNum type="arabicPeriod"/>
            </a:pPr>
            <a:r>
              <a:rPr lang="en-GB" sz="1800" b="1" i="0" dirty="0">
                <a:solidFill>
                  <a:srgbClr val="0D0D0D"/>
                </a:solidFill>
                <a:effectLst/>
                <a:latin typeface="Söhne"/>
              </a:rPr>
              <a:t>Cloud Computing</a:t>
            </a:r>
            <a:r>
              <a:rPr lang="en-GB" sz="1800" b="0" i="0" dirty="0">
                <a:solidFill>
                  <a:srgbClr val="0D0D0D"/>
                </a:solidFill>
                <a:effectLst/>
                <a:latin typeface="Söhne"/>
              </a:rPr>
              <a:t>: For training deep learning models on large datasets using high-performance GPUs.</a:t>
            </a:r>
          </a:p>
          <a:p>
            <a:pPr marL="742950" lvl="1" indent="-285750" algn="l">
              <a:buFont typeface="+mj-lt"/>
              <a:buAutoNum type="arabicPeriod"/>
            </a:pPr>
            <a:r>
              <a:rPr lang="en-GB" sz="1800" b="1" i="0" dirty="0">
                <a:solidFill>
                  <a:srgbClr val="0D0D0D"/>
                </a:solidFill>
                <a:effectLst/>
                <a:latin typeface="Söhne"/>
              </a:rPr>
              <a:t>Continuous Integration/Continuous Deployment (CI/CD)</a:t>
            </a:r>
            <a:r>
              <a:rPr lang="en-GB" sz="1800" b="0" i="0" dirty="0">
                <a:solidFill>
                  <a:srgbClr val="0D0D0D"/>
                </a:solidFill>
                <a:effectLst/>
                <a:latin typeface="Söhne"/>
              </a:rPr>
              <a:t>: For automating the testing and deployment process of software updates.</a:t>
            </a:r>
          </a:p>
          <a:p>
            <a:pPr marL="742950" lvl="1" indent="-285750" algn="l">
              <a:buFont typeface="+mj-lt"/>
              <a:buAutoNum type="arabicPeriod"/>
            </a:pPr>
            <a:r>
              <a:rPr lang="en-GB" sz="1800" b="1" i="0" dirty="0">
                <a:solidFill>
                  <a:srgbClr val="0D0D0D"/>
                </a:solidFill>
                <a:effectLst/>
                <a:latin typeface="Söhne"/>
              </a:rPr>
              <a:t>Data Annotation Services</a:t>
            </a:r>
            <a:r>
              <a:rPr lang="en-GB" sz="1800" b="0" i="0" dirty="0">
                <a:solidFill>
                  <a:srgbClr val="0D0D0D"/>
                </a:solidFill>
                <a:effectLst/>
                <a:latin typeface="Söhne"/>
              </a:rPr>
              <a:t>: For </a:t>
            </a:r>
            <a:r>
              <a:rPr lang="en-GB" sz="1800" b="0" i="0" dirty="0" err="1">
                <a:solidFill>
                  <a:srgbClr val="0D0D0D"/>
                </a:solidFill>
                <a:effectLst/>
                <a:latin typeface="Söhne"/>
              </a:rPr>
              <a:t>labeling</a:t>
            </a:r>
            <a:r>
              <a:rPr lang="en-GB" sz="1800" b="0" i="0" dirty="0">
                <a:solidFill>
                  <a:srgbClr val="0D0D0D"/>
                </a:solidFill>
                <a:effectLst/>
                <a:latin typeface="Söhne"/>
              </a:rPr>
              <a:t> training data for supervised learning algorithms.</a:t>
            </a:r>
          </a:p>
          <a:p>
            <a:pPr marL="742950" lvl="1" indent="-285750" algn="l">
              <a:buFont typeface="+mj-lt"/>
              <a:buAutoNum type="arabicPeriod"/>
            </a:pPr>
            <a:r>
              <a:rPr lang="en-GB" sz="1800" b="1" i="0" dirty="0">
                <a:solidFill>
                  <a:srgbClr val="0D0D0D"/>
                </a:solidFill>
                <a:effectLst/>
                <a:latin typeface="Söhne"/>
              </a:rPr>
              <a:t>Version Control Systems</a:t>
            </a:r>
            <a:r>
              <a:rPr lang="en-GB" sz="1800" b="0" i="0" dirty="0">
                <a:solidFill>
                  <a:srgbClr val="0D0D0D"/>
                </a:solidFill>
                <a:effectLst/>
                <a:latin typeface="Söhne"/>
              </a:rPr>
              <a:t> (e.g., Git): For collaborative development and tracking changes in the codebase.</a:t>
            </a:r>
          </a:p>
          <a:p>
            <a:pPr marL="742950" lvl="1" indent="-285750" algn="l">
              <a:buFont typeface="+mj-lt"/>
              <a:buAutoNum type="arabicPeriod"/>
            </a:pPr>
            <a:endParaRPr lang="en-GB" b="0" i="0" dirty="0">
              <a:solidFill>
                <a:srgbClr val="0D0D0D"/>
              </a:solidFill>
              <a:effectLst/>
              <a:latin typeface="Söhne"/>
            </a:endParaRPr>
          </a:p>
          <a:p>
            <a:pPr marL="0" indent="0" algn="l">
              <a:buNone/>
            </a:pPr>
            <a:r>
              <a:rPr lang="en-GB" sz="2000" b="1" dirty="0">
                <a:solidFill>
                  <a:srgbClr val="0D0D0D"/>
                </a:solidFill>
                <a:latin typeface="Söhne"/>
              </a:rPr>
              <a:t>I</a:t>
            </a:r>
            <a:r>
              <a:rPr lang="en-GB" sz="2000" b="1" i="0" dirty="0">
                <a:solidFill>
                  <a:srgbClr val="0D0D0D"/>
                </a:solidFill>
                <a:effectLst/>
                <a:latin typeface="Söhne"/>
              </a:rPr>
              <a:t>ntegration with ADAS</a:t>
            </a:r>
            <a:r>
              <a:rPr lang="en-GB" sz="2000" b="0" i="0" dirty="0">
                <a:solidFill>
                  <a:srgbClr val="0D0D0D"/>
                </a:solidFill>
                <a:effectLst/>
                <a:latin typeface="Söhne"/>
              </a:rPr>
              <a:t>:</a:t>
            </a:r>
          </a:p>
          <a:p>
            <a:pPr marL="742950" lvl="1" indent="-285750" algn="l">
              <a:buFont typeface="+mj-lt"/>
              <a:buAutoNum type="arabicPeriod"/>
            </a:pPr>
            <a:r>
              <a:rPr lang="en-GB" sz="1800" b="0" i="0" dirty="0">
                <a:solidFill>
                  <a:srgbClr val="0D0D0D"/>
                </a:solidFill>
                <a:effectLst/>
                <a:latin typeface="Söhne"/>
              </a:rPr>
              <a:t>Ensure compatibility with existing ADAS systems and protocols such as CAN (Controller Area Network) bus communication.</a:t>
            </a:r>
          </a:p>
          <a:p>
            <a:pPr marL="742950" lvl="1" indent="-285750" algn="l">
              <a:buFont typeface="+mj-lt"/>
              <a:buAutoNum type="arabicPeriod"/>
            </a:pPr>
            <a:r>
              <a:rPr lang="en-GB" sz="1800" b="0" i="0" dirty="0">
                <a:solidFill>
                  <a:srgbClr val="0D0D0D"/>
                </a:solidFill>
                <a:effectLst/>
                <a:latin typeface="Söhne"/>
              </a:rPr>
              <a:t>Develop APIs (Application Programming Interfaces) or middleware for seamless integration with ADAS modules.</a:t>
            </a:r>
          </a:p>
          <a:p>
            <a:pPr marL="742950" lvl="1" indent="-285750" algn="l">
              <a:buFont typeface="+mj-lt"/>
              <a:buAutoNum type="arabicPeriod"/>
            </a:pPr>
            <a:r>
              <a:rPr lang="en-GB" sz="1800" b="0" i="0" dirty="0">
                <a:solidFill>
                  <a:srgbClr val="0D0D0D"/>
                </a:solidFill>
                <a:effectLst/>
                <a:latin typeface="Söhne"/>
              </a:rPr>
              <a:t>Test the integrated system thoroughly in simulated and real-world driving scenarios to ensure safety and reliability.</a:t>
            </a:r>
          </a:p>
          <a:p>
            <a:endParaRPr lang="en-IN" dirty="0"/>
          </a:p>
        </p:txBody>
      </p:sp>
    </p:spTree>
    <p:extLst>
      <p:ext uri="{BB962C8B-B14F-4D97-AF65-F5344CB8AC3E}">
        <p14:creationId xmlns:p14="http://schemas.microsoft.com/office/powerpoint/2010/main" val="277921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804F-DBC1-3960-6AC5-F707C0DE04BF}"/>
              </a:ext>
            </a:extLst>
          </p:cNvPr>
          <p:cNvSpPr>
            <a:spLocks noGrp="1"/>
          </p:cNvSpPr>
          <p:nvPr>
            <p:ph type="title"/>
          </p:nvPr>
        </p:nvSpPr>
        <p:spPr>
          <a:xfrm>
            <a:off x="1295402" y="470599"/>
            <a:ext cx="9601196" cy="1303867"/>
          </a:xfrm>
        </p:spPr>
        <p:txBody>
          <a:bodyPr/>
          <a:lstStyle/>
          <a:p>
            <a:r>
              <a:rPr lang="en-GB" dirty="0"/>
              <a:t>Project Architecture</a:t>
            </a:r>
            <a:endParaRPr lang="en-IN" dirty="0"/>
          </a:p>
        </p:txBody>
      </p:sp>
      <p:sp>
        <p:nvSpPr>
          <p:cNvPr id="3" name="Content Placeholder 2">
            <a:extLst>
              <a:ext uri="{FF2B5EF4-FFF2-40B4-BE49-F238E27FC236}">
                <a16:creationId xmlns:a16="http://schemas.microsoft.com/office/drawing/2014/main" id="{DDDE79C2-ED88-8D92-7E64-ACB3862E085D}"/>
              </a:ext>
            </a:extLst>
          </p:cNvPr>
          <p:cNvSpPr>
            <a:spLocks noGrp="1"/>
          </p:cNvSpPr>
          <p:nvPr>
            <p:ph idx="1"/>
          </p:nvPr>
        </p:nvSpPr>
        <p:spPr>
          <a:xfrm>
            <a:off x="873787" y="1509049"/>
            <a:ext cx="8596668" cy="4753336"/>
          </a:xfrm>
        </p:spPr>
        <p:txBody>
          <a:bodyPr>
            <a:normAutofit lnSpcReduction="10000"/>
          </a:bodyPr>
          <a:lstStyle/>
          <a:p>
            <a:pPr algn="l">
              <a:buFont typeface="+mj-lt"/>
              <a:buAutoNum type="arabicPeriod"/>
            </a:pPr>
            <a:r>
              <a:rPr lang="en-GB" sz="2000" b="1" i="0" dirty="0">
                <a:solidFill>
                  <a:srgbClr val="0D0D0D"/>
                </a:solidFill>
                <a:effectLst/>
                <a:latin typeface="Söhne"/>
              </a:rPr>
              <a:t>Sensor Data Acquisition</a:t>
            </a:r>
            <a:r>
              <a:rPr lang="en-GB" sz="2000" b="0" i="0" dirty="0">
                <a:solidFill>
                  <a:srgbClr val="0D0D0D"/>
                </a:solidFill>
                <a:effectLst/>
                <a:latin typeface="Söhne"/>
              </a:rPr>
              <a:t>:</a:t>
            </a:r>
          </a:p>
          <a:p>
            <a:pPr lvl="1"/>
            <a:r>
              <a:rPr lang="en-GB" sz="1800" b="0" i="0" dirty="0">
                <a:solidFill>
                  <a:srgbClr val="0D0D0D"/>
                </a:solidFill>
                <a:effectLst/>
                <a:latin typeface="Söhne"/>
              </a:rPr>
              <a:t>Cameras: Multiple cameras with wide field-of-view positioned strategically for maximum coverage.</a:t>
            </a:r>
          </a:p>
          <a:p>
            <a:pPr lvl="1"/>
            <a:r>
              <a:rPr lang="en-GB" sz="1800" b="0" i="0" dirty="0">
                <a:solidFill>
                  <a:srgbClr val="0D0D0D"/>
                </a:solidFill>
                <a:effectLst/>
                <a:latin typeface="Söhne"/>
              </a:rPr>
              <a:t>LiDAR: LiDAR sensors for accurate depth perception and obstacle detection.</a:t>
            </a:r>
          </a:p>
          <a:p>
            <a:pPr lvl="1"/>
            <a:r>
              <a:rPr lang="en-GB" sz="1800" b="0" i="0" dirty="0">
                <a:solidFill>
                  <a:srgbClr val="0D0D0D"/>
                </a:solidFill>
                <a:effectLst/>
                <a:latin typeface="Söhne"/>
              </a:rPr>
              <a:t>IMU: Inertial Measurement Unit for vehicle motion tracking and stabilization.</a:t>
            </a:r>
          </a:p>
          <a:p>
            <a:pPr lvl="1"/>
            <a:r>
              <a:rPr lang="en-GB" sz="1800" b="0" i="0" dirty="0">
                <a:solidFill>
                  <a:srgbClr val="0D0D0D"/>
                </a:solidFill>
                <a:effectLst/>
                <a:latin typeface="Söhne"/>
              </a:rPr>
              <a:t>GPS: GPS module for localization.</a:t>
            </a:r>
          </a:p>
          <a:p>
            <a:pPr algn="l">
              <a:buFont typeface="+mj-lt"/>
              <a:buAutoNum type="arabicPeriod"/>
            </a:pPr>
            <a:r>
              <a:rPr lang="en-GB" sz="2000" b="1" i="0" dirty="0">
                <a:solidFill>
                  <a:srgbClr val="0D0D0D"/>
                </a:solidFill>
                <a:effectLst/>
                <a:latin typeface="Söhne"/>
              </a:rPr>
              <a:t>Data Preprocessing</a:t>
            </a:r>
            <a:r>
              <a:rPr lang="en-GB" sz="2000" b="0" i="0" dirty="0">
                <a:solidFill>
                  <a:srgbClr val="0D0D0D"/>
                </a:solidFill>
                <a:effectLst/>
                <a:latin typeface="Söhne"/>
              </a:rPr>
              <a:t>:</a:t>
            </a:r>
          </a:p>
          <a:p>
            <a:pPr lvl="1"/>
            <a:r>
              <a:rPr lang="en-GB" sz="1800" b="0" i="0" dirty="0">
                <a:solidFill>
                  <a:srgbClr val="0D0D0D"/>
                </a:solidFill>
                <a:effectLst/>
                <a:latin typeface="Söhne"/>
              </a:rPr>
              <a:t>Image Processing: Utilize OpenCV for tasks like image denoising, </a:t>
            </a:r>
            <a:r>
              <a:rPr lang="en-GB" sz="1800" b="0" i="0" dirty="0" err="1">
                <a:solidFill>
                  <a:srgbClr val="0D0D0D"/>
                </a:solidFill>
                <a:effectLst/>
                <a:latin typeface="Söhne"/>
              </a:rPr>
              <a:t>color</a:t>
            </a:r>
            <a:r>
              <a:rPr lang="en-GB" sz="1800" b="0" i="0" dirty="0">
                <a:solidFill>
                  <a:srgbClr val="0D0D0D"/>
                </a:solidFill>
                <a:effectLst/>
                <a:latin typeface="Söhne"/>
              </a:rPr>
              <a:t> space conversion, and image enhancement.</a:t>
            </a:r>
          </a:p>
          <a:p>
            <a:pPr lvl="1"/>
            <a:r>
              <a:rPr lang="en-GB" sz="1800" b="0" i="0" dirty="0">
                <a:solidFill>
                  <a:srgbClr val="0D0D0D"/>
                </a:solidFill>
                <a:effectLst/>
                <a:latin typeface="Söhne"/>
              </a:rPr>
              <a:t>LiDAR Data Processing: Process LiDAR point clouds to extract relevant information about the surroundings.</a:t>
            </a:r>
          </a:p>
          <a:p>
            <a:pPr lvl="1"/>
            <a:r>
              <a:rPr lang="en-GB" sz="1800" b="0" i="0" dirty="0">
                <a:solidFill>
                  <a:srgbClr val="0D0D0D"/>
                </a:solidFill>
                <a:effectLst/>
                <a:latin typeface="Söhne"/>
              </a:rPr>
              <a:t>Sensor Fusion: Combine data from multiple sensors using Kalman Filters or similar techniques to improve accuracy and robustness.</a:t>
            </a:r>
          </a:p>
          <a:p>
            <a:endParaRPr lang="en-IN" dirty="0"/>
          </a:p>
        </p:txBody>
      </p:sp>
    </p:spTree>
    <p:extLst>
      <p:ext uri="{BB962C8B-B14F-4D97-AF65-F5344CB8AC3E}">
        <p14:creationId xmlns:p14="http://schemas.microsoft.com/office/powerpoint/2010/main" val="22355334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93</TotalTime>
  <Words>1856</Words>
  <Application>Microsoft Office PowerPoint</Application>
  <PresentationFormat>Widescreen</PresentationFormat>
  <Paragraphs>137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PowerPoint Presentation</vt:lpstr>
      <vt:lpstr>ABSTRACT</vt:lpstr>
      <vt:lpstr>Contents </vt:lpstr>
      <vt:lpstr>Introduction</vt:lpstr>
      <vt:lpstr>PowerPoint Presentation</vt:lpstr>
      <vt:lpstr>Service and Tools required</vt:lpstr>
      <vt:lpstr>PowerPoint Presentation</vt:lpstr>
      <vt:lpstr>PowerPoint Presentation</vt:lpstr>
      <vt:lpstr>Project Architecture</vt:lpstr>
      <vt:lpstr>PowerPoint Presentation</vt:lpstr>
      <vt:lpstr>PowerPoint Presentation</vt:lpstr>
      <vt:lpstr>Modelling and Project outcome</vt:lpstr>
      <vt:lpstr>PowerPoint Presentation</vt:lpstr>
      <vt:lpstr>PowerPoint Presentation</vt:lpstr>
      <vt:lpstr>PowerPoint Presentation</vt:lpstr>
      <vt:lpstr>PowerPoint Presentation</vt:lpstr>
      <vt:lpstr>Conclusion</vt:lpstr>
      <vt:lpstr>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ridhanyaasomasundaram2k5@gmail.com</dc:creator>
  <cp:lastModifiedBy>21MEC045 SABARINATHAN S</cp:lastModifiedBy>
  <cp:revision>5</cp:revision>
  <dcterms:created xsi:type="dcterms:W3CDTF">2024-04-13T06:10:25Z</dcterms:created>
  <dcterms:modified xsi:type="dcterms:W3CDTF">2024-04-13T16:35:39Z</dcterms:modified>
</cp:coreProperties>
</file>