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7" r:id="rId1"/>
  </p:sldMasterIdLst>
  <p:notesMasterIdLst>
    <p:notesMasterId r:id="rId44"/>
  </p:notesMasterIdLst>
  <p:sldIdLst>
    <p:sldId id="406" r:id="rId2"/>
    <p:sldId id="259" r:id="rId3"/>
    <p:sldId id="291" r:id="rId4"/>
    <p:sldId id="292" r:id="rId5"/>
    <p:sldId id="416" r:id="rId6"/>
    <p:sldId id="260" r:id="rId7"/>
    <p:sldId id="261" r:id="rId8"/>
    <p:sldId id="262" r:id="rId9"/>
    <p:sldId id="412" r:id="rId10"/>
    <p:sldId id="264" r:id="rId11"/>
    <p:sldId id="265" r:id="rId12"/>
    <p:sldId id="266" r:id="rId13"/>
    <p:sldId id="268" r:id="rId14"/>
    <p:sldId id="270" r:id="rId15"/>
    <p:sldId id="271" r:id="rId16"/>
    <p:sldId id="408" r:id="rId17"/>
    <p:sldId id="272" r:id="rId18"/>
    <p:sldId id="413" r:id="rId19"/>
    <p:sldId id="273" r:id="rId20"/>
    <p:sldId id="274" r:id="rId21"/>
    <p:sldId id="275" r:id="rId22"/>
    <p:sldId id="276" r:id="rId23"/>
    <p:sldId id="277" r:id="rId24"/>
    <p:sldId id="278" r:id="rId25"/>
    <p:sldId id="417" r:id="rId26"/>
    <p:sldId id="409" r:id="rId27"/>
    <p:sldId id="279" r:id="rId28"/>
    <p:sldId id="414" r:id="rId29"/>
    <p:sldId id="280" r:id="rId30"/>
    <p:sldId id="281" r:id="rId31"/>
    <p:sldId id="282" r:id="rId32"/>
    <p:sldId id="283" r:id="rId33"/>
    <p:sldId id="284" r:id="rId34"/>
    <p:sldId id="410" r:id="rId35"/>
    <p:sldId id="285" r:id="rId36"/>
    <p:sldId id="415" r:id="rId37"/>
    <p:sldId id="286" r:id="rId38"/>
    <p:sldId id="288" r:id="rId39"/>
    <p:sldId id="290" r:id="rId40"/>
    <p:sldId id="379" r:id="rId41"/>
    <p:sldId id="411" r:id="rId42"/>
    <p:sldId id="41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CC"/>
    <a:srgbClr val="FFFFFF"/>
    <a:srgbClr val="003300"/>
    <a:srgbClr val="339933"/>
    <a:srgbClr val="78623E"/>
    <a:srgbClr val="B2B2B2"/>
    <a:srgbClr val="FF6600"/>
    <a:srgbClr val="FF99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99" autoAdjust="0"/>
  </p:normalViewPr>
  <p:slideViewPr>
    <p:cSldViewPr>
      <p:cViewPr varScale="1">
        <p:scale>
          <a:sx n="82" d="100"/>
          <a:sy n="82" d="100"/>
        </p:scale>
        <p:origin x="83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48296-797D-46D9-9F4D-AA18948B42F2}" type="datetimeFigureOut">
              <a:rPr lang="en-GB" smtClean="0"/>
              <a:pPr/>
              <a:t>16/02/2024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39DCC-78BF-4E46-8DFF-5DC58A29AF9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3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ime_managemen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Is this you? Is this how you like to work?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39DCC-78BF-4E46-8DFF-5DC58A29AF9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514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Students will</a:t>
            </a:r>
            <a:r>
              <a:rPr lang="en-GB" baseline="0" dirty="0"/>
              <a:t> likely to list these as 2 least control, 1, little control, 3 some control.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054D4-0BED-4C43-B57A-842C11984CA0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39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Is this you? Is this how you like to work?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39DCC-78BF-4E46-8DFF-5DC58A29AF97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398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if the deadline was the day before at 12:00 mid day, would you have started the assignment earlier? Would you have stayed up late two night before?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39DCC-78BF-4E46-8DFF-5DC58A29AF97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41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3"/>
              </a:rPr>
              <a:t>http://en.wikipedia.org/wiki/Time_management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054D4-0BED-4C43-B57A-842C11984CA0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take this practice seriously otherwise you will not benefit from this lesson as much as you think!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39DCC-78BF-4E46-8DFF-5DC58A29AF97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781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39DCC-78BF-4E46-8DFF-5DC58A29AF97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824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39DCC-78BF-4E46-8DFF-5DC58A29AF97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0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Students will</a:t>
            </a:r>
            <a:r>
              <a:rPr lang="en-GB" baseline="0" dirty="0"/>
              <a:t> likely to list these as 2 very stressful, 1, stressful, 3 less stressful.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054D4-0BED-4C43-B57A-842C11984CA0}" type="slidenum">
              <a:rPr lang="en-GB" smtClean="0"/>
              <a:pPr/>
              <a:t>15</a:t>
            </a:fld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Students will</a:t>
            </a:r>
            <a:r>
              <a:rPr lang="en-GB" baseline="0" dirty="0"/>
              <a:t> likely to list these as 2 least control, 1, little control, 3 some control.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054D4-0BED-4C43-B57A-842C11984CA0}" type="slidenum">
              <a:rPr lang="en-GB" smtClean="0"/>
              <a:pPr/>
              <a:t>17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4348" y="1000108"/>
            <a:ext cx="7715304" cy="1285884"/>
          </a:xfrm>
        </p:spPr>
        <p:txBody>
          <a:bodyPr/>
          <a:lstStyle>
            <a:lvl1pPr algn="l">
              <a:defRPr baseline="0">
                <a:solidFill>
                  <a:srgbClr val="00CCCC"/>
                </a:solidFill>
              </a:defRPr>
            </a:lvl1pPr>
          </a:lstStyle>
          <a:p>
            <a:r>
              <a:rPr lang="en-US" dirty="0"/>
              <a:t>School of Architecture, Computing and Engineering.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235743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F499-35EC-47F5-ADA8-AEB26AC70B6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69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772400" cy="1206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6002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81600" y="1600200"/>
            <a:ext cx="3810000" cy="4495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3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E8CAEC1-FF50-43FD-BF3C-ED530B949B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7C4ABEA-728C-4B8D-87EF-CC3018C0CDC8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56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7391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981200"/>
            <a:ext cx="36195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0500" y="1981200"/>
            <a:ext cx="36195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2484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fld id="{BF18370C-04A4-4510-B0E3-621BE6891E8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1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525963"/>
          </a:xfrm>
        </p:spPr>
        <p:txBody>
          <a:bodyPr/>
          <a:lstStyle>
            <a:lvl1pPr>
              <a:defRPr>
                <a:solidFill>
                  <a:srgbClr val="485E2A"/>
                </a:solidFill>
              </a:defRPr>
            </a:lvl1pPr>
            <a:lvl2pPr>
              <a:defRPr>
                <a:solidFill>
                  <a:srgbClr val="485E2A"/>
                </a:solidFill>
              </a:defRPr>
            </a:lvl2pPr>
            <a:lvl3pPr>
              <a:defRPr>
                <a:solidFill>
                  <a:srgbClr val="485E2A"/>
                </a:solidFill>
              </a:defRPr>
            </a:lvl3pPr>
            <a:lvl4pPr>
              <a:defRPr>
                <a:solidFill>
                  <a:srgbClr val="485E2A"/>
                </a:solidFill>
              </a:defRPr>
            </a:lvl4pPr>
            <a:lvl5pPr>
              <a:defRPr>
                <a:solidFill>
                  <a:srgbClr val="485E2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83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19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18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84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68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607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01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E60A6-BBC3-4F8A-9947-AC134C13E01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5551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7F499-35EC-47F5-ADA8-AEB26AC70B62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B49D068-28AC-4884-8E0B-257B7E49E75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5380"/>
            <a:ext cx="9144000" cy="11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6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CC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exec/obidos/ASIN/0142000280/ref=nosim/foldedspaceor-20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http://www.foldedspace.org/images/gtdworkflow.gif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gtdsupport.netcentrics.com" TargetMode="External"/><Relationship Id="rId2" Type="http://schemas.openxmlformats.org/officeDocument/2006/relationships/hyperlink" Target="http://www.davidc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2">
            <a:extLst>
              <a:ext uri="{FF2B5EF4-FFF2-40B4-BE49-F238E27FC236}">
                <a16:creationId xmlns:a16="http://schemas.microsoft.com/office/drawing/2014/main" id="{89C7C538-9A5B-6C48-AA95-421C3EA87AA2}"/>
              </a:ext>
            </a:extLst>
          </p:cNvPr>
          <p:cNvSpPr/>
          <p:nvPr/>
        </p:nvSpPr>
        <p:spPr>
          <a:xfrm>
            <a:off x="476251" y="2181303"/>
            <a:ext cx="257337" cy="4676073"/>
          </a:xfrm>
          <a:custGeom>
            <a:avLst/>
            <a:gdLst/>
            <a:ahLst/>
            <a:cxnLst/>
            <a:rect l="l" t="t" r="r" b="b"/>
            <a:pathLst>
              <a:path w="565785" h="10455910">
                <a:moveTo>
                  <a:pt x="0" y="10455692"/>
                </a:moveTo>
                <a:lnTo>
                  <a:pt x="565427" y="10455692"/>
                </a:lnTo>
                <a:lnTo>
                  <a:pt x="565427" y="0"/>
                </a:lnTo>
                <a:lnTo>
                  <a:pt x="0" y="0"/>
                </a:lnTo>
                <a:lnTo>
                  <a:pt x="0" y="1045569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pPr marL="0" marR="0" lvl="0" indent="0" algn="l" defTabSz="4157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18" b="0" i="0" u="none" strike="noStrike" kern="1200" cap="none" spc="0" normalizeH="0" baseline="0" noProof="0" dirty="0">
              <a:ln>
                <a:noFill/>
              </a:ln>
              <a:solidFill>
                <a:srgbClr val="2726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3">
            <a:extLst>
              <a:ext uri="{FF2B5EF4-FFF2-40B4-BE49-F238E27FC236}">
                <a16:creationId xmlns:a16="http://schemas.microsoft.com/office/drawing/2014/main" id="{0F171885-E775-164F-8786-3F66DB33BD15}"/>
              </a:ext>
            </a:extLst>
          </p:cNvPr>
          <p:cNvSpPr txBox="1"/>
          <p:nvPr/>
        </p:nvSpPr>
        <p:spPr>
          <a:xfrm>
            <a:off x="1115616" y="1196752"/>
            <a:ext cx="7328368" cy="2397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6" marR="2310" lvl="0" defTabSz="415778">
              <a:lnSpc>
                <a:spcPct val="70700"/>
              </a:lnSpc>
              <a:defRPr/>
            </a:pPr>
            <a:r>
              <a:rPr lang="en-US" sz="4457" b="1" spc="-48" dirty="0">
                <a:solidFill>
                  <a:srgbClr val="00CCCC"/>
                </a:solidFill>
                <a:latin typeface="Founders Grotesk Cond Bold"/>
                <a:cs typeface="Founders Grotesk Cond Bold"/>
              </a:rPr>
              <a:t>Lesson 4: Time Management and using GTD</a:t>
            </a:r>
          </a:p>
          <a:p>
            <a:pPr marL="5776" marR="2310" lvl="0" defTabSz="415778">
              <a:lnSpc>
                <a:spcPct val="70700"/>
              </a:lnSpc>
              <a:defRPr/>
            </a:pPr>
            <a:endParaRPr lang="en-US" sz="4457" b="1" spc="-48" dirty="0">
              <a:solidFill>
                <a:srgbClr val="00CCCC"/>
              </a:solidFill>
              <a:latin typeface="Founders Grotesk Cond Bold"/>
              <a:cs typeface="Founders Grotesk Cond Bold"/>
            </a:endParaRPr>
          </a:p>
          <a:p>
            <a:pPr marL="5776" marR="2310" lvl="0" defTabSz="415778">
              <a:lnSpc>
                <a:spcPct val="70700"/>
              </a:lnSpc>
              <a:defRPr/>
            </a:pPr>
            <a:r>
              <a:rPr kumimoji="0" lang="en-GB" sz="2800" b="0" i="0" u="none" strike="noStrike" kern="1200" cap="none" spc="-2" normalizeH="0" baseline="0" noProof="0" dirty="0">
                <a:ln>
                  <a:noFill/>
                </a:ln>
                <a:solidFill>
                  <a:srgbClr val="272625"/>
                </a:solidFill>
                <a:effectLst/>
                <a:uLnTx/>
                <a:uFillTx/>
                <a:latin typeface="Founders Grotesk Cond Bold"/>
                <a:ea typeface="+mn-ea"/>
                <a:cs typeface="Founders Grotesk Light"/>
              </a:rPr>
              <a:t>Dr Fadi Safieddine</a:t>
            </a:r>
          </a:p>
          <a:p>
            <a:pPr marL="5776" marR="2310" lvl="0" defTabSz="415778">
              <a:lnSpc>
                <a:spcPct val="70700"/>
              </a:lnSpc>
              <a:defRPr/>
            </a:pPr>
            <a:endParaRPr lang="en-GB" sz="2800" spc="-2" dirty="0">
              <a:solidFill>
                <a:srgbClr val="272625"/>
              </a:solidFill>
              <a:latin typeface="Founders Grotesk Cond Bold"/>
              <a:cs typeface="Founders Grotesk Light"/>
            </a:endParaRPr>
          </a:p>
          <a:p>
            <a:pPr marL="5776" marR="2310" lvl="0" defTabSz="415778">
              <a:lnSpc>
                <a:spcPct val="70700"/>
              </a:lnSpc>
              <a:defRPr/>
            </a:pPr>
            <a:endParaRPr kumimoji="0" lang="en-GB" sz="2800" b="0" i="0" u="none" strike="noStrike" kern="1200" cap="none" spc="-2" normalizeH="0" baseline="0" noProof="0" dirty="0">
              <a:ln>
                <a:noFill/>
              </a:ln>
              <a:solidFill>
                <a:srgbClr val="272625"/>
              </a:solidFill>
              <a:effectLst/>
              <a:uLnTx/>
              <a:uFillTx/>
              <a:latin typeface="Founders Grotesk Cond Bold"/>
              <a:ea typeface="+mn-ea"/>
              <a:cs typeface="Founders Grotesk Light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2786E4B-CA9D-4BE2-9677-32F74E08A1D1}"/>
              </a:ext>
            </a:extLst>
          </p:cNvPr>
          <p:cNvSpPr txBox="1">
            <a:spLocks/>
          </p:cNvSpPr>
          <p:nvPr/>
        </p:nvSpPr>
        <p:spPr>
          <a:xfrm>
            <a:off x="-1143000" y="6492875"/>
            <a:ext cx="2133600" cy="365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343C84-7574-4DDA-BCFB-8D316A6A86D0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3347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33471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5854CDA-1E26-4DF3-A719-C8F7EA429E90}"/>
              </a:ext>
            </a:extLst>
          </p:cNvPr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Dr. Fadi Safieddine copyright 2021</a:t>
            </a:r>
          </a:p>
        </p:txBody>
      </p:sp>
    </p:spTree>
    <p:extLst>
      <p:ext uri="{BB962C8B-B14F-4D97-AF65-F5344CB8AC3E}">
        <p14:creationId xmlns:p14="http://schemas.microsoft.com/office/powerpoint/2010/main" val="3213002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Time Management: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30387"/>
            <a:ext cx="8229600" cy="4525963"/>
          </a:xfrm>
        </p:spPr>
        <p:txBody>
          <a:bodyPr>
            <a:noAutofit/>
          </a:bodyPr>
          <a:lstStyle/>
          <a:p>
            <a:r>
              <a:rPr lang="en-GB" sz="2400" dirty="0"/>
              <a:t>What is more important?</a:t>
            </a:r>
          </a:p>
          <a:p>
            <a:pPr lvl="1"/>
            <a:r>
              <a:rPr lang="en-GB" sz="2000" dirty="0"/>
              <a:t>If you said single category of these is more important, you are wrong.</a:t>
            </a:r>
          </a:p>
          <a:p>
            <a:pPr lvl="1"/>
            <a:r>
              <a:rPr lang="en-GB" sz="2000" dirty="0"/>
              <a:t>To be productive is to be happy</a:t>
            </a:r>
          </a:p>
          <a:p>
            <a:pPr lvl="2"/>
            <a:r>
              <a:rPr lang="en-GB" sz="1800" dirty="0"/>
              <a:t> to be happy you need to get a balance</a:t>
            </a:r>
          </a:p>
          <a:p>
            <a:pPr lvl="2"/>
            <a:r>
              <a:rPr lang="en-GB" sz="1800" dirty="0"/>
              <a:t> to get a balance is to work with less stress</a:t>
            </a:r>
          </a:p>
          <a:p>
            <a:pPr lvl="2"/>
            <a:r>
              <a:rPr lang="en-GB" sz="1800" dirty="0"/>
              <a:t> to be on top of what is going on you need to feel like everything is taken care off.</a:t>
            </a:r>
          </a:p>
          <a:p>
            <a:r>
              <a:rPr lang="en-GB" sz="2400" dirty="0"/>
              <a:t>From this the book by David Allen: </a:t>
            </a:r>
            <a:r>
              <a:rPr lang="en-GB" sz="2400" b="1" i="1" dirty="0"/>
              <a:t>‘Getting things done: The art of stress free productivity’ </a:t>
            </a:r>
          </a:p>
        </p:txBody>
      </p:sp>
      <p:pic>
        <p:nvPicPr>
          <p:cNvPr id="56322" name="Picture 2" descr="C:\Users\akram\AppData\Local\Microsoft\Windows\Temporary Internet Files\Content.IE5\R9FWC0JN\MC90036347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332656"/>
            <a:ext cx="1311250" cy="1667866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b="1" dirty="0"/>
              <a:t>What happens when your time management gets stressed?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420888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You start prioritising.</a:t>
            </a:r>
          </a:p>
          <a:p>
            <a:r>
              <a:rPr lang="en-GB" sz="2400" dirty="0"/>
              <a:t>You find yourself not sure what to do next.</a:t>
            </a:r>
          </a:p>
          <a:p>
            <a:r>
              <a:rPr lang="en-GB" sz="2400" dirty="0"/>
              <a:t>You start thinking more about how you can do all the work rather than do anything about it.</a:t>
            </a:r>
          </a:p>
          <a:p>
            <a:r>
              <a:rPr lang="en-GB" sz="2400" dirty="0"/>
              <a:t>(Work, family and personal) Tasks start accumulating and you turn into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CCCC"/>
                </a:solidFill>
              </a:rPr>
              <a:t>‘Fire Fighting mood’.  </a:t>
            </a:r>
          </a:p>
        </p:txBody>
      </p:sp>
      <p:pic>
        <p:nvPicPr>
          <p:cNvPr id="57346" name="Picture 2" descr="C:\Users\akram\AppData\Local\Microsoft\Windows\Temporary Internet Files\Content.IE5\NAFFP3X9\MC90018780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674581" y="1"/>
            <a:ext cx="1469418" cy="1700808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b="1" dirty="0"/>
              <a:t>What happens when your time management gets stressed?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4012"/>
            <a:ext cx="8229600" cy="4525963"/>
          </a:xfrm>
        </p:spPr>
        <p:txBody>
          <a:bodyPr>
            <a:normAutofit/>
          </a:bodyPr>
          <a:lstStyle/>
          <a:p>
            <a:r>
              <a:rPr lang="en-GB" sz="2000" dirty="0"/>
              <a:t>What is the problem with </a:t>
            </a:r>
            <a:r>
              <a:rPr lang="en-GB" sz="2000" dirty="0">
                <a:solidFill>
                  <a:schemeClr val="tx1"/>
                </a:solidFill>
              </a:rPr>
              <a:t>“</a:t>
            </a:r>
            <a:r>
              <a:rPr lang="en-GB" sz="2000" dirty="0">
                <a:solidFill>
                  <a:srgbClr val="00CCCC"/>
                </a:solidFill>
              </a:rPr>
              <a:t>Fire Fighting</a:t>
            </a:r>
            <a:r>
              <a:rPr lang="en-GB" sz="2000" dirty="0"/>
              <a:t>”?</a:t>
            </a:r>
          </a:p>
          <a:p>
            <a:pPr lvl="2"/>
            <a:r>
              <a:rPr lang="en-GB" sz="1600" dirty="0"/>
              <a:t>Fight the problems as they appear, always running around trying to meet deadlines.</a:t>
            </a:r>
          </a:p>
          <a:p>
            <a:pPr lvl="2"/>
            <a:r>
              <a:rPr lang="en-GB" sz="1600" dirty="0"/>
              <a:t>Tasks are done because they have to be done rather than you are ready to do them.</a:t>
            </a:r>
          </a:p>
          <a:p>
            <a:pPr lvl="2"/>
            <a:r>
              <a:rPr lang="en-GB" sz="1600" dirty="0"/>
              <a:t>Poor standard start taking hold.</a:t>
            </a:r>
          </a:p>
          <a:p>
            <a:pPr lvl="2"/>
            <a:r>
              <a:rPr lang="en-GB" sz="1600" dirty="0"/>
              <a:t>Tasks which may have been less important become very important.</a:t>
            </a:r>
          </a:p>
          <a:p>
            <a:pPr lvl="2"/>
            <a:r>
              <a:rPr lang="en-GB" sz="1600" dirty="0"/>
              <a:t>You are stressed all the time, unhappy and tend to choose your priority: </a:t>
            </a:r>
            <a:r>
              <a:rPr lang="en-GB" sz="1600" b="1" dirty="0"/>
              <a:t>Work, Family, or Personal.</a:t>
            </a:r>
          </a:p>
          <a:p>
            <a:pPr lvl="3"/>
            <a:r>
              <a:rPr lang="en-GB" sz="1400" dirty="0"/>
              <a:t>Work for the work-alcoholic or who worry about money.</a:t>
            </a:r>
          </a:p>
          <a:p>
            <a:pPr lvl="3"/>
            <a:r>
              <a:rPr lang="en-GB" sz="1400" dirty="0"/>
              <a:t>Family for those who feel guilty.</a:t>
            </a:r>
          </a:p>
          <a:p>
            <a:pPr lvl="3"/>
            <a:r>
              <a:rPr lang="en-GB" sz="1400" dirty="0"/>
              <a:t>Personal for those who are by nature self centred.</a:t>
            </a:r>
          </a:p>
          <a:p>
            <a:pPr lvl="1"/>
            <a:r>
              <a:rPr lang="en-GB" sz="2000" dirty="0"/>
              <a:t>None of these options is necessary good as sooner or later you </a:t>
            </a:r>
            <a:r>
              <a:rPr lang="en-GB" sz="2000" b="1" dirty="0">
                <a:solidFill>
                  <a:srgbClr val="00CCCC"/>
                </a:solidFill>
              </a:rPr>
              <a:t>--- CRASH ---</a:t>
            </a:r>
          </a:p>
          <a:p>
            <a:endParaRPr lang="en-GB" sz="2000" dirty="0"/>
          </a:p>
        </p:txBody>
      </p:sp>
      <p:pic>
        <p:nvPicPr>
          <p:cNvPr id="57346" name="Picture 2" descr="C:\Users\akram\AppData\Local\Microsoft\Windows\Temporary Internet Files\Content.IE5\NAFFP3X9\MC90018780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799004" y="1"/>
            <a:ext cx="1344995" cy="1556792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CRASH!!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53249"/>
            <a:ext cx="8229600" cy="4525963"/>
          </a:xfrm>
        </p:spPr>
        <p:txBody>
          <a:bodyPr>
            <a:noAutofit/>
          </a:bodyPr>
          <a:lstStyle/>
          <a:p>
            <a:r>
              <a:rPr lang="en-GB" sz="2400" dirty="0"/>
              <a:t>Possible symptoms of a crash.</a:t>
            </a:r>
          </a:p>
          <a:p>
            <a:pPr lvl="1"/>
            <a:r>
              <a:rPr lang="en-GB" sz="2000" dirty="0"/>
              <a:t>Complete HALT!</a:t>
            </a:r>
          </a:p>
          <a:p>
            <a:pPr lvl="1"/>
            <a:r>
              <a:rPr lang="en-GB" sz="2000" dirty="0"/>
              <a:t>Disconnection with other students or staff.</a:t>
            </a:r>
          </a:p>
          <a:p>
            <a:pPr lvl="1"/>
            <a:r>
              <a:rPr lang="en-GB" sz="2000" dirty="0"/>
              <a:t>Hanging around people who are in the similar situation (morn together or not take it seriously).</a:t>
            </a:r>
          </a:p>
          <a:p>
            <a:pPr lvl="1"/>
            <a:r>
              <a:rPr lang="en-GB" sz="2000" dirty="0"/>
              <a:t>Blaming the process: </a:t>
            </a:r>
            <a:r>
              <a:rPr lang="en-GB" sz="2000" b="1" dirty="0">
                <a:solidFill>
                  <a:srgbClr val="00CCCC"/>
                </a:solidFill>
              </a:rPr>
              <a:t>“It is impossible!” </a:t>
            </a:r>
            <a:r>
              <a:rPr lang="en-GB" sz="2000" dirty="0"/>
              <a:t>– even though others are managing.</a:t>
            </a:r>
          </a:p>
          <a:p>
            <a:pPr lvl="1"/>
            <a:r>
              <a:rPr lang="en-GB" sz="2000" dirty="0"/>
              <a:t>Blaming others: “It is not my fault!”</a:t>
            </a:r>
          </a:p>
          <a:p>
            <a:pPr lvl="1"/>
            <a:r>
              <a:rPr lang="en-GB" sz="2000" dirty="0"/>
              <a:t>Self blaming: “It is all my fault!”</a:t>
            </a:r>
          </a:p>
          <a:p>
            <a:r>
              <a:rPr lang="en-GB" sz="2400" dirty="0"/>
              <a:t>Waiting for the ship to sink and see what happens!</a:t>
            </a:r>
          </a:p>
          <a:p>
            <a:pPr lvl="1"/>
            <a:endParaRPr lang="en-GB" sz="2000" dirty="0"/>
          </a:p>
        </p:txBody>
      </p:sp>
      <p:pic>
        <p:nvPicPr>
          <p:cNvPr id="58372" name="Picture 4" descr="C:\Users\akram\AppData\Local\Microsoft\Windows\Temporary Internet Files\Content.IE5\NAFFP3X9\MM900046602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702854"/>
            <a:ext cx="2288145" cy="1054224"/>
          </a:xfrm>
          <a:prstGeom prst="rect">
            <a:avLst/>
          </a:prstGeom>
          <a:noFill/>
        </p:spPr>
      </p:pic>
      <p:pic>
        <p:nvPicPr>
          <p:cNvPr id="58373" name="Picture 5" descr="C:\Users\akram\AppData\Local\Microsoft\Windows\Temporary Internet Files\Content.IE5\VECXAM4N\MC90008941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332656"/>
            <a:ext cx="1733702" cy="1068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David Allen’s book: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348880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b="1" dirty="0"/>
              <a:t>Getting Things Done: </a:t>
            </a:r>
          </a:p>
          <a:p>
            <a:pPr lvl="1"/>
            <a:r>
              <a:rPr lang="en-GB" sz="2000" i="1" dirty="0"/>
              <a:t>The art of Stress free productivity </a:t>
            </a:r>
            <a:r>
              <a:rPr lang="en-GB" sz="2000" dirty="0"/>
              <a:t>– recommended book to read – why?</a:t>
            </a:r>
          </a:p>
          <a:p>
            <a:pPr lvl="1"/>
            <a:r>
              <a:rPr lang="en-GB" sz="2000" dirty="0"/>
              <a:t>Time management is the source of problems for most people.</a:t>
            </a:r>
          </a:p>
          <a:p>
            <a:pPr lvl="2"/>
            <a:r>
              <a:rPr lang="en-GB" sz="1800" dirty="0"/>
              <a:t>Managing university commitments, work commitments, family commitments, and personal commitments. </a:t>
            </a:r>
          </a:p>
          <a:p>
            <a:pPr lvl="2"/>
            <a:r>
              <a:rPr lang="en-GB" sz="1800" dirty="0"/>
              <a:t>Get this right and you will find you are able to manage yourself much better.</a:t>
            </a:r>
          </a:p>
          <a:p>
            <a:pPr lvl="1"/>
            <a:r>
              <a:rPr lang="en-GB" sz="2000" dirty="0"/>
              <a:t>His method is tried and tested by many including myself!!</a:t>
            </a:r>
          </a:p>
        </p:txBody>
      </p:sp>
      <p:pic>
        <p:nvPicPr>
          <p:cNvPr id="4" name="Picture 4" descr="gtdcover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138336"/>
            <a:ext cx="1492117" cy="2210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Key principles of the book: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When you are </a:t>
            </a:r>
            <a:r>
              <a:rPr lang="en-GB" sz="2400" u="sng" dirty="0"/>
              <a:t>not in control </a:t>
            </a:r>
            <a:r>
              <a:rPr lang="en-GB" sz="2400" dirty="0"/>
              <a:t>much of your energy is wasted trying to be in control rather than doing anything to reduce the pressure.</a:t>
            </a:r>
          </a:p>
          <a:p>
            <a:r>
              <a:rPr lang="en-GB" sz="2400" dirty="0"/>
              <a:t>Source of stress is lack of control. What we cannot control gives us the most stress.</a:t>
            </a:r>
          </a:p>
          <a:p>
            <a:r>
              <a:rPr lang="en-GB" sz="2400" dirty="0"/>
              <a:t>Which of these cases will give most stress: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1800" dirty="0"/>
              <a:t>Getting stuck in car traffic jam when you have an important interview to attend very soon.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1800" dirty="0"/>
              <a:t>Getting stuck on a plane when you have an important interview to attend very soon.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1800" dirty="0"/>
              <a:t>Getting to the interview on time but failing it because you did not answer the questions correctly?</a:t>
            </a:r>
          </a:p>
          <a:p>
            <a:pPr lvl="2">
              <a:buNone/>
            </a:pPr>
            <a:endParaRPr lang="en-GB" sz="1800" dirty="0"/>
          </a:p>
        </p:txBody>
      </p:sp>
      <p:pic>
        <p:nvPicPr>
          <p:cNvPr id="62466" name="Picture 2" descr="C:\Users\akram\AppData\Local\Microsoft\Windows\Temporary Internet Files\Content.IE5\NAFFP3X9\MC900434703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4368" y="332656"/>
            <a:ext cx="1043608" cy="1060915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A284-2BC3-4C4C-8F0F-43EAF7AA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C19E-4576-4AC0-AB9B-014FEAB8E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Activity 4.2. Rank your stress levels in the order of stressful: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1800" dirty="0"/>
              <a:t>Getting stuck in car traffic jam when you have an important interview to attend very soon.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/>
              <a:t>Getting stuck on a plane when you have an important interview to attend after you land, but the plane is running late.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1800" dirty="0"/>
              <a:t>Getting to the interview on time but failing it because you did not answer the questions correctly?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3656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Key principles of the book: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063F2-FA0C-46B9-9CB9-EAAB0367EFF8}"/>
              </a:ext>
            </a:extLst>
          </p:cNvPr>
          <p:cNvSpPr txBox="1"/>
          <p:nvPr/>
        </p:nvSpPr>
        <p:spPr>
          <a:xfrm>
            <a:off x="6140266" y="27463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CCCC"/>
                </a:solidFill>
              </a:rPr>
              <a:t>Part 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Key principles of the book: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576" y="1772816"/>
            <a:ext cx="8229600" cy="4525963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GB" dirty="0"/>
              <a:t>Are you able to find an association between </a:t>
            </a:r>
            <a:r>
              <a:rPr lang="en-GB" b="1" u="sng" dirty="0"/>
              <a:t>Control </a:t>
            </a:r>
            <a:r>
              <a:rPr lang="en-GB" dirty="0"/>
              <a:t>and </a:t>
            </a:r>
            <a:r>
              <a:rPr lang="en-GB" b="1" u="sng" dirty="0"/>
              <a:t>Stress</a:t>
            </a:r>
            <a:r>
              <a:rPr lang="en-GB" dirty="0"/>
              <a:t>.</a:t>
            </a:r>
          </a:p>
          <a:p>
            <a:pPr marL="1371600" lvl="2" indent="-457200">
              <a:buFont typeface="+mj-lt"/>
              <a:buAutoNum type="arabicPeriod"/>
            </a:pPr>
            <a:endParaRPr lang="en-GB" sz="2000" dirty="0"/>
          </a:p>
          <a:p>
            <a:pPr marL="1371600" lvl="2" indent="-457200">
              <a:buFont typeface="+mj-lt"/>
              <a:buAutoNum type="arabicPeriod"/>
            </a:pPr>
            <a:r>
              <a:rPr lang="en-GB" sz="2000" dirty="0"/>
              <a:t>Getting stuck in car traffic jam when you have an important interview to attend very soon.</a:t>
            </a:r>
          </a:p>
          <a:p>
            <a:pPr lvl="3"/>
            <a:r>
              <a:rPr lang="en-GB" sz="1600" dirty="0"/>
              <a:t>Control lost….Stress is 10/10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2000" dirty="0"/>
              <a:t>Getting stuck on a plane when you have an important interview to attend very soon.</a:t>
            </a:r>
          </a:p>
          <a:p>
            <a:pPr lvl="3"/>
            <a:r>
              <a:rPr lang="en-GB" sz="1600" dirty="0"/>
              <a:t> Limited control….Stress 6/10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2000" dirty="0"/>
              <a:t>Getting to the interview on time but failing it because you did not answer the questions right?</a:t>
            </a:r>
          </a:p>
          <a:p>
            <a:pPr lvl="3"/>
            <a:r>
              <a:rPr lang="en-GB" sz="1600" dirty="0"/>
              <a:t>Nothing you can do about it now…1/10</a:t>
            </a:r>
          </a:p>
          <a:p>
            <a:pPr marL="1828800" lvl="3" indent="-457200">
              <a:buFont typeface="+mj-lt"/>
              <a:buAutoNum type="arabicPeriod"/>
            </a:pPr>
            <a:endParaRPr lang="en-GB" sz="1600" dirty="0"/>
          </a:p>
          <a:p>
            <a:pPr marL="914400" lvl="2" indent="0">
              <a:buNone/>
            </a:pPr>
            <a:endParaRPr lang="en-GB" sz="2000" dirty="0"/>
          </a:p>
        </p:txBody>
      </p:sp>
      <p:pic>
        <p:nvPicPr>
          <p:cNvPr id="61442" name="Picture 2" descr="C:\Users\akram\AppData\Local\Microsoft\Windows\Temporary Internet Files\Content.IE5\R9FWC0JN\MC900056919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6368" y="313974"/>
            <a:ext cx="1403648" cy="1064328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36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/>
              <a:t>Key principles of the book: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5738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b="1" dirty="0"/>
              <a:t>To reduce stress, you need to be in control:</a:t>
            </a:r>
            <a:endParaRPr lang="en-GB" sz="2000" dirty="0"/>
          </a:p>
          <a:p>
            <a:r>
              <a:rPr lang="en-GB" sz="2000" dirty="0"/>
              <a:t>You need to have a system that allows you to control your time to achieve what you want.</a:t>
            </a:r>
          </a:p>
          <a:p>
            <a:r>
              <a:rPr lang="en-GB" sz="2000" dirty="0"/>
              <a:t>Incomplete or tasks that never finish reduce your attention and control.</a:t>
            </a:r>
          </a:p>
          <a:p>
            <a:r>
              <a:rPr lang="en-GB" sz="2000" dirty="0"/>
              <a:t>Identify things that ‘</a:t>
            </a:r>
            <a:r>
              <a:rPr lang="en-GB" sz="2000" dirty="0">
                <a:solidFill>
                  <a:srgbClr val="00CCCC"/>
                </a:solidFill>
              </a:rPr>
              <a:t>take away from your attention</a:t>
            </a:r>
            <a:r>
              <a:rPr lang="en-GB" sz="2000" dirty="0"/>
              <a:t>’ and put them in control.</a:t>
            </a:r>
          </a:p>
          <a:p>
            <a:pPr lvl="1"/>
            <a:r>
              <a:rPr lang="en-GB" dirty="0"/>
              <a:t>David Allen calls them “</a:t>
            </a:r>
            <a:r>
              <a:rPr lang="en-GB" b="1" dirty="0">
                <a:solidFill>
                  <a:srgbClr val="00CCCC"/>
                </a:solidFill>
              </a:rPr>
              <a:t>Ring your bell</a:t>
            </a:r>
            <a:r>
              <a:rPr lang="en-GB" dirty="0"/>
              <a:t>.”</a:t>
            </a:r>
          </a:p>
          <a:p>
            <a:r>
              <a:rPr lang="en-US" sz="2000" dirty="0"/>
              <a:t>We need to </a:t>
            </a:r>
            <a:r>
              <a:rPr lang="en-US" sz="2000" dirty="0" err="1"/>
              <a:t>organise</a:t>
            </a:r>
            <a:r>
              <a:rPr lang="en-US" sz="2000" dirty="0"/>
              <a:t> reminders and tasks so we can free our brain from keeping track of everything.</a:t>
            </a:r>
          </a:p>
          <a:p>
            <a:endParaRPr lang="en-GB" sz="2000" dirty="0"/>
          </a:p>
        </p:txBody>
      </p:sp>
      <p:pic>
        <p:nvPicPr>
          <p:cNvPr id="60420" name="Picture 4" descr="C:\Users\akram\AppData\Local\Microsoft\Windows\Temporary Internet Files\Content.IE5\6AKU1NVN\MC90037035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764704"/>
            <a:ext cx="1837030" cy="1412748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is time management?</a:t>
            </a:r>
          </a:p>
          <a:p>
            <a:r>
              <a:rPr lang="en-GB" dirty="0"/>
              <a:t>What happens when time management starts getting stressed.</a:t>
            </a:r>
          </a:p>
          <a:p>
            <a:r>
              <a:rPr lang="en-GB" dirty="0"/>
              <a:t>What happens when time management fails!</a:t>
            </a:r>
          </a:p>
          <a:p>
            <a:r>
              <a:rPr lang="en-GB" dirty="0"/>
              <a:t>Getting things done: Credit to the author.</a:t>
            </a:r>
          </a:p>
          <a:p>
            <a:pPr lvl="1"/>
            <a:r>
              <a:rPr lang="en-GB" dirty="0"/>
              <a:t>Key principles</a:t>
            </a:r>
          </a:p>
          <a:p>
            <a:pPr lvl="1"/>
            <a:r>
              <a:rPr lang="en-GB" dirty="0"/>
              <a:t>Five steps process.</a:t>
            </a:r>
          </a:p>
          <a:p>
            <a:r>
              <a:rPr lang="en-GB" dirty="0"/>
              <a:t>Date related tasks.</a:t>
            </a:r>
          </a:p>
          <a:p>
            <a:r>
              <a:rPr lang="en-GB" dirty="0"/>
              <a:t>Other resources.</a:t>
            </a:r>
          </a:p>
          <a:p>
            <a:pPr marL="0" indent="0">
              <a:buNone/>
            </a:pPr>
            <a:r>
              <a:rPr lang="en-GB" dirty="0"/>
              <a:t>&gt;&gt; Finally, reminder of Task 2!</a:t>
            </a: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553200" y="630932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GTD: How it works: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first time you do it you need to: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US" sz="4000" b="1" dirty="0"/>
              <a:t>Collect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US" sz="4000" b="1" dirty="0"/>
              <a:t>Process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US" sz="4000" b="1" dirty="0"/>
              <a:t>Organize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US" sz="4000" b="1" dirty="0"/>
              <a:t>Review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US" sz="4000" b="1" dirty="0"/>
              <a:t>Do</a:t>
            </a:r>
          </a:p>
          <a:p>
            <a:pPr lvl="1">
              <a:buNone/>
            </a:pPr>
            <a:endParaRPr lang="en-GB" sz="2400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GTD Step 1: Collect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422"/>
            <a:ext cx="8320438" cy="4525963"/>
          </a:xfrm>
        </p:spPr>
        <p:txBody>
          <a:bodyPr>
            <a:noAutofit/>
          </a:bodyPr>
          <a:lstStyle/>
          <a:p>
            <a:r>
              <a:rPr lang="en-US" sz="2400" dirty="0"/>
              <a:t>Identify everything that you need to track, remember, or act upon in what Allen calls a 'bucket‘.</a:t>
            </a:r>
          </a:p>
          <a:p>
            <a:pPr lvl="1"/>
            <a:r>
              <a:rPr lang="en-US" sz="2000" dirty="0"/>
              <a:t>This would be similar to any of the old ‘to do list’ you did in the past.</a:t>
            </a:r>
          </a:p>
          <a:p>
            <a:pPr lvl="1"/>
            <a:r>
              <a:rPr lang="en-US" sz="2000" dirty="0"/>
              <a:t>However, this has to cover everything in your life: Work, Family, and Personal.</a:t>
            </a:r>
          </a:p>
          <a:p>
            <a:r>
              <a:rPr lang="en-US" sz="2400" dirty="0"/>
              <a:t>Take your time and make sure there is absolutely nothing left on your mind. </a:t>
            </a:r>
          </a:p>
          <a:p>
            <a:r>
              <a:rPr lang="en-GB" sz="2400" dirty="0"/>
              <a:t>Ideally do the list on a device: (Excel sheet, Word or other).</a:t>
            </a:r>
          </a:p>
        </p:txBody>
      </p:sp>
      <p:pic>
        <p:nvPicPr>
          <p:cNvPr id="64516" name="Picture 4" descr="C:\Users\akram\AppData\Local\Microsoft\Windows\Temporary Internet Files\Content.IE5\6AKU1NVN\MC90033398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144016"/>
            <a:ext cx="1389800" cy="1196752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GTD Step 1: Collect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7272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Pull everything off your desk, your “to do lists”, and diaries and put them in this bucket.</a:t>
            </a:r>
            <a:endParaRPr lang="en-GB" sz="2800" dirty="0"/>
          </a:p>
          <a:p>
            <a:r>
              <a:rPr lang="en-US" sz="2800" dirty="0"/>
              <a:t>Don’t deal with anything until you have completed everything and thought of everything.</a:t>
            </a:r>
            <a:endParaRPr lang="en-GB" sz="2800" dirty="0"/>
          </a:p>
          <a:p>
            <a:r>
              <a:rPr lang="en-US" sz="2800" dirty="0"/>
              <a:t>Then, go through the </a:t>
            </a:r>
            <a:r>
              <a:rPr lang="en-US" sz="2800" dirty="0">
                <a:solidFill>
                  <a:srgbClr val="00CCCC"/>
                </a:solidFill>
              </a:rPr>
              <a:t>Bucket</a:t>
            </a:r>
            <a:r>
              <a:rPr lang="en-US" sz="2800" dirty="0"/>
              <a:t>.  Deal with each item as you touch it.</a:t>
            </a:r>
          </a:p>
          <a:p>
            <a:r>
              <a:rPr lang="en-US" sz="2800" dirty="0"/>
              <a:t>This is the next step: </a:t>
            </a:r>
            <a:r>
              <a:rPr lang="en-US" sz="2800" b="1" dirty="0"/>
              <a:t>Process.</a:t>
            </a:r>
            <a:endParaRPr lang="en-GB" sz="2800" b="1" dirty="0"/>
          </a:p>
        </p:txBody>
      </p:sp>
      <p:pic>
        <p:nvPicPr>
          <p:cNvPr id="64516" name="Picture 4" descr="C:\Users\akram\AppData\Local\Microsoft\Windows\Temporary Internet Files\Content.IE5\6AKU1NVN\MC90033398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144016"/>
            <a:ext cx="1389800" cy="1196752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GTD Step 2: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Moving from top to down: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Deal with one entry at a time.</a:t>
            </a:r>
          </a:p>
          <a:p>
            <a:pPr>
              <a:lnSpc>
                <a:spcPct val="90000"/>
              </a:lnSpc>
            </a:pPr>
            <a:r>
              <a:rPr lang="en-US" dirty="0"/>
              <a:t>Identify tasks that require 2 minutes or less: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The two-minute rule: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most important rule ever!!!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If it takes less than 2 mins do it.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Never leave it.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Having it on your mind is going to stress you and put pressure on other tasks.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Do not think about it, just do it. 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63490" name="Picture 2" descr="C:\Users\akram\AppData\Local\Microsoft\Windows\Temporary Internet Files\Content.IE5\R9FWC0JN\MC90025425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332656"/>
            <a:ext cx="1783994" cy="1759306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Two minute Rule!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632" y="2012949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r>
              <a:rPr lang="en-US" sz="2000" dirty="0"/>
              <a:t>If you have a task that requires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/>
              <a:t>	</a:t>
            </a:r>
            <a:r>
              <a:rPr lang="en-US" sz="2000" b="1" dirty="0"/>
              <a:t>less then 2 minutes </a:t>
            </a:r>
            <a:r>
              <a:rPr lang="en-US" sz="2000" dirty="0"/>
              <a:t>– do it immediately.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Quick call.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Quick reply to an email.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Text message.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  <a:buNone/>
            </a:pPr>
            <a:r>
              <a:rPr lang="en-US" sz="2000" dirty="0"/>
              <a:t>The more you get done using this rule, the more attention and time you have to focus on more involved tasks.</a:t>
            </a:r>
          </a:p>
          <a:p>
            <a:pPr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  <a:buNone/>
            </a:pPr>
            <a:r>
              <a:rPr lang="en-US" sz="2000" dirty="0"/>
              <a:t>- I have my own take on this. I have the ‘less than 5 mins’ rule.</a:t>
            </a:r>
          </a:p>
        </p:txBody>
      </p:sp>
      <p:pic>
        <p:nvPicPr>
          <p:cNvPr id="70658" name="Picture 2" descr="http://media.tumblr.com/tumblr_m91cdhg4tL1r1tzq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8436" y="72008"/>
            <a:ext cx="2776052" cy="2492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GTD Step 2: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2126551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Tasks that may need to </a:t>
            </a:r>
            <a:r>
              <a:rPr lang="en-US" b="1" dirty="0"/>
              <a:t>Delegate</a:t>
            </a:r>
            <a:r>
              <a:rPr lang="en-US" dirty="0"/>
              <a:t> it, or </a:t>
            </a:r>
            <a:r>
              <a:rPr lang="en-US" b="1" dirty="0"/>
              <a:t>Defer</a:t>
            </a:r>
            <a:r>
              <a:rPr lang="en-US" dirty="0"/>
              <a:t> it.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not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File it for reference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Throw it away, 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Assign a time when it would need to come back into action.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Tasks that do not fit any of these categories have to be assigned a time and place to do. We will talk about it in the next part.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</p:txBody>
      </p:sp>
      <p:pic>
        <p:nvPicPr>
          <p:cNvPr id="63490" name="Picture 2" descr="C:\Users\akram\AppData\Local\Microsoft\Windows\Temporary Internet Files\Content.IE5\R9FWC0JN\MC90025425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332656"/>
            <a:ext cx="1783994" cy="1759306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604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F809-F854-4229-B088-D3EC83DE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part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A16F-1339-4315-A590-877E82DB9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Activity 4.3: Doing the 2 minute rule to finish tasks that need little time is important for the following key reason (Tick as many relevant):</a:t>
            </a:r>
          </a:p>
          <a:p>
            <a:pPr lvl="1"/>
            <a:r>
              <a:rPr lang="en-GB" sz="2000" dirty="0"/>
              <a:t>Help your mind focus on the bigger tasks later.</a:t>
            </a:r>
          </a:p>
          <a:p>
            <a:pPr lvl="1"/>
            <a:r>
              <a:rPr lang="en-GB" sz="2000" dirty="0"/>
              <a:t>Means you never have to waste time thinking about them.</a:t>
            </a:r>
          </a:p>
          <a:p>
            <a:pPr lvl="1"/>
            <a:r>
              <a:rPr lang="en-GB" sz="2000" dirty="0"/>
              <a:t>You achieve faster turn over of task.</a:t>
            </a:r>
          </a:p>
          <a:p>
            <a:pPr lvl="1"/>
            <a:r>
              <a:rPr lang="en-GB" sz="2000" dirty="0"/>
              <a:t>Cannot be used to answer emails as emails take more than 2 mins.</a:t>
            </a:r>
          </a:p>
          <a:p>
            <a:pPr lvl="1"/>
            <a:r>
              <a:rPr lang="en-GB" sz="2000" dirty="0"/>
              <a:t>Can be used for essay writing it you think it will take less than 2 mins.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40876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b="1" dirty="0"/>
              <a:t>GTD Step 2: Process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51720" y="2492896"/>
            <a:ext cx="100811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BC744-7075-4C9D-B561-78B30F3C62C5}"/>
              </a:ext>
            </a:extLst>
          </p:cNvPr>
          <p:cNvSpPr txBox="1"/>
          <p:nvPr/>
        </p:nvSpPr>
        <p:spPr>
          <a:xfrm>
            <a:off x="6140266" y="27463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CCCC"/>
                </a:solidFill>
              </a:rPr>
              <a:t>Part 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b="1" dirty="0"/>
              <a:t>GTD Step 2: Process</a:t>
            </a:r>
          </a:p>
        </p:txBody>
      </p:sp>
      <p:pic>
        <p:nvPicPr>
          <p:cNvPr id="4" name="Picture 5" descr="[flowchart demonstrating Getting Things Done steps]"/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2123728" y="914400"/>
            <a:ext cx="5029200" cy="5943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635896" y="1844824"/>
            <a:ext cx="187220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508104" y="1052736"/>
            <a:ext cx="1872208" cy="2808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563888" y="3140968"/>
            <a:ext cx="187220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547664" y="2852936"/>
            <a:ext cx="2448272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923928" y="4005064"/>
            <a:ext cx="2016224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267744" y="5013176"/>
            <a:ext cx="5400600" cy="2060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347864" y="2852936"/>
            <a:ext cx="576064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051720" y="2492896"/>
            <a:ext cx="100811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571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GTD Step 3: Organise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219" y="2192635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Next actions</a:t>
            </a:r>
            <a:r>
              <a:rPr lang="en-US" sz="2400" dirty="0"/>
              <a:t> – As actions appear, consider the time it will take. Less than 2 </a:t>
            </a:r>
            <a:r>
              <a:rPr lang="en-US" sz="2400" dirty="0" err="1"/>
              <a:t>mins</a:t>
            </a:r>
            <a:r>
              <a:rPr lang="en-US" sz="2400" dirty="0"/>
              <a:t>, do it immediately. Otherwise follow the steps in previous slide.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Projects</a:t>
            </a:r>
            <a:r>
              <a:rPr lang="en-US" sz="2400" dirty="0"/>
              <a:t> – Put all the 'open loop' which requires more than one task to achieve together as one 'project’.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Waiting for</a:t>
            </a:r>
            <a:r>
              <a:rPr lang="en-US" sz="2400" dirty="0"/>
              <a:t> – Items that you delegate but still need to follow up on. Give them a due date to follow up on them.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Someday/Maybe</a:t>
            </a:r>
            <a:r>
              <a:rPr lang="en-US" sz="2400" dirty="0"/>
              <a:t> – indicate here tasks that you want to do at some point, but not right now.</a:t>
            </a:r>
          </a:p>
          <a:p>
            <a:endParaRPr lang="en-GB" sz="2400" dirty="0"/>
          </a:p>
        </p:txBody>
      </p:sp>
      <p:pic>
        <p:nvPicPr>
          <p:cNvPr id="7" name="Picture 6" descr="Doc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260648"/>
            <a:ext cx="1047750" cy="1209675"/>
          </a:xfrm>
          <a:prstGeom prst="rect">
            <a:avLst/>
          </a:prstGeom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ssignment meme funny">
            <a:extLst>
              <a:ext uri="{FF2B5EF4-FFF2-40B4-BE49-F238E27FC236}">
                <a16:creationId xmlns:a16="http://schemas.microsoft.com/office/drawing/2014/main" id="{54593D47-1124-4679-9463-42181E61D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6632"/>
            <a:ext cx="7704856" cy="684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8F9992-329B-4270-8B73-A5DB5C7A92CD}"/>
              </a:ext>
            </a:extLst>
          </p:cNvPr>
          <p:cNvSpPr txBox="1"/>
          <p:nvPr/>
        </p:nvSpPr>
        <p:spPr>
          <a:xfrm>
            <a:off x="2987824" y="188640"/>
            <a:ext cx="3744416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YOUR HEART</a:t>
            </a:r>
          </a:p>
        </p:txBody>
      </p:sp>
    </p:spTree>
    <p:extLst>
      <p:ext uri="{BB962C8B-B14F-4D97-AF65-F5344CB8AC3E}">
        <p14:creationId xmlns:p14="http://schemas.microsoft.com/office/powerpoint/2010/main" val="3540657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GTD Step 3: Organise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Key advice here: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Always think of the next action.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Takes less than 10 seconds.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Always break things down into doable tasks: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If it looks too much, then you did not break it down enough.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Do not be negative, put a positive spin on tasks.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Self destructive thinking reduces your productivity.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Pinpoint the source of the problem. If it is stressing you: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You need to get control of it.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Or you need to declare it outside your control!</a:t>
            </a:r>
          </a:p>
          <a:p>
            <a:endParaRPr lang="en-GB" sz="2800" dirty="0"/>
          </a:p>
        </p:txBody>
      </p:sp>
      <p:pic>
        <p:nvPicPr>
          <p:cNvPr id="86020" name="Picture 4" descr="C:\Users\akram\AppData\Local\Microsoft\Windows\Temporary Internet Files\Content.IE5\NAFFP3X9\MC90019810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8844" y="188641"/>
            <a:ext cx="1095737" cy="1872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Pinpoint the source of the problem:</a:t>
            </a:r>
          </a:p>
        </p:txBody>
      </p:sp>
      <p:pic>
        <p:nvPicPr>
          <p:cNvPr id="4" name="Picture 3" descr="tm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1120943"/>
            <a:ext cx="6408712" cy="573705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GTD Step 4: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2365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Review your lists of actions and reminders once a day.</a:t>
            </a:r>
          </a:p>
          <a:p>
            <a:r>
              <a:rPr lang="en-US" sz="2800" dirty="0"/>
              <a:t>Make a 30 </a:t>
            </a:r>
            <a:r>
              <a:rPr lang="en-US" sz="2800" dirty="0" err="1"/>
              <a:t>mins</a:t>
            </a:r>
            <a:r>
              <a:rPr lang="en-US" sz="2800" dirty="0"/>
              <a:t> a week allocated to review all your outstanding actions, projects and 'waiting for' items.</a:t>
            </a:r>
          </a:p>
          <a:p>
            <a:r>
              <a:rPr lang="en-US" sz="2800" dirty="0"/>
              <a:t>If you feel your memory of “things to do” sometimes fails, then maybe you need to do these steps more often.</a:t>
            </a:r>
          </a:p>
          <a:p>
            <a:endParaRPr lang="en-GB" sz="2800" dirty="0"/>
          </a:p>
        </p:txBody>
      </p:sp>
      <p:pic>
        <p:nvPicPr>
          <p:cNvPr id="66562" name="Picture 2" descr="C:\Users\akram\AppData\Local\Microsoft\Windows\Temporary Internet Files\Content.IE5\NAFFP3X9\MC90038327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232801"/>
            <a:ext cx="1259632" cy="1251983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GTD Step 5: </a:t>
            </a:r>
            <a:r>
              <a:rPr lang="en-GB" sz="5400" b="1" dirty="0"/>
              <a:t>Do!!!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88" y="1830387"/>
            <a:ext cx="8608470" cy="4525963"/>
          </a:xfrm>
        </p:spPr>
        <p:txBody>
          <a:bodyPr>
            <a:normAutofit/>
          </a:bodyPr>
          <a:lstStyle/>
          <a:p>
            <a:r>
              <a:rPr lang="en-US" dirty="0"/>
              <a:t>What to do first? </a:t>
            </a:r>
          </a:p>
          <a:p>
            <a:pPr lvl="1"/>
            <a:r>
              <a:rPr lang="en-US" u="sng" dirty="0"/>
              <a:t>Context: </a:t>
            </a:r>
            <a:r>
              <a:rPr lang="en-US" dirty="0"/>
              <a:t>Things the complement each other first. </a:t>
            </a:r>
          </a:p>
          <a:p>
            <a:pPr lvl="1"/>
            <a:r>
              <a:rPr lang="en-US" u="sng" dirty="0"/>
              <a:t>Time: </a:t>
            </a:r>
            <a:r>
              <a:rPr lang="en-US" dirty="0"/>
              <a:t>Things that take less time.</a:t>
            </a:r>
          </a:p>
          <a:p>
            <a:pPr lvl="1"/>
            <a:r>
              <a:rPr lang="en-US" u="sng" dirty="0"/>
              <a:t>Energy: </a:t>
            </a:r>
            <a:r>
              <a:rPr lang="en-US" dirty="0"/>
              <a:t>Things that take less energy.</a:t>
            </a:r>
          </a:p>
          <a:p>
            <a:pPr lvl="1"/>
            <a:r>
              <a:rPr lang="en-US" u="sng" dirty="0"/>
              <a:t>Priority: </a:t>
            </a:r>
            <a:r>
              <a:rPr lang="en-US" dirty="0"/>
              <a:t>By due date.</a:t>
            </a:r>
          </a:p>
          <a:p>
            <a:endParaRPr lang="en-GB" dirty="0"/>
          </a:p>
        </p:txBody>
      </p:sp>
      <p:pic>
        <p:nvPicPr>
          <p:cNvPr id="66562" name="Picture 2" descr="C:\Users\akram\AppData\Local\Microsoft\Windows\Temporary Internet Files\Content.IE5\NAFFP3X9\MC90038327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232801"/>
            <a:ext cx="1259632" cy="1251983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AD10-C41D-4BCD-8014-982AB2F8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part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5DFC4-541E-4089-B069-9766503EF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Activity 4.4. Organise the GTD steps in the correct order:</a:t>
            </a:r>
          </a:p>
          <a:p>
            <a:pPr lvl="2"/>
            <a:r>
              <a:rPr lang="en-US" b="1" dirty="0"/>
              <a:t>Organize</a:t>
            </a:r>
          </a:p>
          <a:p>
            <a:pPr lvl="2"/>
            <a:r>
              <a:rPr lang="en-US" b="1" dirty="0"/>
              <a:t>Review</a:t>
            </a:r>
          </a:p>
          <a:p>
            <a:pPr lvl="2"/>
            <a:r>
              <a:rPr lang="en-US" b="1" dirty="0"/>
              <a:t>Collect</a:t>
            </a:r>
          </a:p>
          <a:p>
            <a:pPr lvl="2"/>
            <a:r>
              <a:rPr lang="en-US" b="1" dirty="0"/>
              <a:t>Process</a:t>
            </a:r>
          </a:p>
          <a:p>
            <a:pPr lvl="2"/>
            <a:r>
              <a:rPr lang="en-US" b="1" dirty="0"/>
              <a:t>Do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650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Date related tasks:</a:t>
            </a:r>
          </a:p>
        </p:txBody>
      </p:sp>
      <p:pic>
        <p:nvPicPr>
          <p:cNvPr id="68610" name="Picture 2" descr="C:\Users\akram\AppData\Local\Microsoft\Windows\Temporary Internet Files\Content.IE5\6AKU1NVN\MC90015675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188640"/>
            <a:ext cx="1813255" cy="1375258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283DD-4811-4254-BD46-9DB8E625159B}"/>
              </a:ext>
            </a:extLst>
          </p:cNvPr>
          <p:cNvSpPr txBox="1"/>
          <p:nvPr/>
        </p:nvSpPr>
        <p:spPr>
          <a:xfrm>
            <a:off x="6140266" y="27463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CCCC"/>
                </a:solidFill>
              </a:rPr>
              <a:t>Part 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Date related tasks: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71298"/>
            <a:ext cx="8229600" cy="4525963"/>
          </a:xfrm>
        </p:spPr>
        <p:txBody>
          <a:bodyPr>
            <a:normAutofit/>
          </a:bodyPr>
          <a:lstStyle/>
          <a:p>
            <a:r>
              <a:rPr lang="en-GB" sz="2800" dirty="0"/>
              <a:t>You must have a calendar:</a:t>
            </a:r>
          </a:p>
          <a:p>
            <a:pPr lvl="1"/>
            <a:r>
              <a:rPr lang="en-GB" sz="2400" dirty="0"/>
              <a:t>Electronic via your phone is desirable.</a:t>
            </a:r>
          </a:p>
          <a:p>
            <a:pPr lvl="1"/>
            <a:r>
              <a:rPr lang="en-GB" sz="2400" dirty="0"/>
              <a:t>Checking it the night before and again that morning.</a:t>
            </a:r>
          </a:p>
          <a:p>
            <a:pPr lvl="1"/>
            <a:r>
              <a:rPr lang="en-GB" sz="2400" dirty="0"/>
              <a:t>Move tasks that can </a:t>
            </a:r>
            <a:r>
              <a:rPr lang="en-GB" sz="2400" b="1" dirty="0"/>
              <a:t>only be done </a:t>
            </a:r>
            <a:r>
              <a:rPr lang="en-GB" sz="2400" dirty="0"/>
              <a:t>on that date not tasks that have their </a:t>
            </a:r>
            <a:r>
              <a:rPr lang="en-GB" sz="2400" b="1" dirty="0"/>
              <a:t>deadline on that date</a:t>
            </a:r>
            <a:r>
              <a:rPr lang="en-GB" sz="2400" dirty="0"/>
              <a:t>.</a:t>
            </a:r>
          </a:p>
          <a:p>
            <a:pPr lvl="1"/>
            <a:r>
              <a:rPr lang="en-GB" sz="2400" dirty="0"/>
              <a:t>You should resist putting your ‘to do’ list and items that can be completed now on your calendar in order to create ‘free time now’ and </a:t>
            </a:r>
            <a:r>
              <a:rPr lang="en-GB" sz="2400" b="1" dirty="0">
                <a:solidFill>
                  <a:srgbClr val="00CCCC"/>
                </a:solidFill>
              </a:rPr>
              <a:t>false feeling of managing your time</a:t>
            </a:r>
            <a:r>
              <a:rPr lang="en-GB" sz="2400" dirty="0"/>
              <a:t>.</a:t>
            </a:r>
          </a:p>
        </p:txBody>
      </p:sp>
      <p:pic>
        <p:nvPicPr>
          <p:cNvPr id="68610" name="Picture 2" descr="C:\Users\akram\AppData\Local\Microsoft\Windows\Temporary Internet Files\Content.IE5\6AKU1NVN\MC90015675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188640"/>
            <a:ext cx="1813255" cy="1375258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232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Date related tasks: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95512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You need to treat your calendar as scared and only include tasks that are time related.</a:t>
            </a:r>
          </a:p>
          <a:p>
            <a:pPr lvl="2"/>
            <a:r>
              <a:rPr lang="en-US" i="1" dirty="0"/>
              <a:t>“Never leave for tomorrow that which you can do today"</a:t>
            </a:r>
            <a:endParaRPr lang="en-GB" i="1" dirty="0"/>
          </a:p>
          <a:p>
            <a:pPr lvl="1"/>
            <a:r>
              <a:rPr lang="en-GB" dirty="0"/>
              <a:t>Tasks that have deadlines should be put at dates that allow you enough time to do them. </a:t>
            </a:r>
          </a:p>
          <a:p>
            <a:pPr lvl="2"/>
            <a:r>
              <a:rPr lang="en-GB" dirty="0"/>
              <a:t> Example: On 2</a:t>
            </a:r>
            <a:r>
              <a:rPr lang="en-GB" baseline="30000" dirty="0"/>
              <a:t>nd</a:t>
            </a:r>
            <a:r>
              <a:rPr lang="en-GB" dirty="0"/>
              <a:t> of November reminder: Complete the first three tasks for the report which is due on 12</a:t>
            </a:r>
            <a:r>
              <a:rPr lang="en-GB" baseline="30000" dirty="0"/>
              <a:t>th</a:t>
            </a:r>
            <a:r>
              <a:rPr lang="en-GB" dirty="0"/>
              <a:t> of November.</a:t>
            </a:r>
          </a:p>
        </p:txBody>
      </p:sp>
      <p:pic>
        <p:nvPicPr>
          <p:cNvPr id="68610" name="Picture 2" descr="C:\Users\akram\AppData\Local\Microsoft\Windows\Temporary Internet Files\Content.IE5\6AKU1NVN\MC90015675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188640"/>
            <a:ext cx="1813255" cy="1375258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Additional support: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Tips and Tools 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www.davidco.com</a:t>
            </a:r>
            <a:endParaRPr lang="en-US" sz="2400" dirty="0"/>
          </a:p>
          <a:p>
            <a:r>
              <a:rPr lang="en-US" sz="2800" dirty="0"/>
              <a:t>Getting Things Done Outlook Add-In </a:t>
            </a:r>
          </a:p>
          <a:p>
            <a:pPr lvl="1"/>
            <a:r>
              <a:rPr lang="en-US" sz="2400" dirty="0">
                <a:hlinkClick r:id="rId3"/>
              </a:rPr>
              <a:t>http://gtdsupport.netcentrics.com</a:t>
            </a:r>
            <a:endParaRPr lang="en-US" sz="2400" dirty="0"/>
          </a:p>
          <a:p>
            <a:r>
              <a:rPr lang="en-US" sz="2800" dirty="0"/>
              <a:t>GTD for </a:t>
            </a:r>
            <a:r>
              <a:rPr lang="en-US" sz="2800" dirty="0" err="1"/>
              <a:t>Ipad</a:t>
            </a:r>
            <a:r>
              <a:rPr lang="en-US" sz="2800" dirty="0"/>
              <a:t>/</a:t>
            </a:r>
            <a:r>
              <a:rPr lang="en-US" sz="2800" dirty="0" err="1"/>
              <a:t>iphone</a:t>
            </a:r>
            <a:r>
              <a:rPr lang="en-US" sz="2800" dirty="0"/>
              <a:t>: GTD</a:t>
            </a:r>
          </a:p>
          <a:p>
            <a:pPr lvl="1"/>
            <a:r>
              <a:rPr lang="en-US" sz="2400" dirty="0"/>
              <a:t>Look for “Getting things done” app.</a:t>
            </a:r>
          </a:p>
          <a:p>
            <a:r>
              <a:rPr lang="en-US" sz="2800" dirty="0"/>
              <a:t>GTD for Androids: </a:t>
            </a:r>
            <a:r>
              <a:rPr lang="en-US" sz="2800" b="1" dirty="0"/>
              <a:t>DGT GTD</a:t>
            </a:r>
          </a:p>
          <a:p>
            <a:r>
              <a:rPr lang="en-US" sz="2800" dirty="0"/>
              <a:t>GTD for Blackberry</a:t>
            </a:r>
          </a:p>
          <a:p>
            <a:endParaRPr lang="en-US" sz="2800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4" cstate="print"/>
          <a:srcRect l="12176" t="22640" r="13664" b="4517"/>
          <a:stretch>
            <a:fillRect/>
          </a:stretch>
        </p:blipFill>
        <p:spPr bwMode="auto">
          <a:xfrm>
            <a:off x="5796136" y="127380"/>
            <a:ext cx="3240360" cy="17894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ACB85E-982A-4A0A-AFA7-289D18CF1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-18233"/>
            <a:ext cx="3423642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E137629-33E8-4290-AD28-424D096AD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32656"/>
            <a:ext cx="3960440" cy="39604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A98C1F-B861-4FBD-996D-759C1DC28901}"/>
              </a:ext>
            </a:extLst>
          </p:cNvPr>
          <p:cNvSpPr txBox="1"/>
          <p:nvPr/>
        </p:nvSpPr>
        <p:spPr>
          <a:xfrm>
            <a:off x="1259632" y="4581128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DGT GTD</a:t>
            </a:r>
          </a:p>
        </p:txBody>
      </p:sp>
    </p:spTree>
    <p:extLst>
      <p:ext uri="{BB962C8B-B14F-4D97-AF65-F5344CB8AC3E}">
        <p14:creationId xmlns:p14="http://schemas.microsoft.com/office/powerpoint/2010/main" val="362297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ssignment meme">
            <a:extLst>
              <a:ext uri="{FF2B5EF4-FFF2-40B4-BE49-F238E27FC236}">
                <a16:creationId xmlns:a16="http://schemas.microsoft.com/office/drawing/2014/main" id="{0BD05079-DFFD-420A-893B-E14F84F5EB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7" r="446"/>
          <a:stretch/>
        </p:blipFill>
        <p:spPr bwMode="auto">
          <a:xfrm>
            <a:off x="1043608" y="44624"/>
            <a:ext cx="6912768" cy="444211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" name="Picture 2" descr="Image result for assignment meme">
            <a:extLst>
              <a:ext uri="{FF2B5EF4-FFF2-40B4-BE49-F238E27FC236}">
                <a16:creationId xmlns:a16="http://schemas.microsoft.com/office/drawing/2014/main" id="{9CF76DB4-6725-4CFC-BC62-5E6620862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" b="75813"/>
          <a:stretch/>
        </p:blipFill>
        <p:spPr bwMode="auto">
          <a:xfrm>
            <a:off x="678980" y="4486742"/>
            <a:ext cx="7642024" cy="1592088"/>
          </a:xfrm>
          <a:prstGeom prst="rect">
            <a:avLst/>
          </a:prstGeom>
          <a:solidFill>
            <a:srgbClr val="FFFFFF"/>
          </a:solidFill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308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27DC-5D93-4E0F-9C10-CE4E7AA9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11C1C-48D6-4B0E-8178-B4A46952D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Task 2: Individual Time Management Plan; Due week 4, L.O. 1 &amp; 5. 10% (Individual)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Students to create a comprehensive time management plan </a:t>
            </a:r>
            <a:r>
              <a:rPr lang="en-GB" u="sng" dirty="0"/>
              <a:t>based on GTD</a:t>
            </a:r>
            <a:r>
              <a:rPr lang="en-GB" dirty="0"/>
              <a:t>. Students are allowed to use a different approach, provided it is an academically published approach, and they provide a citation of their source.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key aspect of this assessment is that the student has demonstrated good forward planning that covers academic tasks and deadlines, personal development deadlines, and day to day deadlines.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i="1" dirty="0"/>
              <a:t>This topic is covered in lesson 4 and due the same week.</a:t>
            </a:r>
            <a:endParaRPr lang="en-GB" dirty="0"/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6D9571-4E35-4817-9134-0A28BE574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76200"/>
            <a:ext cx="1557391" cy="17770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534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8B45-6859-4E33-9B0B-3C970B3D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part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B53E6-D2C2-4DCA-95D8-4F77B3E0E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Activity 4.5. Complete following adaptation of the GTD approach:</a:t>
            </a:r>
          </a:p>
          <a:p>
            <a:pPr lvl="1"/>
            <a:r>
              <a:rPr lang="en-GB" sz="2600" dirty="0"/>
              <a:t>Allocate an hour to write everything you have on your mind into the bucket of things (including personal wish list).</a:t>
            </a:r>
          </a:p>
          <a:p>
            <a:pPr lvl="1"/>
            <a:r>
              <a:rPr lang="en-GB" sz="2600" dirty="0"/>
              <a:t>Sort the 2 or 5 mins activities first and clear them all up.</a:t>
            </a:r>
          </a:p>
          <a:p>
            <a:pPr lvl="1"/>
            <a:r>
              <a:rPr lang="en-GB" sz="2600" dirty="0"/>
              <a:t>Sort the remaining into a GTD app of your choice.</a:t>
            </a:r>
          </a:p>
          <a:p>
            <a:pPr lvl="1"/>
            <a:r>
              <a:rPr lang="en-GB" sz="2600" dirty="0"/>
              <a:t>For one week, stick to the plan to test if it works.</a:t>
            </a:r>
          </a:p>
          <a:p>
            <a:pPr lvl="1"/>
            <a:r>
              <a:rPr lang="en-GB" sz="2600" dirty="0"/>
              <a:t>Make a screenshot of your app – and Task 2 of your assignment (10%) is completed!</a:t>
            </a:r>
          </a:p>
        </p:txBody>
      </p:sp>
    </p:spTree>
    <p:extLst>
      <p:ext uri="{BB962C8B-B14F-4D97-AF65-F5344CB8AC3E}">
        <p14:creationId xmlns:p14="http://schemas.microsoft.com/office/powerpoint/2010/main" val="1095668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8B45-6859-4E33-9B0B-3C970B3D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393948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assignment meme">
            <a:extLst>
              <a:ext uri="{FF2B5EF4-FFF2-40B4-BE49-F238E27FC236}">
                <a16:creationId xmlns:a16="http://schemas.microsoft.com/office/drawing/2014/main" id="{9CF76DB4-6725-4CFC-BC62-5E6620862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" b="75813"/>
          <a:stretch/>
        </p:blipFill>
        <p:spPr bwMode="auto">
          <a:xfrm>
            <a:off x="678980" y="4486742"/>
            <a:ext cx="7642024" cy="159208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E52D734-8963-462B-969D-07F111356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8640"/>
            <a:ext cx="6984776" cy="404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04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What is time management?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82200"/>
            <a:ext cx="8229600" cy="4525963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GB" sz="2000" b="1" dirty="0"/>
              <a:t>“</a:t>
            </a:r>
            <a:r>
              <a:rPr lang="en-GB" sz="2000" b="1" i="1" dirty="0"/>
              <a:t>Time management</a:t>
            </a:r>
            <a:r>
              <a:rPr lang="en-GB" sz="2000" i="1" dirty="0"/>
              <a:t> is the act or process of planning and exercising conscious control over the amount of time spent on specific activities, especially to increase effectiveness, efficiency, or productivity.” </a:t>
            </a:r>
            <a:r>
              <a:rPr lang="en-GB" sz="1400" dirty="0"/>
              <a:t>(Time Management, Wikipedia, 2013)</a:t>
            </a:r>
          </a:p>
          <a:p>
            <a:endParaRPr lang="en-GB" sz="2400" dirty="0"/>
          </a:p>
          <a:p>
            <a:r>
              <a:rPr lang="en-GB" sz="2400" dirty="0"/>
              <a:t>We can use variety of skills, tools, and techniques to manage our time.</a:t>
            </a:r>
          </a:p>
          <a:p>
            <a:r>
              <a:rPr lang="en-GB" sz="2400" dirty="0"/>
              <a:t>Time management is usually considered in relation to work tasks but for many this goes beyond to personal time management. </a:t>
            </a:r>
          </a:p>
          <a:p>
            <a:endParaRPr lang="en-GB" sz="2400" dirty="0"/>
          </a:p>
        </p:txBody>
      </p:sp>
      <p:pic>
        <p:nvPicPr>
          <p:cNvPr id="53251" name="Picture 3" descr="C:\Users\akram\AppData\Local\Microsoft\Windows\Temporary Internet Files\Content.IE5\VECXAM4N\MP900385402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2360" y="260648"/>
            <a:ext cx="1000143" cy="14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Time Management: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1" y="1988841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b="1" dirty="0"/>
              <a:t>Our first practice: </a:t>
            </a:r>
          </a:p>
          <a:p>
            <a:r>
              <a:rPr lang="en-GB" sz="2400" dirty="0"/>
              <a:t>We are constantly bombarded with tasks and deadline: Work related, study related, family related, and personal related:</a:t>
            </a:r>
          </a:p>
          <a:p>
            <a:pPr lvl="1"/>
            <a:r>
              <a:rPr lang="en-GB" sz="2000" dirty="0"/>
              <a:t>Take the next </a:t>
            </a:r>
            <a:r>
              <a:rPr lang="en-GB" sz="2000" b="1" dirty="0"/>
              <a:t>5 mins </a:t>
            </a:r>
            <a:r>
              <a:rPr lang="en-GB" sz="2000" dirty="0"/>
              <a:t>to write down tasks that you have to complete urgently. </a:t>
            </a:r>
          </a:p>
          <a:p>
            <a:pPr lvl="1"/>
            <a:r>
              <a:rPr lang="en-GB" sz="2000" dirty="0"/>
              <a:t>Take another </a:t>
            </a:r>
            <a:r>
              <a:rPr lang="en-GB" sz="2000" b="1" dirty="0"/>
              <a:t>5 mins </a:t>
            </a:r>
            <a:r>
              <a:rPr lang="en-GB" sz="2000" dirty="0"/>
              <a:t>to add tasks you think are important but not urgent. </a:t>
            </a:r>
          </a:p>
          <a:p>
            <a:pPr lvl="1"/>
            <a:r>
              <a:rPr lang="en-GB" sz="2000" dirty="0"/>
              <a:t>Take another </a:t>
            </a:r>
            <a:r>
              <a:rPr lang="en-GB" sz="2000" b="1" dirty="0"/>
              <a:t>5 mins</a:t>
            </a:r>
            <a:r>
              <a:rPr lang="en-GB" sz="2000" dirty="0"/>
              <a:t> to add tasks not important, not urgent, but you </a:t>
            </a:r>
            <a:r>
              <a:rPr lang="en-GB" sz="2000" i="1" u="sng" dirty="0"/>
              <a:t>wish</a:t>
            </a:r>
            <a:r>
              <a:rPr lang="en-GB" sz="2000" dirty="0"/>
              <a:t> to complete if you had more time</a:t>
            </a:r>
            <a:r>
              <a:rPr lang="en-GB" sz="2400" dirty="0"/>
              <a:t>.</a:t>
            </a:r>
          </a:p>
        </p:txBody>
      </p:sp>
      <p:pic>
        <p:nvPicPr>
          <p:cNvPr id="54274" name="Picture 2" descr="C:\Users\akram\AppData\Local\Microsoft\Windows\Temporary Internet Files\Content.IE5\NAFFP3X9\MC900370318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34334" y="0"/>
            <a:ext cx="1753066" cy="1988841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Time Management:</a:t>
            </a:r>
          </a:p>
        </p:txBody>
      </p:sp>
      <p:pic>
        <p:nvPicPr>
          <p:cNvPr id="55298" name="Picture 2" descr="C:\Users\akram\AppData\Local\Microsoft\Windows\Temporary Internet Files\Content.IE5\6AKU1NVN\MC90038892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188640"/>
            <a:ext cx="1434694" cy="1833372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47815-69F4-48D5-8459-82472D18EAC3}"/>
              </a:ext>
            </a:extLst>
          </p:cNvPr>
          <p:cNvSpPr txBox="1"/>
          <p:nvPr/>
        </p:nvSpPr>
        <p:spPr>
          <a:xfrm>
            <a:off x="6140266" y="27463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CCCC"/>
                </a:solidFill>
              </a:rPr>
              <a:t>Part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Time Management: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57399"/>
            <a:ext cx="8229600" cy="4525963"/>
          </a:xfrm>
        </p:spPr>
        <p:txBody>
          <a:bodyPr>
            <a:normAutofit/>
          </a:bodyPr>
          <a:lstStyle/>
          <a:p>
            <a:r>
              <a:rPr lang="en-GB" sz="2000" dirty="0"/>
              <a:t>Now imagine if all these tasks were done, on time, and are complete. </a:t>
            </a:r>
          </a:p>
          <a:p>
            <a:r>
              <a:rPr lang="en-GB" sz="2000" dirty="0"/>
              <a:t>Will there be hobbies, fun activities, sports or other tasks you want to pursue?</a:t>
            </a:r>
          </a:p>
          <a:p>
            <a:r>
              <a:rPr lang="en-GB" sz="2000" b="1" dirty="0"/>
              <a:t>YOU CAN </a:t>
            </a:r>
            <a:r>
              <a:rPr lang="en-GB" sz="2000" dirty="0"/>
              <a:t>but let us analyse your list for few minutes.</a:t>
            </a:r>
          </a:p>
          <a:p>
            <a:pPr lvl="1"/>
            <a:r>
              <a:rPr lang="en-GB" sz="1800" dirty="0"/>
              <a:t>Does it include subject (module) deadlines and to do lists? </a:t>
            </a:r>
          </a:p>
          <a:p>
            <a:pPr lvl="1"/>
            <a:r>
              <a:rPr lang="en-GB" sz="1800" dirty="0"/>
              <a:t>Does it include family and friends tasks, and things you want or want to do?</a:t>
            </a:r>
          </a:p>
          <a:p>
            <a:pPr lvl="1"/>
            <a:r>
              <a:rPr lang="en-GB" sz="1800" dirty="0"/>
              <a:t>Does it include personal tasks and things you wish you could do?</a:t>
            </a:r>
          </a:p>
          <a:p>
            <a:pPr marL="457200" lvl="1" indent="0">
              <a:buNone/>
            </a:pPr>
            <a:endParaRPr lang="en-GB" sz="1800" dirty="0"/>
          </a:p>
          <a:p>
            <a:r>
              <a:rPr lang="en-GB" sz="2800" dirty="0"/>
              <a:t>What is more important?</a:t>
            </a:r>
          </a:p>
        </p:txBody>
      </p:sp>
      <p:pic>
        <p:nvPicPr>
          <p:cNvPr id="55298" name="Picture 2" descr="C:\Users\akram\AppData\Local\Microsoft\Windows\Temporary Internet Files\Content.IE5\6AKU1NVN\MC90038892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328" y="188640"/>
            <a:ext cx="1434694" cy="1833372"/>
          </a:xfrm>
          <a:prstGeom prst="rect">
            <a:avLst/>
          </a:prstGeom>
          <a:noFill/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143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8.8|6.7|6.2|24.3|4.1|5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1.3|8.5|5.7|16.4|69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|25|12.7|4.7|28.9|34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7|22.4|17|15.2|12.9|1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.9|4.2|1.8|10|51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6.1|14.3|3.2|5.8|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16|7.1|16|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6.1|8.9|6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5.9|5.6|7.5|4.9|3.3|48.2|2|6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2.4|2.6|1.2|1.4|1.5|1.3|27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49.7|1.9|4.1|4|6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9|11.3|55.9|6.8|53.2|12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5.1|5.8|6.2|5.5|22.5|30.3|6.1|6.2|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57.9|22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.7|10.4|3.3|4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19|9.5|12.5|17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4.9|10.4|7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18.4|17.2|1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31.8|2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41.1|46.8|12.1|16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30.8|26|6.9|12.9|11.1|39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6|8.4|3.6|4.2|10|7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3|24.7|9|17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9.7|9.5|9.5|23.8|8.7|16.1|14.7|17.2|2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2.9|6.3|10.3|26.3|10.4|10.6|14.7|9.3"/>
</p:tagLst>
</file>

<file path=ppt/theme/theme1.xml><?xml version="1.0" encoding="utf-8"?>
<a:theme xmlns:a="http://schemas.openxmlformats.org/drawingml/2006/main" name="1_ACE Powerpoint template">
  <a:themeElements>
    <a:clrScheme name="CITE">
      <a:dk1>
        <a:srgbClr val="33471C"/>
      </a:dk1>
      <a:lt1>
        <a:srgbClr val="FFFFFF"/>
      </a:lt1>
      <a:dk2>
        <a:srgbClr val="BDCC2A"/>
      </a:dk2>
      <a:lt2>
        <a:srgbClr val="FFFFFF"/>
      </a:lt2>
      <a:accent1>
        <a:srgbClr val="CDDE54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058"/>
      </a:hlink>
      <a:folHlink>
        <a:srgbClr val="005058"/>
      </a:folHlink>
    </a:clrScheme>
    <a:fontScheme name="U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2618</Words>
  <Application>Microsoft Office PowerPoint</Application>
  <PresentationFormat>On-screen Show (4:3)</PresentationFormat>
  <Paragraphs>287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Arial Black</vt:lpstr>
      <vt:lpstr>Calibri</vt:lpstr>
      <vt:lpstr>Founders Grotesk Cond Bold</vt:lpstr>
      <vt:lpstr>1_ACE Powerpoint template</vt:lpstr>
      <vt:lpstr>PowerPoint Presentation</vt:lpstr>
      <vt:lpstr>Lecture Content</vt:lpstr>
      <vt:lpstr>PowerPoint Presentation</vt:lpstr>
      <vt:lpstr>PowerPoint Presentation</vt:lpstr>
      <vt:lpstr>PowerPoint Presentation</vt:lpstr>
      <vt:lpstr>What is time management?</vt:lpstr>
      <vt:lpstr>Time Management:</vt:lpstr>
      <vt:lpstr>Time Management:</vt:lpstr>
      <vt:lpstr>Time Management:</vt:lpstr>
      <vt:lpstr>Time Management:</vt:lpstr>
      <vt:lpstr>What happens when your time management gets stressed?</vt:lpstr>
      <vt:lpstr>What happens when your time management gets stressed?</vt:lpstr>
      <vt:lpstr>CRASH!!</vt:lpstr>
      <vt:lpstr>David Allen’s book:</vt:lpstr>
      <vt:lpstr>Key principles of the book:</vt:lpstr>
      <vt:lpstr>End of Part 2</vt:lpstr>
      <vt:lpstr>Key principles of the book:</vt:lpstr>
      <vt:lpstr>Key principles of the book:</vt:lpstr>
      <vt:lpstr>Key principles of the book:</vt:lpstr>
      <vt:lpstr>GTD: How it works:</vt:lpstr>
      <vt:lpstr>GTD Step 1: Collect</vt:lpstr>
      <vt:lpstr>GTD Step 1: Collect</vt:lpstr>
      <vt:lpstr>GTD Step 2: Process</vt:lpstr>
      <vt:lpstr>The Two minute Rule!</vt:lpstr>
      <vt:lpstr>GTD Step 2: Process</vt:lpstr>
      <vt:lpstr>End of part 3:</vt:lpstr>
      <vt:lpstr>GTD Step 2: Process</vt:lpstr>
      <vt:lpstr>GTD Step 2: Process</vt:lpstr>
      <vt:lpstr>GTD Step 3: Organise</vt:lpstr>
      <vt:lpstr>GTD Step 3: Organise</vt:lpstr>
      <vt:lpstr>Pinpoint the source of the problem:</vt:lpstr>
      <vt:lpstr>GTD Step 4: Review</vt:lpstr>
      <vt:lpstr>GTD Step 5: Do!!!</vt:lpstr>
      <vt:lpstr>End of part 4:</vt:lpstr>
      <vt:lpstr>Date related tasks:</vt:lpstr>
      <vt:lpstr>Date related tasks:</vt:lpstr>
      <vt:lpstr>Date related tasks:</vt:lpstr>
      <vt:lpstr>Additional support:</vt:lpstr>
      <vt:lpstr>PowerPoint Presentation</vt:lpstr>
      <vt:lpstr>Task 2:</vt:lpstr>
      <vt:lpstr>End of part 5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4: CN4005 Time management</dc:title>
  <dc:creator>Fadi</dc:creator>
  <cp:lastModifiedBy>Fadi</cp:lastModifiedBy>
  <cp:revision>59</cp:revision>
  <dcterms:created xsi:type="dcterms:W3CDTF">2020-02-09T15:53:27Z</dcterms:created>
  <dcterms:modified xsi:type="dcterms:W3CDTF">2024-02-16T16:50:01Z</dcterms:modified>
</cp:coreProperties>
</file>