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30"/>
  </p:notesMasterIdLst>
  <p:handoutMasterIdLst>
    <p:handoutMasterId r:id="rId31"/>
  </p:handoutMasterIdLst>
  <p:sldIdLst>
    <p:sldId id="284" r:id="rId2"/>
    <p:sldId id="407" r:id="rId3"/>
    <p:sldId id="414" r:id="rId4"/>
    <p:sldId id="360" r:id="rId5"/>
    <p:sldId id="361" r:id="rId6"/>
    <p:sldId id="362" r:id="rId7"/>
    <p:sldId id="363" r:id="rId8"/>
    <p:sldId id="364" r:id="rId9"/>
    <p:sldId id="365" r:id="rId10"/>
    <p:sldId id="411" r:id="rId11"/>
    <p:sldId id="412" r:id="rId12"/>
    <p:sldId id="322" r:id="rId13"/>
    <p:sldId id="409" r:id="rId14"/>
    <p:sldId id="323" r:id="rId15"/>
    <p:sldId id="410" r:id="rId16"/>
    <p:sldId id="313" r:id="rId17"/>
    <p:sldId id="314" r:id="rId18"/>
    <p:sldId id="315" r:id="rId19"/>
    <p:sldId id="316" r:id="rId20"/>
    <p:sldId id="317" r:id="rId21"/>
    <p:sldId id="343" r:id="rId22"/>
    <p:sldId id="344" r:id="rId23"/>
    <p:sldId id="318" r:id="rId24"/>
    <p:sldId id="341" r:id="rId25"/>
    <p:sldId id="331" r:id="rId26"/>
    <p:sldId id="415" r:id="rId27"/>
    <p:sldId id="416" r:id="rId28"/>
    <p:sldId id="417" r:id="rId29"/>
  </p:sldIdLst>
  <p:sldSz cx="9144000" cy="6858000" type="screen4x3"/>
  <p:notesSz cx="6772275" cy="9902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1007C-5A6F-4ED0-87EB-B001FAE31C31}" v="67" dt="2020-03-17T22:59:04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i S" userId="c4ee5640f8c31685" providerId="LiveId" clId="{F5C1007C-5A6F-4ED0-87EB-B001FAE31C31}"/>
    <pc:docChg chg="modSld">
      <pc:chgData name="Fadi S" userId="c4ee5640f8c31685" providerId="LiveId" clId="{F5C1007C-5A6F-4ED0-87EB-B001FAE31C31}" dt="2020-03-17T22:59:04.435" v="46"/>
      <pc:docMkLst>
        <pc:docMk/>
      </pc:docMkLst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284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284"/>
            <ac:picMk id="2" creationId="{C872A018-5EA6-470E-9E62-2AA1614105D6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13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13"/>
            <ac:picMk id="3" creationId="{0EB89DF6-7756-4600-82DE-CA5294149945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13"/>
            <ac:inkMk id="2" creationId="{2ADA975F-B4AB-4288-AEA2-3FD15A7AE020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14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14"/>
            <ac:picMk id="2" creationId="{25A7DB26-C879-47E0-AF29-B84DCF9E760F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15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15"/>
            <ac:picMk id="3" creationId="{FF1A534A-0F49-4A21-B79E-854C8FCCF448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15"/>
            <ac:inkMk id="2" creationId="{6DDCE361-B170-4005-9029-FFA8F9B69B8C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16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16"/>
            <ac:picMk id="2" creationId="{A0B59C31-0681-4BD8-8F27-EDE0B6CCA337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17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17"/>
            <ac:picMk id="2" creationId="{E1E6C08A-D6E2-4AA6-BDA7-223E31EE9246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18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18"/>
            <ac:picMk id="2" creationId="{E8C92092-7C29-4F6B-861D-B041B1E3DE54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22"/>
        </pc:sldMkLst>
        <pc:picChg chg="add del mod">
          <ac:chgData name="Fadi S" userId="c4ee5640f8c31685" providerId="LiveId" clId="{F5C1007C-5A6F-4ED0-87EB-B001FAE31C31}" dt="2020-03-17T21:54:34.255" v="29"/>
          <ac:picMkLst>
            <pc:docMk/>
            <pc:sldMk cId="0" sldId="322"/>
            <ac:picMk id="2" creationId="{8C90D62B-7F05-4DE6-9ED5-0572ADD1321C}"/>
          </ac:picMkLst>
        </pc:picChg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22"/>
            <ac:picMk id="4" creationId="{45466B01-F88C-4A18-9AEC-211299457417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22"/>
            <ac:inkMk id="3" creationId="{CB5DFB04-42E1-4F5B-8025-52E5A5E4F89A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23"/>
        </pc:sldMkLst>
        <pc:picChg chg="add del mod">
          <ac:chgData name="Fadi S" userId="c4ee5640f8c31685" providerId="LiveId" clId="{F5C1007C-5A6F-4ED0-87EB-B001FAE31C31}" dt="2020-03-17T21:59:03.421" v="31"/>
          <ac:picMkLst>
            <pc:docMk/>
            <pc:sldMk cId="0" sldId="323"/>
            <ac:picMk id="2" creationId="{43831430-903D-43A5-85D1-498206EACBB6}"/>
          </ac:picMkLst>
        </pc:picChg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23"/>
            <ac:picMk id="3" creationId="{6F18A5AE-3394-4ADC-B48B-AB21E23A3A59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31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31"/>
            <ac:picMk id="2" creationId="{1D8EBBBE-E12F-4446-B174-4FA0728D930B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41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41"/>
            <ac:picMk id="2" creationId="{9FEC3411-07D1-459F-8D8E-97877F1B0C53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43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43"/>
            <ac:picMk id="3" creationId="{50C5883B-9EA7-4A60-931C-C558B2200DF1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43"/>
            <ac:inkMk id="2" creationId="{D45B9CD7-2FDB-4726-951A-65482ABC0203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44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44"/>
            <ac:picMk id="2" creationId="{587BD334-B7C0-4016-BB72-954EB93B809F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60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60"/>
            <ac:picMk id="2" creationId="{874B1E2A-6DDF-4857-8ECB-633E460FDFB3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61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61"/>
            <ac:picMk id="3" creationId="{FBDE0EBA-D8A8-4CF3-A364-647C84DD7A8D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61"/>
            <ac:inkMk id="2" creationId="{8D5573AB-C67F-4172-A149-F4E197A5E3E5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62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62"/>
            <ac:picMk id="3" creationId="{252EE360-22F0-4520-94E7-B8AF50BAA0F8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62"/>
            <ac:inkMk id="2" creationId="{D1A9D6F4-FA0F-47A7-9763-D0CCE9E89ACA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63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63"/>
            <ac:picMk id="3" creationId="{6FB24931-84ED-41F1-BEA0-C408950F0D78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63"/>
            <ac:inkMk id="2" creationId="{4030D9CE-74AA-43A2-B5C8-37832D1C497D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64"/>
        </pc:sldMkLst>
        <pc:picChg chg="add del mod">
          <ac:chgData name="Fadi S" userId="c4ee5640f8c31685" providerId="LiveId" clId="{F5C1007C-5A6F-4ED0-87EB-B001FAE31C31}" dt="2020-03-17T21:51:55.009" v="27"/>
          <ac:picMkLst>
            <pc:docMk/>
            <pc:sldMk cId="0" sldId="364"/>
            <ac:picMk id="2" creationId="{E175C012-D38D-4AC2-A80E-4E6D90E4B2FB}"/>
          </ac:picMkLst>
        </pc:picChg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64"/>
            <ac:picMk id="4" creationId="{88405A50-3EFA-4F28-A7D9-427963C2C7A9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64"/>
            <ac:inkMk id="3" creationId="{536A12DF-EEFC-4C8D-B025-93FF575ECE6C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365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365"/>
            <ac:picMk id="3" creationId="{00BC197B-C561-4019-B231-A2DB1C779955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365"/>
            <ac:inkMk id="2" creationId="{F4C65D36-FD83-4B20-938B-7BAA2E6357E7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407"/>
        </pc:sldMkLst>
        <pc:spChg chg="mod">
          <ac:chgData name="Fadi S" userId="c4ee5640f8c31685" providerId="LiveId" clId="{F5C1007C-5A6F-4ED0-87EB-B001FAE31C31}" dt="2020-03-17T21:40:29.768" v="17" actId="20577"/>
          <ac:spMkLst>
            <pc:docMk/>
            <pc:sldMk cId="0" sldId="407"/>
            <ac:spMk id="252931" creationId="{5B3E7649-C854-40B5-8649-13BDB54BA02A}"/>
          </ac:spMkLst>
        </pc:spChg>
        <pc:picChg chg="add del mod">
          <ac:chgData name="Fadi S" userId="c4ee5640f8c31685" providerId="LiveId" clId="{F5C1007C-5A6F-4ED0-87EB-B001FAE31C31}" dt="2020-03-17T21:41:49.291" v="21"/>
          <ac:picMkLst>
            <pc:docMk/>
            <pc:sldMk cId="0" sldId="407"/>
            <ac:picMk id="2" creationId="{A60552E3-BD42-4A0B-B518-91297F0D7D4E}"/>
          </ac:picMkLst>
        </pc:picChg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407"/>
            <ac:picMk id="3" creationId="{585A6AEF-C925-460D-B469-31A019A15F8A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409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409"/>
            <ac:picMk id="2" creationId="{A5F867BF-35BE-4BA1-AAFF-251E0120D025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410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410"/>
            <ac:picMk id="2" creationId="{3E30D313-D7D8-4393-A888-9E06D4A55CE0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411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411"/>
            <ac:picMk id="3" creationId="{0F9C8C1D-6898-4618-B23C-D49A2D0B42B8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411"/>
            <ac:inkMk id="2" creationId="{29FD6D8B-49B5-4D91-B93B-DFF8967814EA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0" sldId="412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0" sldId="412"/>
            <ac:picMk id="3" creationId="{B7CD305F-9284-412F-9198-4BD250587F8C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0" sldId="412"/>
            <ac:inkMk id="2" creationId="{B30B5AEA-BE66-41C0-8B5E-30E94B821232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135865697" sldId="414"/>
        </pc:sldMkLst>
        <pc:picChg chg="add del mod">
          <ac:chgData name="Fadi S" userId="c4ee5640f8c31685" providerId="LiveId" clId="{F5C1007C-5A6F-4ED0-87EB-B001FAE31C31}" dt="2020-03-17T21:44:39.413" v="24"/>
          <ac:picMkLst>
            <pc:docMk/>
            <pc:sldMk cId="135865697" sldId="414"/>
            <ac:picMk id="3" creationId="{69F9032C-DE87-4B13-9123-CFFFEDC5FAD4}"/>
          </ac:picMkLst>
        </pc:picChg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135865697" sldId="414"/>
            <ac:picMk id="5" creationId="{53BA895A-FE86-4858-8143-37039CCDAF6D}"/>
          </ac:picMkLst>
        </pc:picChg>
        <pc:inkChg chg="add del">
          <ac:chgData name="Fadi S" userId="c4ee5640f8c31685" providerId="LiveId" clId="{F5C1007C-5A6F-4ED0-87EB-B001FAE31C31}" dt="2020-03-17T21:44:39.413" v="24"/>
          <ac:inkMkLst>
            <pc:docMk/>
            <pc:sldMk cId="135865697" sldId="414"/>
            <ac:inkMk id="2" creationId="{86D4C41A-64B0-44E5-A80B-556E54B00241}"/>
          </ac:inkMkLst>
        </pc:ink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135865697" sldId="414"/>
            <ac:inkMk id="4" creationId="{A40C8E0D-6645-4CBB-9CDE-8D6BDC5D3BF3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506330808" sldId="415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506330808" sldId="415"/>
            <ac:picMk id="5" creationId="{C1132AE2-DE2F-47AD-A72B-7F3684D8B27A}"/>
          </ac:picMkLst>
        </pc:pic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3233004526" sldId="416"/>
        </pc:sldMkLst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3233004526" sldId="416"/>
            <ac:picMk id="4" creationId="{6F0088B3-9C3E-4F2F-98C6-368E9F4EE7C7}"/>
          </ac:picMkLst>
        </pc:picChg>
        <pc:inkChg chg="add del">
          <ac:chgData name="Fadi S" userId="c4ee5640f8c31685" providerId="LiveId" clId="{F5C1007C-5A6F-4ED0-87EB-B001FAE31C31}" dt="2020-03-17T22:58:52.565" v="45"/>
          <ac:inkMkLst>
            <pc:docMk/>
            <pc:sldMk cId="3233004526" sldId="416"/>
            <ac:inkMk id="3" creationId="{46892EB9-1AD2-470C-A00A-CEB51F553D4B}"/>
          </ac:inkMkLst>
        </pc:inkChg>
      </pc:sldChg>
      <pc:sldChg chg="addSp delSp modSp modTransition modAnim">
        <pc:chgData name="Fadi S" userId="c4ee5640f8c31685" providerId="LiveId" clId="{F5C1007C-5A6F-4ED0-87EB-B001FAE31C31}" dt="2020-03-17T22:59:04.435" v="46"/>
        <pc:sldMkLst>
          <pc:docMk/>
          <pc:sldMk cId="4143853742" sldId="417"/>
        </pc:sldMkLst>
        <pc:picChg chg="add del mod">
          <ac:chgData name="Fadi S" userId="c4ee5640f8c31685" providerId="LiveId" clId="{F5C1007C-5A6F-4ED0-87EB-B001FAE31C31}" dt="2020-03-17T22:13:40.575" v="34"/>
          <ac:picMkLst>
            <pc:docMk/>
            <pc:sldMk cId="4143853742" sldId="417"/>
            <ac:picMk id="3" creationId="{17654E77-82EF-4638-A603-0679535217DF}"/>
          </ac:picMkLst>
        </pc:picChg>
        <pc:picChg chg="add del mod">
          <ac:chgData name="Fadi S" userId="c4ee5640f8c31685" providerId="LiveId" clId="{F5C1007C-5A6F-4ED0-87EB-B001FAE31C31}" dt="2020-03-17T22:58:52.565" v="45"/>
          <ac:picMkLst>
            <pc:docMk/>
            <pc:sldMk cId="4143853742" sldId="417"/>
            <ac:picMk id="4" creationId="{4089C1FD-9F11-467A-A61F-EAD765B7769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BD4371F2-3414-45DB-A657-8A162B9B3F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7F4FF88D-4B90-4013-86C8-BC7262B8B4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3956" name="Rectangle 4">
            <a:extLst>
              <a:ext uri="{FF2B5EF4-FFF2-40B4-BE49-F238E27FC236}">
                <a16:creationId xmlns:a16="http://schemas.microsoft.com/office/drawing/2014/main" id="{0FFFC173-001F-4FB9-866B-C97639ED8D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3957" name="Rectangle 5">
            <a:extLst>
              <a:ext uri="{FF2B5EF4-FFF2-40B4-BE49-F238E27FC236}">
                <a16:creationId xmlns:a16="http://schemas.microsoft.com/office/drawing/2014/main" id="{560E0CC9-8AA2-4653-862E-77D895B889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</a:defRPr>
            </a:lvl1pPr>
          </a:lstStyle>
          <a:p>
            <a:fld id="{B8691D71-1569-487F-A575-5217E1DE192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DB4441-0FD1-4E7F-A9F3-36E2D1ECDB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7FD1D51-A501-4FAE-ABCE-54104FDBA4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C6B164C6-95F8-4EDD-9DB7-871522E589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51413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43405FC-6494-4344-8BEC-5A9F3D2692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03763"/>
            <a:ext cx="496570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8D6717-8ABB-4F7C-BDE7-0ED1D788DA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BE8D2B00-61DD-47C6-9C1D-B931C6E65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</a:defRPr>
            </a:lvl1pPr>
          </a:lstStyle>
          <a:p>
            <a:fld id="{97E5CD58-FE5A-467D-B1CD-1AB88C8EE9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1296A1E-1177-4218-ABD0-267100ACD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2EE164-ACF2-4B5D-B2E8-0C447165B3B9}" type="slidenum">
              <a:rPr lang="en-US" altLang="en-US" sz="1200">
                <a:latin typeface="Times" panose="02020603050405020304" pitchFamily="18" charset="0"/>
              </a:rPr>
              <a:pPr/>
              <a:t>1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3E8708A-6F53-4D9C-9DAB-1DE664DD5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CB8BDA8-AA18-4C4F-B966-05633DD58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1A1A010C-4854-4822-B142-BE1AC358A3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4E34C413-7A32-4EB9-BFEC-A66FFE22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B6264AD-5736-4CCB-BE34-F3C62DB58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563720-B2EE-42BB-BB07-91C5DC5C8AB9}" type="slidenum">
              <a:rPr lang="en-US" altLang="en-US" sz="1200">
                <a:latin typeface="Times" panose="02020603050405020304" pitchFamily="18" charset="0"/>
              </a:rPr>
              <a:pPr/>
              <a:t>10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0065D9E3-71EC-4644-8E58-E9D1583423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4D4F0226-AA60-4607-891A-0FAF3B20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20182AF-E17F-4876-8745-4FA0853A0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E8BC4C-B28E-4B4F-9A65-D06D25B47D86}" type="slidenum">
              <a:rPr lang="en-US" altLang="en-US" sz="1200">
                <a:latin typeface="Times" panose="02020603050405020304" pitchFamily="18" charset="0"/>
              </a:rPr>
              <a:pPr/>
              <a:t>11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9481040-4F4B-45DB-B07E-71A22322B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728392-E771-4FA9-BDE1-A39B6798EF1F}" type="slidenum">
              <a:rPr lang="en-US" altLang="en-US" sz="1200">
                <a:latin typeface="Times" panose="02020603050405020304" pitchFamily="18" charset="0"/>
              </a:rPr>
              <a:pPr/>
              <a:t>12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95BA0A1-36C8-47A4-BF2D-67F4CCEBB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DE02E53-C753-4729-A049-6EC59EA14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973F560-C6D9-4F6D-B2C6-AE2789AC0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B8B2C1-006A-499D-971E-EDE3E709048E}" type="slidenum">
              <a:rPr lang="en-US" altLang="en-US" sz="1200">
                <a:latin typeface="Times" panose="02020603050405020304" pitchFamily="18" charset="0"/>
              </a:rPr>
              <a:pPr/>
              <a:t>13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4BAEE33-41CE-4094-8053-B6E6669AF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9300"/>
            <a:ext cx="4932363" cy="3698875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348778A-684B-4886-B4CC-965B3AA94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7A9F20F-A995-4D8F-94E0-E51AB7334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BCB8F3-28EF-4F7A-82F2-2D11095AE546}" type="slidenum">
              <a:rPr lang="en-US" altLang="en-US" sz="1200">
                <a:latin typeface="Times" panose="02020603050405020304" pitchFamily="18" charset="0"/>
              </a:rPr>
              <a:pPr/>
              <a:t>14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8B0EF31-96DE-4832-A11A-44CFE586A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7C25066-8510-4F0A-AB86-CAB1100EA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2619933-E103-4E64-9ECA-408D729CC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B2912-D052-4952-A92A-CC354C611A52}" type="slidenum">
              <a:rPr lang="en-US" altLang="en-US" sz="1200">
                <a:latin typeface="Times" panose="02020603050405020304" pitchFamily="18" charset="0"/>
              </a:rPr>
              <a:pPr/>
              <a:t>15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BC02FF2-F203-4F2B-B56E-26FC5E5F1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430E9AB-0FCB-4419-843C-EEE2F740E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A5F64DD-C95A-4A87-8036-76AC0FF29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465A6B-C2D4-4F69-BB41-139176A91565}" type="slidenum">
              <a:rPr lang="en-US" altLang="en-US" sz="1200">
                <a:latin typeface="Times" panose="02020603050405020304" pitchFamily="18" charset="0"/>
              </a:rPr>
              <a:pPr/>
              <a:t>16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BEB0884-1473-4E04-98CF-2E79D1E8F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D20D9BB-B65A-45F4-B60B-98B7D151D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4621213"/>
            <a:ext cx="5794375" cy="4951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DBA355F-1807-46CA-96BD-16E582F0E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995F2B-C10B-4649-B996-3139CE58BBFC}" type="slidenum">
              <a:rPr lang="en-US" altLang="en-US" sz="1200">
                <a:latin typeface="Times" panose="02020603050405020304" pitchFamily="18" charset="0"/>
              </a:rPr>
              <a:pPr/>
              <a:t>17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F6E2904-089F-4C30-860E-F63E8C83A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26004C5-61F0-454E-8DFA-263551060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4621213"/>
            <a:ext cx="5794375" cy="4951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AFBB324-A99A-4812-9820-8B30EC6B1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3222F5-2B24-4EB0-91E3-ED4C25038AAF}" type="slidenum">
              <a:rPr lang="en-US" altLang="en-US" sz="1200">
                <a:latin typeface="Times" panose="02020603050405020304" pitchFamily="18" charset="0"/>
              </a:rPr>
              <a:pPr/>
              <a:t>18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A69C301-6738-48BB-A0E9-DE49CA1F2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3057FE8-A0A5-4CDC-8C82-EF87BCCA6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4621213"/>
            <a:ext cx="5794375" cy="4951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800AFE4-2A3F-4BAD-B60D-138F1BCF9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22D6DD-A8D6-4A02-9FA1-856F12AD3157}" type="slidenum">
              <a:rPr lang="en-US" altLang="en-US" sz="1200">
                <a:latin typeface="Times" panose="02020603050405020304" pitchFamily="18" charset="0"/>
              </a:rPr>
              <a:pPr/>
              <a:t>19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6B53805-F694-43F3-B2BF-DEE6ED2D3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0139B44-BC6C-4538-8260-E8D491C66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4621213"/>
            <a:ext cx="5794375" cy="4951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F4ABC12-9861-4A77-AE6A-01B0C82F5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0695E9-EAA1-4E72-9D26-8CDDAE8F503C}" type="slidenum">
              <a:rPr lang="en-US" altLang="en-US" sz="1200">
                <a:latin typeface="Times" panose="02020603050405020304" pitchFamily="18" charset="0"/>
              </a:rPr>
              <a:pPr/>
              <a:t>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2D1F00F-D844-468E-8980-C42FE61FA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CA677A6-971E-4D28-95A2-D582CDC46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4A72E3F-8D4B-40D9-BECD-4B32CA9E2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8FEB02-BF94-4E32-BCF1-9ACEA5F7A48E}" type="slidenum">
              <a:rPr lang="en-US" altLang="en-US" sz="1200">
                <a:latin typeface="Times" panose="02020603050405020304" pitchFamily="18" charset="0"/>
              </a:rPr>
              <a:pPr/>
              <a:t>20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4345D46-7772-42B5-A8D1-6CD081372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4370BB1-B74A-4552-8152-65295AE61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4621213"/>
            <a:ext cx="5794375" cy="4951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5DD17C1-106B-44DC-B444-915A50698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3C11A3-F288-4E4E-B06C-E9AF33026A6A}" type="slidenum">
              <a:rPr lang="en-US" altLang="en-US" sz="1200">
                <a:latin typeface="Times" panose="02020603050405020304" pitchFamily="18" charset="0"/>
              </a:rPr>
              <a:pPr/>
              <a:t>21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416C930-018E-46FD-BC87-7CAC5D0C9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63AA6FD-80A2-4FF0-B85C-E5D35C215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8C2CFB7-1776-4235-973A-BD8334D06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AAD394-5427-4BA0-882A-D1055DD52BCC}" type="slidenum">
              <a:rPr lang="en-US" altLang="en-US" sz="1200">
                <a:latin typeface="Times" panose="02020603050405020304" pitchFamily="18" charset="0"/>
              </a:rPr>
              <a:pPr/>
              <a:t>22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08EFBC0-BC54-433B-A463-48DC800A4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1363"/>
            <a:ext cx="4953000" cy="37147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072A242-82D6-4123-BA2C-45B744921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4703763"/>
            <a:ext cx="496887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91EF6A8-14B8-4771-99E0-7E953BAD3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4A3F7D-AC1A-4119-B4C6-F276453A38BE}" type="slidenum">
              <a:rPr lang="en-US" altLang="en-US" sz="1200">
                <a:latin typeface="Times" panose="02020603050405020304" pitchFamily="18" charset="0"/>
              </a:rPr>
              <a:pPr/>
              <a:t>23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3F9F39F-ACB3-48D2-B668-9E026A54C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A71565D-71DE-43EA-9B33-76C1A8E6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4621213"/>
            <a:ext cx="5794375" cy="4951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66070D9-FA8F-4F63-A29F-2BAA530BA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12A9A1-9138-4CCD-94CC-E8AFC5BDC882}" type="slidenum">
              <a:rPr lang="en-US" altLang="en-US" sz="1200">
                <a:latin typeface="Times" panose="02020603050405020304" pitchFamily="18" charset="0"/>
              </a:rPr>
              <a:pPr/>
              <a:t>24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A545266-BCDC-42B7-A306-88FD28564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40B5E9E-1030-4188-8111-DE1038BCC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4F550BE-2346-4F26-87EE-4A034FDE6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EE0AC8-D560-4A2D-9041-1402E468D692}" type="slidenum">
              <a:rPr lang="en-US" altLang="en-US" sz="1200">
                <a:latin typeface="Times" panose="02020603050405020304" pitchFamily="18" charset="0"/>
              </a:rPr>
              <a:pPr/>
              <a:t>25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A8A393A-184B-4F6A-9E27-3F60CCFF6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DED6384-CF41-431D-B677-214843D4A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94B8F7D-D026-463A-9818-73E4EB6D5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39A225-B8BE-4C41-8275-9BD99E353C94}" type="slidenum">
              <a:rPr lang="en-US" altLang="en-US" sz="1200">
                <a:latin typeface="Times" panose="02020603050405020304" pitchFamily="18" charset="0"/>
              </a:rPr>
              <a:pPr/>
              <a:t>3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788BD9D-5018-456D-ACAE-B037577C1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9300"/>
            <a:ext cx="4932363" cy="3698875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50CCDE0-6CD7-4AE5-B20A-7284F734D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954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5C01B2F-C8B9-4FB0-BC64-A00235A8B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B1B5A4-0F22-4B20-9B55-288ED3C179B2}" type="slidenum">
              <a:rPr lang="en-US" altLang="en-US" sz="1200">
                <a:latin typeface="Times" panose="02020603050405020304" pitchFamily="18" charset="0"/>
              </a:rPr>
              <a:pPr/>
              <a:t>4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A736A14-F7AE-4E94-A02B-53A1AE73C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9300"/>
            <a:ext cx="4932363" cy="3698875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6B4BC5F-01B2-4B92-8D35-F9BF2F8AB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BFBB35F-9984-4E61-A19C-E7C20DDAA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564CC0-B425-4E09-B49C-C89FA2D75DAC}" type="slidenum">
              <a:rPr lang="en-US" altLang="en-US" sz="1200">
                <a:latin typeface="Times" panose="02020603050405020304" pitchFamily="18" charset="0"/>
              </a:rPr>
              <a:pPr/>
              <a:t>5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679C2F8-6BC1-4722-8A77-1F722311A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9300"/>
            <a:ext cx="4932363" cy="3698875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F1610B3-2125-4082-861A-C8A338E47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04C8DA3-52D5-4773-9797-D447F400E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A761FD-10E8-4D1E-A278-6717720A41BF}" type="slidenum">
              <a:rPr lang="en-US" altLang="en-US" sz="1200">
                <a:latin typeface="Times" panose="02020603050405020304" pitchFamily="18" charset="0"/>
              </a:rPr>
              <a:pPr/>
              <a:t>6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EAB3038-10DE-4649-8A9D-74414F49A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9300"/>
            <a:ext cx="4932363" cy="3698875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EB5F495-D5FB-4A73-A802-65BE7619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6CD0691-8919-4AF8-8D06-67E4ECB70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5C7B69-505E-4CE9-B5D0-C61BF862B3BC}" type="slidenum">
              <a:rPr lang="en-US" altLang="en-US" sz="1200">
                <a:latin typeface="Times" panose="02020603050405020304" pitchFamily="18" charset="0"/>
              </a:rPr>
              <a:pPr/>
              <a:t>7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45F7ED9-11A2-4D5B-82B9-6B5A40F60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9300"/>
            <a:ext cx="4932363" cy="3698875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8AC915A-770A-4400-8520-F384B7CBA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B0D9F2F-298E-4F7F-85A3-1C979B43F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4C609D-3708-40E0-A8AB-5EB6404C769B}" type="slidenum">
              <a:rPr lang="en-US" altLang="en-US" sz="1200">
                <a:latin typeface="Times" panose="02020603050405020304" pitchFamily="18" charset="0"/>
              </a:rPr>
              <a:pPr/>
              <a:t>8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1A1A90F-8327-4B26-A92C-5E8115E89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9300"/>
            <a:ext cx="4932363" cy="3698875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3D711C0-79C7-433E-B15A-99CE24AEF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D1B3369-1FC9-42E9-A548-24FB41403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C853BC-3653-48CB-A67E-CB5D3B37C3EB}" type="slidenum">
              <a:rPr lang="en-US" altLang="en-US" sz="1200">
                <a:latin typeface="Times" panose="02020603050405020304" pitchFamily="18" charset="0"/>
              </a:rPr>
              <a:pPr/>
              <a:t>9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2AB5D41-F5FD-473E-A323-FEB59C62D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E9AF624-461E-4DB6-AC0F-AFFDBE3AC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D94\DATA\Corporate Marketing\Brand Development\Master Brand Assets\Master Logo+River Lockups\UEL BRANDING DEVICE CITE 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4808" y="3428844"/>
            <a:ext cx="15716984" cy="39292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4348" y="1000108"/>
            <a:ext cx="7715304" cy="1285884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School of Architecture, Computing and Engineering.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Simone Stumpf,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B1A8-C6B7-4D06-8060-AEAD75D8C9B2}" type="slidenum">
              <a:rPr lang="en-GB" altLang="en-US" smtClean="0"/>
              <a:pPr/>
              <a:t>‹#›</a:t>
            </a:fld>
            <a:endParaRPr lang="en-GB" altLang="en-US"/>
          </a:p>
        </p:txBody>
      </p:sp>
      <p:pic>
        <p:nvPicPr>
          <p:cNvPr id="8" name="Picture 2" descr="I:\D94\DATA\Corporate Marketing\Brand Development\Master Brand Assets\Master Logo+River Lockups\UEL BRANDING DEVICE CITE 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4808" y="3428844"/>
            <a:ext cx="15716984" cy="3929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33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19500" cy="4114800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0" y="1981200"/>
            <a:ext cx="36195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Simone Stumpf, 2003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011854A7-EE0E-41EE-97CD-58F728B5C0D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64975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Simone Stumpf, 2003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1854A7-EE0E-41EE-97CD-58F728B5C0D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31012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927475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38200" y="4076700"/>
            <a:ext cx="3927475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Simone Stumpf, 2003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854A7-EE0E-41EE-97CD-58F728B5C0D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10442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47800"/>
            <a:ext cx="77724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3865563"/>
            <a:ext cx="77724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32465D-0596-4015-8660-089FE83F02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Simone Stumpf, 2003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71316D-DDF4-4578-921B-4706CB4680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7795B-F918-4B11-B228-E6A40754A6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32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rgbClr val="485E2A"/>
                </a:solidFill>
              </a:defRPr>
            </a:lvl1pPr>
            <a:lvl2pPr>
              <a:defRPr>
                <a:solidFill>
                  <a:srgbClr val="485E2A"/>
                </a:solidFill>
              </a:defRPr>
            </a:lvl2pPr>
            <a:lvl3pPr>
              <a:defRPr>
                <a:solidFill>
                  <a:srgbClr val="485E2A"/>
                </a:solidFill>
              </a:defRPr>
            </a:lvl3pPr>
            <a:lvl4pPr>
              <a:defRPr>
                <a:solidFill>
                  <a:srgbClr val="485E2A"/>
                </a:solidFill>
              </a:defRPr>
            </a:lvl4pPr>
            <a:lvl5pPr>
              <a:defRPr>
                <a:solidFill>
                  <a:srgbClr val="485E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4" name="Picture 3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1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pic>
        <p:nvPicPr>
          <p:cNvPr id="3" name="Picture 2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Simone Stumpf, 2003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854A7-EE0E-41EE-97CD-58F728B5C0D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2845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Simone Stumpf,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54A7-EE0E-41EE-97CD-58F728B5C0D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688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AFB1FA14-A206-4FF9-84CD-41BA72BF36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CN4005: Design and Prototyping</a:t>
            </a:r>
            <a:endParaRPr lang="en-GB" altLang="en-US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2FB8929-2693-48F3-A076-B237785817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122" name="Rectangle 7">
            <a:extLst>
              <a:ext uri="{FF2B5EF4-FFF2-40B4-BE49-F238E27FC236}">
                <a16:creationId xmlns:a16="http://schemas.microsoft.com/office/drawing/2014/main" id="{658CA176-6D0B-43D7-8903-225272F9C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3351FB-22AF-4009-B761-2F26C65965E6}" type="slidenum">
              <a:rPr lang="en-GB" altLang="en-US" sz="1000"/>
              <a:pPr eaLnBrk="1" hangingPunct="1"/>
              <a:t>1</a:t>
            </a:fld>
            <a:endParaRPr lang="en-GB" altLang="en-US" sz="100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57B2422B-D1EA-4CA8-B61A-1E57DC3A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80A80132-BD6C-4C55-861D-FFBEF0008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37" y="3025767"/>
            <a:ext cx="708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Week 9:</a:t>
            </a:r>
            <a:endParaRPr lang="en-US" altLang="en-US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/>
              <a:t>By Fadi Safieddine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DD3508D-4586-4441-AAB5-B3165D40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Storyboard in Game design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D8FF562F-13FC-4D80-AC41-788A24D5D3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4D78CA-CD58-4B22-8837-25C6F7ACD488}" type="slidenum">
              <a:rPr lang="en-GB" altLang="en-US" sz="1000"/>
              <a:pPr eaLnBrk="1" hangingPunct="1"/>
              <a:t>10</a:t>
            </a:fld>
            <a:endParaRPr lang="en-GB" altLang="en-US" sz="1000"/>
          </a:p>
        </p:txBody>
      </p:sp>
      <p:pic>
        <p:nvPicPr>
          <p:cNvPr id="14340" name="Picture 2" descr="http://boredomsproducts.com/images/storyboard.jpg">
            <a:extLst>
              <a:ext uri="{FF2B5EF4-FFF2-40B4-BE49-F238E27FC236}">
                <a16:creationId xmlns:a16="http://schemas.microsoft.com/office/drawing/2014/main" id="{688D95D0-3F7A-4D20-AA35-70108C4C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93825"/>
            <a:ext cx="7072313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3E6D5EA-6FA2-4255-99B1-90C00B40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Storyboard in Game design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B75E2D34-F0C3-4BAD-87BA-77A1A68B16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D4AB77-ECD8-46AE-B8AF-FBFBB3872D5A}" type="slidenum">
              <a:rPr lang="en-GB" altLang="en-US" sz="1000"/>
              <a:pPr eaLnBrk="1" hangingPunct="1"/>
              <a:t>11</a:t>
            </a:fld>
            <a:endParaRPr lang="en-GB" altLang="en-US" sz="1000"/>
          </a:p>
        </p:txBody>
      </p:sp>
      <p:pic>
        <p:nvPicPr>
          <p:cNvPr id="15364" name="Picture 2" descr="http://sarahdobbs.files.wordpress.com/2011/01/rocket-science-storyboard.jpg?w=278&amp;h=392">
            <a:extLst>
              <a:ext uri="{FF2B5EF4-FFF2-40B4-BE49-F238E27FC236}">
                <a16:creationId xmlns:a16="http://schemas.microsoft.com/office/drawing/2014/main" id="{DBBF6BDC-3C33-4B60-A83A-8CC285B6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14438"/>
            <a:ext cx="26479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http://t2.gstatic.com/images?q=tbn:ANd9GcQH1t-ryCUS57tr2oceRFhzKSgXfKv6Ppwo69oPK5-aYnVXuW0G">
            <a:extLst>
              <a:ext uri="{FF2B5EF4-FFF2-40B4-BE49-F238E27FC236}">
                <a16:creationId xmlns:a16="http://schemas.microsoft.com/office/drawing/2014/main" id="{917E8E46-A1C5-4CEB-9C75-76F35372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43000"/>
            <a:ext cx="2690813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http://1.bp.blogspot.com/_yGiA6qiaG9A/TLMd_caTbiI/AAAAAAAABww/wO8ej4dPjYg/s640/storyboard+sheet+2.jpg">
            <a:extLst>
              <a:ext uri="{FF2B5EF4-FFF2-40B4-BE49-F238E27FC236}">
                <a16:creationId xmlns:a16="http://schemas.microsoft.com/office/drawing/2014/main" id="{0D421FAF-9F90-4DF7-B948-0E1CEC1B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643313"/>
            <a:ext cx="655002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>
            <a:extLst>
              <a:ext uri="{FF2B5EF4-FFF2-40B4-BE49-F238E27FC236}">
                <a16:creationId xmlns:a16="http://schemas.microsoft.com/office/drawing/2014/main" id="{1D35AA7E-1013-48F7-B9F7-5254FF71A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What is Prototyping?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6305E16A-B1FF-47E0-BF4B-FAA029694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666082"/>
            <a:ext cx="7772400" cy="46847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Users often can’t say want they want, but as soon as you give them something and they get to use it, </a:t>
            </a:r>
            <a:r>
              <a:rPr lang="en-US" altLang="en-US" sz="2000" b="1" dirty="0"/>
              <a:t>know what they don’t want</a:t>
            </a:r>
          </a:p>
          <a:p>
            <a:pPr eaLnBrk="1" hangingPunct="1"/>
            <a:r>
              <a:rPr lang="en-US" altLang="en-US" sz="2000" dirty="0"/>
              <a:t>Need a bridge between talking to users in the abstract about what they might want and building a full-blown system (with all the expense and effort)</a:t>
            </a:r>
          </a:p>
          <a:p>
            <a:pPr eaLnBrk="1" hangingPunct="1"/>
            <a:r>
              <a:rPr lang="en-US" altLang="en-US" sz="2000" dirty="0"/>
              <a:t>Prototype is that bridge - might be a paper-based outline of screens, a video simulation of interaction, 3D cardboard mock-up of a device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44ADFEA2-0810-4938-8C9F-454EE692DD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89AFB4-01A0-4446-BC50-86C49D570C29}" type="slidenum">
              <a:rPr lang="en-GB" altLang="en-US" sz="1000"/>
              <a:pPr eaLnBrk="1" hangingPunct="1"/>
              <a:t>12</a:t>
            </a:fld>
            <a:endParaRPr lang="en-GB" altLang="en-US" sz="1000"/>
          </a:p>
        </p:txBody>
      </p:sp>
      <p:pic>
        <p:nvPicPr>
          <p:cNvPr id="16389" name="Picture 9" descr="http://t0.gstatic.com/images?q=tbn:ANd9GcR2Z_Ay4HfLRdBBFM8Dp5XD-xTs8Z-lmBlXpc5Ayy7Jh6rmLv9t">
            <a:extLst>
              <a:ext uri="{FF2B5EF4-FFF2-40B4-BE49-F238E27FC236}">
                <a16:creationId xmlns:a16="http://schemas.microsoft.com/office/drawing/2014/main" id="{DE13B7A8-4FDC-4ED3-846B-524D741A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7750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" descr="http://t1.gstatic.com/images?q=tbn:ANd9GcSEJiUJiQkAT2R6_Vv5QvsmEAJcCZRdEjXz-gme1BqGF5ytO3K5nA">
            <a:extLst>
              <a:ext uri="{FF2B5EF4-FFF2-40B4-BE49-F238E27FC236}">
                <a16:creationId xmlns:a16="http://schemas.microsoft.com/office/drawing/2014/main" id="{4AF09EF1-DF88-45F1-A107-F07CA9103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85775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3" descr="http://t0.gstatic.com/images?q=tbn:ANd9GcQykgL0BLKJ8cNRt033-ASKvvp05BQsuc7Yk2LGitlwXoty2fEafg">
            <a:extLst>
              <a:ext uri="{FF2B5EF4-FFF2-40B4-BE49-F238E27FC236}">
                <a16:creationId xmlns:a16="http://schemas.microsoft.com/office/drawing/2014/main" id="{49838EBD-C9F2-4318-8349-FC2B6E3D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714875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DF2471EE-AF6A-4323-B238-F98CCB8AB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/>
              <a:t>Why Do We Prototype?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1EE4CCBF-7065-4E10-AEF7-E8A52D201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Resolves uncertainty about how well a design suits user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necessary functionality of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operation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user support / training needs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required representations / mappings / metaphors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look and feel of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Get user feedback on our design faster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Enables experimentation with alternative designs before committing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Fix problems before code is written</a:t>
            </a:r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BAAD3744-B882-4441-A522-34F9D935BD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695680-517B-4EA7-A080-56F4E6B168C8}" type="slidenum">
              <a:rPr lang="en-GB" altLang="en-US" sz="1000"/>
              <a:pPr eaLnBrk="1" hangingPunct="1"/>
              <a:t>13</a:t>
            </a:fld>
            <a:endParaRPr lang="en-GB" altLang="en-US" sz="1000"/>
          </a:p>
        </p:txBody>
      </p:sp>
      <p:pic>
        <p:nvPicPr>
          <p:cNvPr id="17413" name="Picture 5" descr="http://t0.gstatic.com/images?q=tbn:ANd9GcTsv1F8F-3F8K5TEy57zCUOHTq97ScZlwQoYg5wCJ3YPHAKIbCW">
            <a:extLst>
              <a:ext uri="{FF2B5EF4-FFF2-40B4-BE49-F238E27FC236}">
                <a16:creationId xmlns:a16="http://schemas.microsoft.com/office/drawing/2014/main" id="{A6902C3A-B96D-43E8-9E70-6E22CCDF8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929188"/>
            <a:ext cx="2600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 descr="http://t1.gstatic.com/images?q=tbn:ANd9GcRDPSkcBPL5skOWvjli62r9x4d3XDaS2doPqXHEuJzoJzHXHLOY">
            <a:extLst>
              <a:ext uri="{FF2B5EF4-FFF2-40B4-BE49-F238E27FC236}">
                <a16:creationId xmlns:a16="http://schemas.microsoft.com/office/drawing/2014/main" id="{2964A424-A0E0-4AAD-AA26-F2560F58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78631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9" descr="http://t2.gstatic.com/images?q=tbn:ANd9GcRl3uQvBa6knjJuMgbPyMWj-GB2KE1SRYIGW5rB9CSKzHd9alGcOA">
            <a:extLst>
              <a:ext uri="{FF2B5EF4-FFF2-40B4-BE49-F238E27FC236}">
                <a16:creationId xmlns:a16="http://schemas.microsoft.com/office/drawing/2014/main" id="{EFAC72F0-7EBD-46AB-831A-CEE0563A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143375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BB6BFDEF-DBE3-4834-854A-CAE69B71A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/>
              <a:t>Prototype example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0A2ADE07-9BFE-4AD2-8089-485103517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When the PalmPilot was being developed, the designer carved a piece of wood about the size and shape of the device he had imagined; he carried this around and pretended to enter information into it, to see what it would be like to carry and use such a device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74903965-50A0-4BC3-8D5A-4F997D3513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1ECE0E-9DF9-446C-996C-14C0BAE7D69C}" type="slidenum">
              <a:rPr lang="en-GB" altLang="en-US" sz="1000"/>
              <a:pPr eaLnBrk="1" hangingPunct="1"/>
              <a:t>14</a:t>
            </a:fld>
            <a:endParaRPr lang="en-GB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EF831E87-3CFA-4C07-8E22-787EF6A67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A Prototype of a </a:t>
            </a:r>
            <a:br>
              <a:rPr lang="en-US" altLang="en-US" sz="2800" b="1" dirty="0"/>
            </a:br>
            <a:r>
              <a:rPr lang="en-US" altLang="en-US" sz="2800" b="1" dirty="0"/>
              <a:t>Palm Banking Application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81B8357-D6E3-4670-9D53-98102603AE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447800"/>
            <a:ext cx="7772400" cy="2263775"/>
          </a:xfrm>
        </p:spPr>
        <p:txBody>
          <a:bodyPr/>
          <a:lstStyle/>
          <a:p>
            <a:pPr eaLnBrk="1" hangingPunct="1"/>
            <a:r>
              <a:rPr lang="en-US" altLang="en-US" sz="1600" dirty="0"/>
              <a:t>Web-based (html) representation of a software application for a handheld technology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C705D247-95E4-41B1-888B-A2A2A2B6F3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2590800"/>
            <a:ext cx="2349500" cy="3875088"/>
          </a:xfrm>
          <a:noFill/>
        </p:spPr>
      </p:pic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E3778F6-B7D9-45D3-95D2-381524CCF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DD46E6-3491-4BAE-94DC-E4CF1E48B9B4}" type="slidenum">
              <a:rPr lang="en-GB" altLang="en-US" sz="1000"/>
              <a:pPr eaLnBrk="1" hangingPunct="1"/>
              <a:t>15</a:t>
            </a:fld>
            <a:endParaRPr lang="en-GB" altLang="en-US" sz="1000"/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C0F29118-AD37-4AFA-8059-389267D86D7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90800"/>
            <a:ext cx="2349500" cy="3875088"/>
          </a:xfrm>
          <a:noFill/>
        </p:spPr>
      </p:pic>
      <p:pic>
        <p:nvPicPr>
          <p:cNvPr id="19463" name="Picture 6">
            <a:extLst>
              <a:ext uri="{FF2B5EF4-FFF2-40B4-BE49-F238E27FC236}">
                <a16:creationId xmlns:a16="http://schemas.microsoft.com/office/drawing/2014/main" id="{D3D1F184-CEFE-4E2E-A752-2B06C7D41EFC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4500" y="2590800"/>
            <a:ext cx="2349500" cy="3875088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7E545D0A-6F4F-4015-B75E-977B3EC14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9788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GB" sz="3200" b="1" dirty="0"/>
              <a:t>Throwaway vs Evolutionary vs Incremental</a:t>
            </a:r>
            <a:endParaRPr lang="en-GB" altLang="en-GB" sz="3200" b="1" dirty="0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0FB60DB0-C192-4FE7-9BB3-F311C481F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87886"/>
            <a:ext cx="7772400" cy="4789488"/>
          </a:xfrm>
        </p:spPr>
        <p:txBody>
          <a:bodyPr/>
          <a:lstStyle/>
          <a:p>
            <a:pPr eaLnBrk="1" hangingPunct="1"/>
            <a:r>
              <a:rPr lang="en-US" altLang="en-GB" sz="2000" dirty="0">
                <a:solidFill>
                  <a:schemeClr val="hlink"/>
                </a:solidFill>
              </a:rPr>
              <a:t>Throwaway</a:t>
            </a:r>
            <a:r>
              <a:rPr lang="en-US" altLang="en-GB" sz="2000" dirty="0"/>
              <a:t> (or revolutionary) prototypes</a:t>
            </a:r>
          </a:p>
          <a:p>
            <a:pPr lvl="1" eaLnBrk="1" hangingPunct="1"/>
            <a:r>
              <a:rPr lang="en-US" altLang="en-GB" sz="1800" dirty="0"/>
              <a:t>are built, tested and thrown away</a:t>
            </a:r>
          </a:p>
          <a:p>
            <a:pPr lvl="1" eaLnBrk="1" hangingPunct="1"/>
            <a:r>
              <a:rPr lang="en-US" altLang="en-GB" sz="1800" dirty="0"/>
              <a:t>knowledge gained contributes to final system / next prototype</a:t>
            </a:r>
          </a:p>
          <a:p>
            <a:pPr lvl="1" eaLnBrk="1" hangingPunct="1"/>
            <a:r>
              <a:rPr lang="en-US" altLang="en-GB" sz="1800" dirty="0"/>
              <a:t>can be expensive</a:t>
            </a:r>
          </a:p>
          <a:p>
            <a:pPr lvl="1" eaLnBrk="1" hangingPunct="1"/>
            <a:r>
              <a:rPr lang="en-US" altLang="en-GB" sz="1800" b="1" dirty="0"/>
              <a:t>The aim is only to learn about requirement of the system.</a:t>
            </a:r>
          </a:p>
          <a:p>
            <a:pPr eaLnBrk="1" hangingPunct="1"/>
            <a:r>
              <a:rPr lang="en-US" altLang="en-GB" sz="2000" dirty="0">
                <a:solidFill>
                  <a:schemeClr val="hlink"/>
                </a:solidFill>
              </a:rPr>
              <a:t>Evolutionary</a:t>
            </a:r>
            <a:r>
              <a:rPr lang="en-US" altLang="en-GB" sz="2000" dirty="0"/>
              <a:t> prototypes</a:t>
            </a:r>
          </a:p>
          <a:p>
            <a:pPr lvl="1" eaLnBrk="1" hangingPunct="1"/>
            <a:r>
              <a:rPr lang="en-US" altLang="en-GB" sz="1800" dirty="0"/>
              <a:t>are not discarded but serve as basis for next iteration of the design</a:t>
            </a:r>
          </a:p>
          <a:p>
            <a:pPr lvl="1" eaLnBrk="1" hangingPunct="1"/>
            <a:r>
              <a:rPr lang="en-US" altLang="en-GB" sz="1800" dirty="0"/>
              <a:t>danger of initially bad designs persisting</a:t>
            </a:r>
          </a:p>
          <a:p>
            <a:pPr lvl="1" eaLnBrk="1" hangingPunct="1"/>
            <a:r>
              <a:rPr lang="en-US" altLang="en-GB" sz="1800" b="1" dirty="0"/>
              <a:t>The application evolves to become the final product.</a:t>
            </a:r>
          </a:p>
          <a:p>
            <a:pPr eaLnBrk="1" hangingPunct="1"/>
            <a:r>
              <a:rPr lang="en-US" altLang="en-GB" sz="2000" dirty="0">
                <a:solidFill>
                  <a:schemeClr val="hlink"/>
                </a:solidFill>
              </a:rPr>
              <a:t>Incremental</a:t>
            </a:r>
            <a:r>
              <a:rPr lang="en-US" altLang="en-GB" sz="2000" dirty="0"/>
              <a:t> prototypes</a:t>
            </a:r>
          </a:p>
          <a:p>
            <a:pPr lvl="1" eaLnBrk="1" hangingPunct="1"/>
            <a:r>
              <a:rPr lang="en-US" altLang="en-GB" sz="1800" dirty="0"/>
              <a:t>final system built as separate components which are released separately and gradually integrated</a:t>
            </a:r>
          </a:p>
          <a:p>
            <a:pPr lvl="1" eaLnBrk="1" hangingPunct="1"/>
            <a:endParaRPr lang="en-GB" altLang="en-GB" sz="1800" dirty="0"/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DFA939FA-6FFB-4546-BDFE-79F3B24251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A83E17-D1C1-4BBD-907E-99290C833A79}" type="slidenum">
              <a:rPr lang="en-GB" altLang="en-US" sz="1000"/>
              <a:pPr eaLnBrk="1" hangingPunct="1"/>
              <a:t>16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>
            <a:extLst>
              <a:ext uri="{FF2B5EF4-FFF2-40B4-BE49-F238E27FC236}">
                <a16:creationId xmlns:a16="http://schemas.microsoft.com/office/drawing/2014/main" id="{4BA4D10B-FC7B-4D8D-8E65-1CB5581F4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3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GB" sz="4000" b="1" dirty="0"/>
              <a:t>Horizontal vs Vertical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91F8F4C4-A975-456B-9DB5-5884A4E7F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GB" sz="2800" dirty="0">
                <a:solidFill>
                  <a:schemeClr val="hlink"/>
                </a:solidFill>
              </a:rPr>
              <a:t>Horizontal</a:t>
            </a:r>
            <a:r>
              <a:rPr lang="en-US" altLang="en-GB" sz="2800" dirty="0"/>
              <a:t> prototypes</a:t>
            </a:r>
          </a:p>
          <a:p>
            <a:pPr lvl="1" eaLnBrk="1" hangingPunct="1"/>
            <a:r>
              <a:rPr lang="en-US" altLang="en-GB" sz="2400" dirty="0"/>
              <a:t>give broad coverage of features</a:t>
            </a:r>
          </a:p>
          <a:p>
            <a:pPr lvl="1" eaLnBrk="1" hangingPunct="1"/>
            <a:r>
              <a:rPr lang="en-US" altLang="en-GB" sz="2400" dirty="0"/>
              <a:t>but less depth; superficial functionality only</a:t>
            </a:r>
          </a:p>
          <a:p>
            <a:pPr lvl="1" eaLnBrk="1" hangingPunct="1"/>
            <a:r>
              <a:rPr lang="en-GB" altLang="en-GB" sz="2400" dirty="0"/>
              <a:t>Cover general aspect with less details.</a:t>
            </a:r>
            <a:endParaRPr lang="en-US" altLang="en-GB" sz="2400" dirty="0"/>
          </a:p>
          <a:p>
            <a:pPr eaLnBrk="1" hangingPunct="1"/>
            <a:r>
              <a:rPr lang="en-US" altLang="en-GB" sz="2800" dirty="0">
                <a:solidFill>
                  <a:schemeClr val="hlink"/>
                </a:solidFill>
              </a:rPr>
              <a:t>Vertical</a:t>
            </a:r>
            <a:r>
              <a:rPr lang="en-US" altLang="en-GB" sz="2800" dirty="0"/>
              <a:t> prototypes</a:t>
            </a:r>
          </a:p>
          <a:p>
            <a:pPr lvl="1" eaLnBrk="1" hangingPunct="1"/>
            <a:r>
              <a:rPr lang="en-US" altLang="en-GB" sz="2400" dirty="0"/>
              <a:t>cover reduced number of features</a:t>
            </a:r>
          </a:p>
          <a:p>
            <a:pPr lvl="1" eaLnBrk="1" hangingPunct="1"/>
            <a:r>
              <a:rPr lang="en-US" altLang="en-GB" sz="2400" dirty="0"/>
              <a:t>but in greater depth</a:t>
            </a:r>
          </a:p>
          <a:p>
            <a:pPr lvl="1" eaLnBrk="1" hangingPunct="1"/>
            <a:r>
              <a:rPr lang="en-GB" altLang="en-GB" sz="2400" dirty="0"/>
              <a:t>Cover few aspects in very much details.</a:t>
            </a:r>
            <a:endParaRPr lang="en-US" altLang="en-GB" sz="2400" dirty="0"/>
          </a:p>
          <a:p>
            <a:pPr eaLnBrk="1" hangingPunct="1"/>
            <a:endParaRPr lang="en-GB" altLang="en-GB" sz="2800" dirty="0"/>
          </a:p>
        </p:txBody>
      </p:sp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2BA20243-D340-45DB-8B2A-34241649FE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66D5CDC-ED20-454F-8255-DF1E202325F7}" type="slidenum">
              <a:rPr lang="en-GB" altLang="en-US" sz="1000"/>
              <a:pPr eaLnBrk="1" hangingPunct="1"/>
              <a:t>17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8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8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CC8EA5AF-F803-4922-B3CB-0C1AACA9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GB" sz="4000" b="1" dirty="0"/>
              <a:t>Low vs High Fidelity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5DA5B9B1-2BC5-4EF8-AC7B-C143F50E0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GB" altLang="en-GB" dirty="0">
                <a:solidFill>
                  <a:schemeClr val="hlink"/>
                </a:solidFill>
              </a:rPr>
              <a:t>Low-fidelity</a:t>
            </a:r>
            <a:r>
              <a:rPr lang="en-GB" altLang="en-GB" dirty="0"/>
              <a:t> prototypes</a:t>
            </a:r>
          </a:p>
          <a:p>
            <a:pPr lvl="1" eaLnBrk="1" hangingPunct="1"/>
            <a:r>
              <a:rPr lang="en-GB" altLang="en-GB" dirty="0"/>
              <a:t>less representative of the final product:</a:t>
            </a:r>
          </a:p>
          <a:p>
            <a:pPr lvl="1" eaLnBrk="1" hangingPunct="1"/>
            <a:r>
              <a:rPr lang="en-GB" altLang="en-GB" dirty="0"/>
              <a:t>generally created in different medium to final product (e.g. paper, video, white boards)</a:t>
            </a:r>
          </a:p>
          <a:p>
            <a:pPr lvl="1" eaLnBrk="1" hangingPunct="1"/>
            <a:r>
              <a:rPr lang="en-GB" altLang="en-GB" dirty="0"/>
              <a:t>quick and cheap to create; easily changed and thrown away</a:t>
            </a:r>
          </a:p>
          <a:p>
            <a:pPr lvl="1" eaLnBrk="1" hangingPunct="1"/>
            <a:r>
              <a:rPr lang="en-GB" altLang="en-GB" dirty="0"/>
              <a:t>used to elicit user feedback as early as possible</a:t>
            </a:r>
          </a:p>
          <a:p>
            <a:pPr eaLnBrk="1" hangingPunct="1"/>
            <a:r>
              <a:rPr lang="en-GB" altLang="en-GB" dirty="0">
                <a:solidFill>
                  <a:schemeClr val="hlink"/>
                </a:solidFill>
              </a:rPr>
              <a:t>High-fidelity</a:t>
            </a:r>
            <a:r>
              <a:rPr lang="en-GB" altLang="en-GB" dirty="0"/>
              <a:t> prototypes</a:t>
            </a:r>
          </a:p>
          <a:p>
            <a:pPr lvl="1" eaLnBrk="1" hangingPunct="1"/>
            <a:r>
              <a:rPr lang="en-GB" altLang="en-GB" dirty="0"/>
              <a:t>are more representative of final product in look and feel</a:t>
            </a:r>
          </a:p>
          <a:p>
            <a:pPr lvl="1" eaLnBrk="1" hangingPunct="1"/>
            <a:r>
              <a:rPr lang="en-GB" altLang="en-GB" dirty="0"/>
              <a:t>created in similar medium to final product; often require programming (MS Access, Visual Basic 6.0, HTML…etc)</a:t>
            </a:r>
          </a:p>
          <a:p>
            <a:pPr lvl="1" eaLnBrk="1" hangingPunct="1"/>
            <a:r>
              <a:rPr lang="en-GB" altLang="en-GB" dirty="0"/>
              <a:t>expensive and time-consuming to create</a:t>
            </a:r>
          </a:p>
          <a:p>
            <a:pPr lvl="1" eaLnBrk="1" hangingPunct="1"/>
            <a:r>
              <a:rPr lang="en-GB" altLang="en-GB" dirty="0"/>
              <a:t>more difficult to change and discard</a:t>
            </a:r>
          </a:p>
          <a:p>
            <a:pPr lvl="1" eaLnBrk="1" hangingPunct="1"/>
            <a:r>
              <a:rPr lang="en-GB" altLang="en-GB" dirty="0"/>
              <a:t>better for demonstrating interaction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7454D49C-E404-4955-850C-CA2CC9F6B6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A658C6-AC29-4B9B-AE7E-AB6439F9F6B9}" type="slidenum">
              <a:rPr lang="en-GB" altLang="en-US" sz="1000"/>
              <a:pPr eaLnBrk="1" hangingPunct="1"/>
              <a:t>18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>
            <a:extLst>
              <a:ext uri="{FF2B5EF4-FFF2-40B4-BE49-F238E27FC236}">
                <a16:creationId xmlns:a16="http://schemas.microsoft.com/office/drawing/2014/main" id="{00B72B1A-F741-4D15-A672-A99B2C31C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GB" sz="3200" b="1" dirty="0"/>
              <a:t>Prototyping Techniques: Storyboards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F5B8E02B-9F8E-4D39-B09C-246FB5D43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GB"/>
              <a:t>A </a:t>
            </a:r>
            <a:r>
              <a:rPr lang="en-US" altLang="en-GB">
                <a:solidFill>
                  <a:schemeClr val="hlink"/>
                </a:solidFill>
              </a:rPr>
              <a:t>storyboard</a:t>
            </a:r>
            <a:r>
              <a:rPr lang="en-US" altLang="en-GB"/>
              <a:t> is a sequence of screen sketches (snapshots) showing important stages in the interaction:</a:t>
            </a:r>
          </a:p>
          <a:p>
            <a:pPr lvl="1" eaLnBrk="1" hangingPunct="1"/>
            <a:r>
              <a:rPr lang="en-US" altLang="en-GB"/>
              <a:t>low-fidelity</a:t>
            </a:r>
          </a:p>
          <a:p>
            <a:pPr lvl="1" eaLnBrk="1" hangingPunct="1"/>
            <a:r>
              <a:rPr lang="en-US" altLang="en-GB"/>
              <a:t>create by taking key points in task sequence and sketching screen layouts</a:t>
            </a:r>
          </a:p>
          <a:p>
            <a:pPr lvl="1" eaLnBrk="1" hangingPunct="1"/>
            <a:r>
              <a:rPr lang="en-US" altLang="en-GB"/>
              <a:t>use early in design to provide quick illustration of design ideas for evaluation</a:t>
            </a:r>
          </a:p>
          <a:p>
            <a:pPr lvl="1" eaLnBrk="1" hangingPunct="1"/>
            <a:r>
              <a:rPr lang="en-US" altLang="en-GB"/>
              <a:t>evaluate by walking through storyboard in task sequence with users</a:t>
            </a:r>
          </a:p>
          <a:p>
            <a:pPr eaLnBrk="1" hangingPunct="1"/>
            <a:r>
              <a:rPr lang="en-US" altLang="en-GB"/>
              <a:t>Different representations: pen and paper, computer simulations e.g. HyperCard, or even video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F9C45D49-C800-403D-9CD3-D86E2C5B77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EDAACC-8109-47FA-B5B6-55B5E81F6E61}" type="slidenum">
              <a:rPr lang="en-GB" altLang="en-US" sz="1000"/>
              <a:pPr eaLnBrk="1" hangingPunct="1"/>
              <a:t>19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5608E089-AA88-4E4B-BE2E-115962B6D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Lecture content: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B3E7649-C854-40B5-8649-13BDB54BA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Iterative Design Process</a:t>
            </a:r>
          </a:p>
          <a:p>
            <a:pPr eaLnBrk="1" hangingPunct="1"/>
            <a:r>
              <a:rPr lang="en-GB" altLang="en-US" sz="2800" dirty="0"/>
              <a:t>Type of users</a:t>
            </a:r>
          </a:p>
          <a:p>
            <a:pPr eaLnBrk="1" hangingPunct="1"/>
            <a:r>
              <a:rPr lang="en-GB" altLang="en-US" sz="2800" dirty="0"/>
              <a:t>Prototyping: Definition, approaches, &amp; techniques</a:t>
            </a:r>
          </a:p>
          <a:p>
            <a:pPr lvl="1"/>
            <a:r>
              <a:rPr lang="en-GB" altLang="en-US" sz="2400" dirty="0"/>
              <a:t>Paper prototyping</a:t>
            </a:r>
          </a:p>
          <a:p>
            <a:pPr lvl="1"/>
            <a:r>
              <a:rPr lang="en-GB" altLang="en-US" sz="2400" dirty="0"/>
              <a:t>Computer generated</a:t>
            </a:r>
          </a:p>
          <a:p>
            <a:pPr lvl="1"/>
            <a:r>
              <a:rPr lang="en-GB" altLang="en-US" sz="2400" dirty="0"/>
              <a:t>Model prototyping</a:t>
            </a:r>
          </a:p>
          <a:p>
            <a:pPr lvl="1"/>
            <a:r>
              <a:rPr lang="en-GB" altLang="en-US" sz="2400" dirty="0"/>
              <a:t>Advantages and Disadvantages.</a:t>
            </a:r>
          </a:p>
        </p:txBody>
      </p:sp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D333553C-3E4D-4234-9E4C-138A8F0057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199A60-560A-4722-86BC-D4C8D8B873D7}" type="slidenum">
              <a:rPr lang="en-GB" altLang="en-US" sz="1000"/>
              <a:pPr eaLnBrk="1" hangingPunct="1"/>
              <a:t>2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3A1CD077-E32E-43D2-BD93-6ABFE4F7F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GB" sz="4000" b="1" dirty="0"/>
              <a:t>Techniques: Paper Prototypes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119176C6-31EC-44BC-A08E-D31D7FD66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GB">
                <a:solidFill>
                  <a:schemeClr val="hlink"/>
                </a:solidFill>
              </a:rPr>
              <a:t>Paper prototypes</a:t>
            </a:r>
            <a:r>
              <a:rPr lang="en-GB" altLang="en-GB"/>
              <a:t> are low-fidelity prototypes created from standard office materials (e.g. large sheets of coloured paper, markers, acetate sheets, post-it notes, scissors, sellotape)</a:t>
            </a:r>
          </a:p>
          <a:p>
            <a:pPr eaLnBrk="1" hangingPunct="1"/>
            <a:r>
              <a:rPr lang="en-GB" altLang="en-GB"/>
              <a:t>Valuable in early exploration of design ideas</a:t>
            </a:r>
          </a:p>
          <a:p>
            <a:pPr eaLnBrk="1" hangingPunct="1"/>
            <a:r>
              <a:rPr lang="en-GB" altLang="en-GB"/>
              <a:t>Test with users by having someone ‘play computer’</a:t>
            </a:r>
          </a:p>
          <a:p>
            <a:pPr eaLnBrk="1" hangingPunct="1"/>
            <a:r>
              <a:rPr lang="en-GB" altLang="en-GB"/>
              <a:t>Purpose - to get feedback on the big things, e.g.:</a:t>
            </a:r>
          </a:p>
          <a:p>
            <a:pPr lvl="1" eaLnBrk="1" hangingPunct="1"/>
            <a:r>
              <a:rPr lang="en-GB" altLang="en-GB"/>
              <a:t>presentation style, expressiveness and power of the metaphor</a:t>
            </a:r>
          </a:p>
          <a:p>
            <a:pPr lvl="1" eaLnBrk="1" hangingPunct="1"/>
            <a:r>
              <a:rPr lang="en-GB" altLang="en-GB"/>
              <a:t>general layout of controls</a:t>
            </a:r>
          </a:p>
          <a:p>
            <a:pPr lvl="1" eaLnBrk="1" hangingPunct="1"/>
            <a:r>
              <a:rPr lang="en-GB" altLang="en-GB"/>
              <a:t>terminology</a:t>
            </a:r>
          </a:p>
          <a:p>
            <a:pPr lvl="1" eaLnBrk="1" hangingPunct="1"/>
            <a:r>
              <a:rPr lang="en-GB" altLang="en-GB"/>
              <a:t>overall flow of interaction - major dialogue steps</a:t>
            </a:r>
          </a:p>
        </p:txBody>
      </p:sp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23D6B942-DCD1-4360-BD14-7F9CA570F5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A4EE22-A4C8-4FD0-863C-7AFFB613AC77}" type="slidenum">
              <a:rPr lang="en-GB" altLang="en-US" sz="1000"/>
              <a:pPr eaLnBrk="1" hangingPunct="1"/>
              <a:t>20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>
            <a:extLst>
              <a:ext uri="{FF2B5EF4-FFF2-40B4-BE49-F238E27FC236}">
                <a16:creationId xmlns:a16="http://schemas.microsoft.com/office/drawing/2014/main" id="{862D0002-15A6-4C5D-8687-DFF126815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Paper prototypes - examples</a:t>
            </a: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9AF1FC9C-1D4C-4B09-A686-8AA7AB1005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A784A8-6290-4A85-8BD6-AC2032A7628B}" type="slidenum">
              <a:rPr lang="en-GB" altLang="en-US" sz="1000"/>
              <a:pPr eaLnBrk="1" hangingPunct="1"/>
              <a:t>21</a:t>
            </a:fld>
            <a:endParaRPr lang="en-GB" altLang="en-US" sz="1000"/>
          </a:p>
        </p:txBody>
      </p:sp>
      <p:pic>
        <p:nvPicPr>
          <p:cNvPr id="25604" name="Picture 3" descr="prototype_tabs">
            <a:extLst>
              <a:ext uri="{FF2B5EF4-FFF2-40B4-BE49-F238E27FC236}">
                <a16:creationId xmlns:a16="http://schemas.microsoft.com/office/drawing/2014/main" id="{246B9786-131A-48A0-B1F1-52C6B6E3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3733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 descr="testing_kiosk">
            <a:extLst>
              <a:ext uri="{FF2B5EF4-FFF2-40B4-BE49-F238E27FC236}">
                <a16:creationId xmlns:a16="http://schemas.microsoft.com/office/drawing/2014/main" id="{253C83C3-852E-4FD8-878F-0563ACA1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7600"/>
            <a:ext cx="381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2">
            <a:extLst>
              <a:ext uri="{FF2B5EF4-FFF2-40B4-BE49-F238E27FC236}">
                <a16:creationId xmlns:a16="http://schemas.microsoft.com/office/drawing/2014/main" id="{46CEC752-ACFB-4512-9A44-6E5B49539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Paper prototype - examples</a:t>
            </a: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987BBB4C-F098-43B3-8557-9FA6ED846C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837116-C5D5-4A1D-8256-726F20760419}" type="slidenum">
              <a:rPr lang="en-GB" altLang="en-US" sz="1000"/>
              <a:pPr eaLnBrk="1" hangingPunct="1"/>
              <a:t>22</a:t>
            </a:fld>
            <a:endParaRPr lang="en-GB" altLang="en-US" sz="1000"/>
          </a:p>
        </p:txBody>
      </p:sp>
      <p:pic>
        <p:nvPicPr>
          <p:cNvPr id="26628" name="Picture 5" descr="Rettig-Fig-1">
            <a:extLst>
              <a:ext uri="{FF2B5EF4-FFF2-40B4-BE49-F238E27FC236}">
                <a16:creationId xmlns:a16="http://schemas.microsoft.com/office/drawing/2014/main" id="{7B7D24B9-9A44-46F3-942E-A95D6E81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295400"/>
            <a:ext cx="6697662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11">
            <a:extLst>
              <a:ext uri="{FF2B5EF4-FFF2-40B4-BE49-F238E27FC236}">
                <a16:creationId xmlns:a16="http://schemas.microsoft.com/office/drawing/2014/main" id="{16731B29-A73E-436F-801E-12099C8E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>
            <a:extLst>
              <a:ext uri="{FF2B5EF4-FFF2-40B4-BE49-F238E27FC236}">
                <a16:creationId xmlns:a16="http://schemas.microsoft.com/office/drawing/2014/main" id="{A13ED3CD-9572-479E-AD75-57F6B7FD5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GB" sz="3200" b="1" dirty="0"/>
              <a:t>Advantage</a:t>
            </a:r>
            <a:r>
              <a:rPr lang="en-US" altLang="en-GB" sz="3200" b="1" dirty="0"/>
              <a:t> of Paper Prototyping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DA97932A-BF0F-477E-A4FE-78E0FA1D3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GB" dirty="0"/>
              <a:t>Advantages</a:t>
            </a:r>
            <a:r>
              <a:rPr lang="en-US" altLang="en-GB" dirty="0"/>
              <a:t>:</a:t>
            </a:r>
          </a:p>
          <a:p>
            <a:pPr lvl="1" eaLnBrk="1" hangingPunct="1"/>
            <a:r>
              <a:rPr lang="en-US" altLang="en-GB" dirty="0"/>
              <a:t>involve users early in design and evaluation activities</a:t>
            </a:r>
          </a:p>
          <a:p>
            <a:pPr lvl="1" eaLnBrk="1" hangingPunct="1"/>
            <a:r>
              <a:rPr lang="en-US" altLang="en-GB" dirty="0"/>
              <a:t>cheap, fast to learn and use</a:t>
            </a:r>
          </a:p>
          <a:p>
            <a:pPr lvl="1" eaLnBrk="1" hangingPunct="1"/>
            <a:r>
              <a:rPr lang="en-US" altLang="en-GB" dirty="0"/>
              <a:t>less attachment to designs on the part of the designer</a:t>
            </a:r>
          </a:p>
          <a:p>
            <a:pPr lvl="1" eaLnBrk="1" hangingPunct="1"/>
            <a:r>
              <a:rPr lang="en-US" altLang="en-GB" dirty="0"/>
              <a:t>shifts emphasis to creating the design rather than using the tool</a:t>
            </a:r>
          </a:p>
          <a:p>
            <a:pPr lvl="1" eaLnBrk="1" hangingPunct="1"/>
            <a:r>
              <a:rPr lang="en-US" altLang="en-GB" dirty="0"/>
              <a:t>potential for creative designs</a:t>
            </a:r>
          </a:p>
        </p:txBody>
      </p:sp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F317B4A9-BDDF-4F6C-B350-7D01F49974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E033F1-1D07-42C8-AF6F-2D14CA43572F}" type="slidenum">
              <a:rPr lang="en-GB" altLang="en-US" sz="1000"/>
              <a:pPr eaLnBrk="1" hangingPunct="1"/>
              <a:t>23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>
            <a:extLst>
              <a:ext uri="{FF2B5EF4-FFF2-40B4-BE49-F238E27FC236}">
                <a16:creationId xmlns:a16="http://schemas.microsoft.com/office/drawing/2014/main" id="{B4AF24EF-BAF4-4377-B4F8-289BDC505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altLang="en-US" sz="3200" b="1" dirty="0"/>
              <a:t>Disadvantage of Paper Prototyping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824A945A-5657-4AF6-8B3E-53A490112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GB" dirty="0"/>
              <a:t>Disadvantage:</a:t>
            </a:r>
          </a:p>
          <a:p>
            <a:pPr lvl="1" eaLnBrk="1" hangingPunct="1"/>
            <a:r>
              <a:rPr lang="en-US" altLang="en-GB" dirty="0"/>
              <a:t>although good for presentation design, less good for interactivity</a:t>
            </a:r>
          </a:p>
          <a:p>
            <a:pPr lvl="1" eaLnBrk="1" hangingPunct="1"/>
            <a:r>
              <a:rPr lang="en-US" altLang="en-GB" dirty="0"/>
              <a:t>difficult to store, edit and search - management of large designs</a:t>
            </a:r>
          </a:p>
          <a:p>
            <a:pPr lvl="1" eaLnBrk="1" hangingPunct="1"/>
            <a:r>
              <a:rPr lang="en-US" altLang="en-GB" dirty="0"/>
              <a:t>inadequate as a stand-alone design specification</a:t>
            </a:r>
          </a:p>
          <a:p>
            <a:pPr lvl="1" eaLnBrk="1" hangingPunct="1"/>
            <a:r>
              <a:rPr lang="en-US" altLang="en-GB" dirty="0"/>
              <a:t>inappropriate for impressing clients</a:t>
            </a:r>
          </a:p>
          <a:p>
            <a:pPr lvl="1" eaLnBrk="1" hangingPunct="1"/>
            <a:r>
              <a:rPr lang="en-US" altLang="en-GB" dirty="0"/>
              <a:t>layout and design choices may fail to take account of system constraints or platform specific guidelines</a:t>
            </a:r>
          </a:p>
          <a:p>
            <a:pPr lvl="1" eaLnBrk="1" hangingPunct="1"/>
            <a:r>
              <a:rPr lang="en-US" altLang="en-US" dirty="0"/>
              <a:t>do not allow realistic use</a:t>
            </a:r>
          </a:p>
          <a:p>
            <a:pPr lvl="1" eaLnBrk="1" hangingPunct="1"/>
            <a:endParaRPr lang="en-US" altLang="en-GB" dirty="0"/>
          </a:p>
          <a:p>
            <a:pPr eaLnBrk="1" hangingPunct="1"/>
            <a:endParaRPr lang="en-GB" altLang="en-US" dirty="0"/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C09CEFCD-26C0-4DEA-829B-E767B332EF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374D7F-3A2F-49F0-8651-C6D33BA20ACB}" type="slidenum">
              <a:rPr lang="en-GB" altLang="en-US" sz="1000"/>
              <a:pPr eaLnBrk="1" hangingPunct="1"/>
              <a:t>24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>
            <a:extLst>
              <a:ext uri="{FF2B5EF4-FFF2-40B4-BE49-F238E27FC236}">
                <a16:creationId xmlns:a16="http://schemas.microsoft.com/office/drawing/2014/main" id="{164B62DE-3320-4316-AF23-24B24EDC4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Adv. and </a:t>
            </a:r>
            <a:r>
              <a:rPr lang="en-US" altLang="en-US" sz="2800" b="1" dirty="0" err="1"/>
              <a:t>Disadv</a:t>
            </a:r>
            <a:r>
              <a:rPr lang="en-US" altLang="en-US" sz="2800" b="1" dirty="0"/>
              <a:t>. of high-fidelity prototyping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C4592AF7-5951-449B-A4F5-A08EB5C3C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GB" dirty="0"/>
              <a:t>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Get the real “look and feel”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Serves as a living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Good for exploration of design features and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Good marketing and sales tool</a:t>
            </a:r>
            <a:r>
              <a:rPr lang="en-US" altLang="en-GB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GB" dirty="0"/>
              <a:t>M</a:t>
            </a:r>
            <a:r>
              <a:rPr lang="en-US" altLang="en-GB" dirty="0" err="1"/>
              <a:t>ost</a:t>
            </a:r>
            <a:r>
              <a:rPr lang="en-US" altLang="en-GB" dirty="0"/>
              <a:t> reliable way of assessing the complex dynamics of a system</a:t>
            </a:r>
            <a:endParaRPr lang="en-GB" altLang="en-GB" dirty="0"/>
          </a:p>
          <a:p>
            <a:pPr lvl="1" eaLnBrk="1" hangingPunct="1">
              <a:lnSpc>
                <a:spcPct val="90000"/>
              </a:lnSpc>
            </a:pPr>
            <a:r>
              <a:rPr lang="en-GB" altLang="en-GB" dirty="0"/>
              <a:t>A</a:t>
            </a:r>
            <a:r>
              <a:rPr lang="en-US" altLang="en-GB" dirty="0" err="1"/>
              <a:t>ppropriate</a:t>
            </a:r>
            <a:r>
              <a:rPr lang="en-US" altLang="en-GB" dirty="0"/>
              <a:t> for evaluating non-functional as well as functional aspects of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GB" dirty="0"/>
              <a:t>Disadvantages: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GB" dirty="0"/>
              <a:t>E</a:t>
            </a:r>
            <a:r>
              <a:rPr lang="en-US" altLang="en-GB" dirty="0" err="1"/>
              <a:t>xpensive</a:t>
            </a:r>
            <a:endParaRPr lang="en-GB" altLang="en-GB" dirty="0"/>
          </a:p>
          <a:p>
            <a:pPr lvl="1" eaLnBrk="1" hangingPunct="1">
              <a:lnSpc>
                <a:spcPct val="90000"/>
              </a:lnSpc>
            </a:pPr>
            <a:r>
              <a:rPr lang="en-GB" altLang="en-GB" dirty="0"/>
              <a:t>M</a:t>
            </a:r>
            <a:r>
              <a:rPr lang="en-US" altLang="en-GB" dirty="0"/>
              <a:t>ay freeze a specification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GB" dirty="0"/>
              <a:t>‘Owned’ by the designer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GB" dirty="0"/>
              <a:t>Imposes a particular style</a:t>
            </a:r>
            <a:endParaRPr lang="en-GB" altLang="en-GB" dirty="0"/>
          </a:p>
          <a:p>
            <a:pPr lvl="1" eaLnBrk="1" hangingPunct="1">
              <a:lnSpc>
                <a:spcPct val="90000"/>
              </a:lnSpc>
            </a:pPr>
            <a:r>
              <a:rPr lang="en-GB" altLang="en-GB" dirty="0"/>
              <a:t>Can set user expectations too high</a:t>
            </a:r>
            <a:endParaRPr lang="en-US" altLang="en-GB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D43071AA-859E-4E35-B333-70923A558A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CFC443-3B85-465F-B0EF-1019CF92C1C2}" type="slidenum">
              <a:rPr lang="en-GB" altLang="en-US" sz="1000"/>
              <a:pPr eaLnBrk="1" hangingPunct="1"/>
              <a:t>25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5CE7-15F9-41B8-B328-6F3F1DB1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190F-0C97-4D35-B747-61E7CFC5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500174"/>
            <a:ext cx="4432006" cy="4525963"/>
          </a:xfrm>
        </p:spPr>
        <p:txBody>
          <a:bodyPr/>
          <a:lstStyle/>
          <a:p>
            <a:r>
              <a:rPr lang="en-GB" dirty="0"/>
              <a:t>The process involves using plastic to create 3D prototype of products.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BD913-EE1F-4482-805E-E0EE9A63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713225"/>
            <a:ext cx="3476175" cy="30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0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5CE7-15F9-41B8-B328-6F3F1DB1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3D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CDEAE-7065-4A82-94F6-D4C4B18E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6768752" cy="38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5AF8-9C4E-440D-8BD1-4FC15732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4143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2E80FAF4-89CC-4ECD-98C0-DFBF77BFA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672" y="96044"/>
            <a:ext cx="9067800" cy="11049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b="1" dirty="0"/>
              <a:t>Iterative Design Cycle</a:t>
            </a:r>
          </a:p>
        </p:txBody>
      </p:sp>
      <p:sp>
        <p:nvSpPr>
          <p:cNvPr id="2051" name="Slide Number Placeholder 4">
            <a:extLst>
              <a:ext uri="{FF2B5EF4-FFF2-40B4-BE49-F238E27FC236}">
                <a16:creationId xmlns:a16="http://schemas.microsoft.com/office/drawing/2014/main" id="{DE91C3CB-F2A8-4404-A588-1327C5F0E4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29FBEC-E859-4ECC-810B-438E2747E9E2}" type="slidenum">
              <a:rPr lang="en-GB" altLang="en-US" sz="1000"/>
              <a:pPr eaLnBrk="1" hangingPunct="1"/>
              <a:t>3</a:t>
            </a:fld>
            <a:endParaRPr lang="en-GB" altLang="en-US" sz="1000"/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34B405E0-C914-4BEA-86BC-191EA079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949950"/>
            <a:ext cx="755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GB" altLang="en-US" sz="2000"/>
          </a:p>
        </p:txBody>
      </p:sp>
      <p:pic>
        <p:nvPicPr>
          <p:cNvPr id="72706" name="Picture 2" descr="Image result for prototyping iterative process">
            <a:extLst>
              <a:ext uri="{FF2B5EF4-FFF2-40B4-BE49-F238E27FC236}">
                <a16:creationId xmlns:a16="http://schemas.microsoft.com/office/drawing/2014/main" id="{9C44237C-821F-40ED-A89B-AE76F8BC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702" y="1148040"/>
            <a:ext cx="5805264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5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4B657273-BAA1-4B35-83F9-A95E545C1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Type of Users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0CFC6A2-F9F0-477A-811E-85DB81864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User Evaluations</a:t>
            </a:r>
          </a:p>
          <a:p>
            <a:pPr lvl="1" eaLnBrk="1" hangingPunct="1"/>
            <a:r>
              <a:rPr lang="en-US" altLang="en-US" dirty="0"/>
              <a:t>Test with real users (participants)</a:t>
            </a:r>
          </a:p>
          <a:p>
            <a:pPr lvl="1" eaLnBrk="1" hangingPunct="1"/>
            <a:r>
              <a:rPr lang="en-US" altLang="en-US" dirty="0"/>
              <a:t>user testing</a:t>
            </a:r>
          </a:p>
          <a:p>
            <a:pPr eaLnBrk="1" hangingPunct="1"/>
            <a:r>
              <a:rPr lang="en-US" altLang="en-US" dirty="0"/>
              <a:t>Expert Evaluation</a:t>
            </a:r>
          </a:p>
          <a:p>
            <a:pPr lvl="1" eaLnBrk="1" hangingPunct="1"/>
            <a:r>
              <a:rPr lang="en-US" altLang="en-US" dirty="0"/>
              <a:t>heuristic evaluations</a:t>
            </a:r>
          </a:p>
          <a:p>
            <a:pPr lvl="1" eaLnBrk="1" hangingPunct="1"/>
            <a:r>
              <a:rPr lang="en-US" altLang="en-US" dirty="0"/>
              <a:t>cognitive walkthroughs</a:t>
            </a:r>
          </a:p>
          <a:p>
            <a:pPr lvl="1" eaLnBrk="1" hangingPunct="1"/>
            <a:r>
              <a:rPr lang="en-US" altLang="en-US" dirty="0"/>
              <a:t>pluralistic walkthroughs</a:t>
            </a:r>
          </a:p>
          <a:p>
            <a:pPr lvl="1" eaLnBrk="1" hangingPunct="1"/>
            <a:r>
              <a:rPr lang="en-US" altLang="en-US" dirty="0"/>
              <a:t>consistency checks</a:t>
            </a:r>
          </a:p>
          <a:p>
            <a:pPr lvl="1" eaLnBrk="1" hangingPunct="1"/>
            <a:r>
              <a:rPr lang="en-US" altLang="en-US" dirty="0"/>
              <a:t>and many more...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Lets look next at several prototyping methods</a:t>
            </a:r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36D7A586-0A67-429A-85C3-1813F2873F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F938F7-74EE-4CF4-9430-F62B7D7849D5}" type="slidenum">
              <a:rPr lang="en-GB" altLang="en-US" sz="1000"/>
              <a:pPr eaLnBrk="1" hangingPunct="1"/>
              <a:t>4</a:t>
            </a:fld>
            <a:endParaRPr lang="en-GB" altLang="en-US" sz="1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DF0F3E1-222E-4DAC-A35B-51C4A6471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Sketching and Storyboarding </a:t>
            </a:r>
            <a:br>
              <a:rPr lang="en-US" altLang="en-US" sz="2800" b="1" dirty="0"/>
            </a:br>
            <a:endParaRPr lang="en-US" altLang="en-US" sz="2800" b="1" dirty="0"/>
          </a:p>
        </p:txBody>
      </p:sp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7B3402F3-3307-425B-8CBF-FF99C1A87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1A912D-53EF-49AF-8D88-283D64B6FB2B}" type="slidenum">
              <a:rPr lang="en-GB" altLang="en-US" sz="1000"/>
              <a:pPr eaLnBrk="1" hangingPunct="1"/>
              <a:t>5</a:t>
            </a:fld>
            <a:endParaRPr lang="en-GB" altLang="en-US" sz="1000"/>
          </a:p>
        </p:txBody>
      </p:sp>
      <p:pic>
        <p:nvPicPr>
          <p:cNvPr id="9220" name="Picture 3" descr="paper2">
            <a:extLst>
              <a:ext uri="{FF2B5EF4-FFF2-40B4-BE49-F238E27FC236}">
                <a16:creationId xmlns:a16="http://schemas.microsoft.com/office/drawing/2014/main" id="{FD22C080-9126-4771-9B84-2E905F20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424" r="18182" b="8904"/>
          <a:stretch>
            <a:fillRect/>
          </a:stretch>
        </p:blipFill>
        <p:spPr bwMode="auto">
          <a:xfrm>
            <a:off x="1600200" y="1447800"/>
            <a:ext cx="64897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59C702F8-0591-4E37-86E9-2D67A78C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Sketching and Storyboarding </a:t>
            </a:r>
            <a:br>
              <a:rPr lang="en-US" altLang="en-US" b="1" dirty="0"/>
            </a:br>
            <a:endParaRPr lang="en-US" altLang="en-US" sz="1800" b="1" dirty="0"/>
          </a:p>
        </p:txBody>
      </p:sp>
      <p:pic>
        <p:nvPicPr>
          <p:cNvPr id="10244" name="Picture 3" descr="paper1">
            <a:extLst>
              <a:ext uri="{FF2B5EF4-FFF2-40B4-BE49-F238E27FC236}">
                <a16:creationId xmlns:a16="http://schemas.microsoft.com/office/drawing/2014/main" id="{BC115B13-119E-48B6-86D9-D55B146DCD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" b="13637"/>
          <a:stretch>
            <a:fillRect/>
          </a:stretch>
        </p:blipFill>
        <p:spPr>
          <a:xfrm>
            <a:off x="2593975" y="1524000"/>
            <a:ext cx="4287838" cy="5216525"/>
          </a:xfrm>
          <a:noFill/>
        </p:spPr>
      </p:pic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BAFFF06E-990B-413C-9CEA-C264C23562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8794F11-0869-48D4-97DA-A4EA5F5F2428}" type="slidenum">
              <a:rPr lang="en-GB" altLang="en-US" sz="1000"/>
              <a:pPr eaLnBrk="1" hangingPunct="1"/>
              <a:t>6</a:t>
            </a:fld>
            <a:endParaRPr lang="en-GB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688CE3EE-26C4-4495-B3CE-14E9D2556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Paper Prototypes for User Testing</a:t>
            </a:r>
            <a:endParaRPr lang="en-US" altLang="en-US" sz="1800"/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812F6833-99F7-4CE5-A2D2-369836CFE2C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0"/>
            <a:ext cx="5838825" cy="5137150"/>
          </a:xfrm>
          <a:noFill/>
        </p:spPr>
      </p:pic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96855D33-A3A3-4906-B1E0-663E8A2852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1961D1-3DEA-4C1A-B721-792DA48362F2}" type="slidenum">
              <a:rPr lang="en-GB" altLang="en-US" sz="1000"/>
              <a:pPr eaLnBrk="1" hangingPunct="1"/>
              <a:t>7</a:t>
            </a:fld>
            <a:endParaRPr lang="en-GB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5560AB3A-7779-47A4-B6F8-4E0498EC6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Paper Prototypes for User Testing</a:t>
            </a:r>
            <a:endParaRPr lang="en-US" altLang="en-US" sz="1800" b="1" dirty="0"/>
          </a:p>
        </p:txBody>
      </p:sp>
      <p:pic>
        <p:nvPicPr>
          <p:cNvPr id="12292" name="Picture 3" descr="Palm Pilot Low-Fi Prototype">
            <a:extLst>
              <a:ext uri="{FF2B5EF4-FFF2-40B4-BE49-F238E27FC236}">
                <a16:creationId xmlns:a16="http://schemas.microsoft.com/office/drawing/2014/main" id="{2EDD82BB-AB93-4404-83B1-5FD423D6E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524000"/>
            <a:ext cx="7065963" cy="4799013"/>
          </a:xfrm>
          <a:noFill/>
        </p:spPr>
      </p:pic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587D9997-469B-4405-A1BE-F75A3FF257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6B70EB-7586-46D6-A0C7-CC955F64AF42}" type="slidenum">
              <a:rPr lang="en-GB" altLang="en-US" sz="1000"/>
              <a:pPr eaLnBrk="1" hangingPunct="1"/>
              <a:t>8</a:t>
            </a:fld>
            <a:endParaRPr lang="en-GB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D59E4BFD-B2C8-46E8-8707-833CC1A61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Interface Hall of Shame</a:t>
            </a:r>
            <a:br>
              <a:rPr lang="en-US" altLang="en-US" sz="2800" b="1" dirty="0"/>
            </a:br>
            <a:r>
              <a:rPr lang="en-US" altLang="en-US" sz="1800" b="1" dirty="0"/>
              <a:t>Bad example of interface:</a:t>
            </a:r>
            <a:endParaRPr lang="en-US" altLang="en-US" sz="2800" b="1" dirty="0"/>
          </a:p>
        </p:txBody>
      </p:sp>
      <p:pic>
        <p:nvPicPr>
          <p:cNvPr id="13316" name="Picture 3" descr="Where's Waldo?">
            <a:extLst>
              <a:ext uri="{FF2B5EF4-FFF2-40B4-BE49-F238E27FC236}">
                <a16:creationId xmlns:a16="http://schemas.microsoft.com/office/drawing/2014/main" id="{117832E2-50B0-4C48-8BD0-A94393BD8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8491538" cy="3054350"/>
          </a:xfrm>
          <a:noFill/>
        </p:spPr>
      </p:pic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448C476D-94F4-4D66-A030-F33D4717D0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8A3026-2994-4A60-BBA0-2C10D89F5772}" type="slidenum">
              <a:rPr lang="en-GB" altLang="en-US" sz="1000"/>
              <a:pPr eaLnBrk="1" hangingPunct="1"/>
              <a:t>9</a:t>
            </a:fld>
            <a:endParaRPr lang="en-GB" altLang="en-US" sz="1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8.2|9|9|2.3|1.8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.8|2.8|3.7|5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5.2|7.5|2.8|6.3|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.2|9|4.4|3.6|2.5|4.6|21.3|1.4|2.4|8.7|9.1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8.8|4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59.6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7.5|4.3|3.6|3.5|8.4|5.3|27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62.6|3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.7|6.2|10|4.9|3.2|5.6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.7|6.6|7.5|4.4|7.2|2.5|6.7|11|6.8|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7|5|6.8|7.5|1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5.3|11.4|7.1|4.8|6.5|3.9|1.8"/>
</p:tagLst>
</file>

<file path=ppt/theme/theme1.xml><?xml version="1.0" encoding="utf-8"?>
<a:theme xmlns:a="http://schemas.openxmlformats.org/drawingml/2006/main" name="ACE Powerpoint template">
  <a:themeElements>
    <a:clrScheme name="CITE">
      <a:dk1>
        <a:srgbClr val="33471C"/>
      </a:dk1>
      <a:lt1>
        <a:srgbClr val="FFFFFF"/>
      </a:lt1>
      <a:dk2>
        <a:srgbClr val="BDCC2A"/>
      </a:dk2>
      <a:lt2>
        <a:srgbClr val="FFFFFF"/>
      </a:lt2>
      <a:accent1>
        <a:srgbClr val="CDDE5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058"/>
      </a:hlink>
      <a:folHlink>
        <a:srgbClr val="005058"/>
      </a:folHlink>
    </a:clrScheme>
    <a:fontScheme name="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Six Presentation skills</Template>
  <TotalTime>917</TotalTime>
  <Words>984</Words>
  <Application>Microsoft Office PowerPoint</Application>
  <PresentationFormat>On-screen Show (4:3)</PresentationFormat>
  <Paragraphs>183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Tahoma</vt:lpstr>
      <vt:lpstr>Times</vt:lpstr>
      <vt:lpstr>Wingdings</vt:lpstr>
      <vt:lpstr>ACE Powerpoint template</vt:lpstr>
      <vt:lpstr>CN4005: Design and Prototyping</vt:lpstr>
      <vt:lpstr>Lecture content:</vt:lpstr>
      <vt:lpstr>Iterative Design Cycle</vt:lpstr>
      <vt:lpstr>Type of Users</vt:lpstr>
      <vt:lpstr>Sketching and Storyboarding  </vt:lpstr>
      <vt:lpstr>Sketching and Storyboarding  </vt:lpstr>
      <vt:lpstr>Paper Prototypes for User Testing</vt:lpstr>
      <vt:lpstr>Paper Prototypes for User Testing</vt:lpstr>
      <vt:lpstr>Interface Hall of Shame Bad example of interface:</vt:lpstr>
      <vt:lpstr>Storyboard in Game design</vt:lpstr>
      <vt:lpstr>Storyboard in Game design</vt:lpstr>
      <vt:lpstr>What is Prototyping?</vt:lpstr>
      <vt:lpstr>Why Do We Prototype?</vt:lpstr>
      <vt:lpstr>Prototype example</vt:lpstr>
      <vt:lpstr>A Prototype of a  Palm Banking Application</vt:lpstr>
      <vt:lpstr>Throwaway vs Evolutionary vs Incremental</vt:lpstr>
      <vt:lpstr>Horizontal vs Vertical</vt:lpstr>
      <vt:lpstr>Low vs High Fidelity</vt:lpstr>
      <vt:lpstr>Prototyping Techniques: Storyboards</vt:lpstr>
      <vt:lpstr>Techniques: Paper Prototypes</vt:lpstr>
      <vt:lpstr>Paper prototypes - examples</vt:lpstr>
      <vt:lpstr>Paper prototype - examples</vt:lpstr>
      <vt:lpstr>Advantage of Paper Prototyping</vt:lpstr>
      <vt:lpstr>Disadvantage of Paper Prototyping</vt:lpstr>
      <vt:lpstr>Adv. and Disadv. of high-fidelity prototyping</vt:lpstr>
      <vt:lpstr>3D models</vt:lpstr>
      <vt:lpstr>3D models</vt:lpstr>
      <vt:lpstr>Any Questions</vt:lpstr>
    </vt:vector>
  </TitlesOfParts>
  <Company>City University,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H807: Advanced Principles of HCI  Lecture 3: Tools for HCI: devices and interaction styles</dc:title>
  <dc:creator>Helen Petrie</dc:creator>
  <cp:lastModifiedBy>Fadi S</cp:lastModifiedBy>
  <cp:revision>67</cp:revision>
  <cp:lastPrinted>2004-03-18T13:45:49Z</cp:lastPrinted>
  <dcterms:created xsi:type="dcterms:W3CDTF">2003-02-13T18:11:34Z</dcterms:created>
  <dcterms:modified xsi:type="dcterms:W3CDTF">2020-03-17T22:59:13Z</dcterms:modified>
</cp:coreProperties>
</file>