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Roboto Condensed Bold" charset="1" panose="02000000000000000000"/>
      <p:regular r:id="rId16"/>
    </p:embeddedFont>
    <p:embeddedFont>
      <p:font typeface="Roboto Condensed" charset="1" panose="02000000000000000000"/>
      <p:regular r:id="rId17"/>
    </p:embeddedFon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76200"/>
              <a:ext cx="660400" cy="660400"/>
            </a:xfrm>
            <a:prstGeom prst="rect">
              <a:avLst/>
            </a:prstGeom>
          </p:spPr>
          <p:txBody>
            <a:bodyPr anchor="ctr" rtlCol="false" tIns="50800" lIns="50800" bIns="50800" rIns="50800"/>
            <a:lstStyle/>
            <a:p>
              <a:pPr algn="ctr">
                <a:lnSpc>
                  <a:spcPts val="420"/>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0" t="-39686" r="0" b="-39686"/>
              </a:stretch>
            </a:blipFill>
          </p:spPr>
        </p:sp>
      </p:grpSp>
      <p:sp>
        <p:nvSpPr>
          <p:cNvPr name="TextBox 8" id="8"/>
          <p:cNvSpPr txBox="true"/>
          <p:nvPr/>
        </p:nvSpPr>
        <p:spPr>
          <a:xfrm rot="0">
            <a:off x="1028700" y="6775805"/>
            <a:ext cx="8303540" cy="727074"/>
          </a:xfrm>
          <a:prstGeom prst="rect">
            <a:avLst/>
          </a:prstGeom>
        </p:spPr>
        <p:txBody>
          <a:bodyPr anchor="t" rtlCol="false" tIns="0" lIns="0" bIns="0" rIns="0">
            <a:spAutoFit/>
          </a:bodyPr>
          <a:lstStyle/>
          <a:p>
            <a:pPr algn="l">
              <a:lnSpc>
                <a:spcPts val="5600"/>
              </a:lnSpc>
            </a:pPr>
            <a:r>
              <a:rPr lang="en-US" sz="4000" b="true">
                <a:solidFill>
                  <a:srgbClr val="D9EAF3"/>
                </a:solidFill>
                <a:latin typeface="Poppins Bold"/>
                <a:ea typeface="Poppins Bold"/>
                <a:cs typeface="Poppins Bold"/>
                <a:sym typeface="Poppins Bold"/>
              </a:rPr>
              <a:t>Final Project MBD - Kelompok 19</a:t>
            </a:r>
          </a:p>
        </p:txBody>
      </p:sp>
      <p:sp>
        <p:nvSpPr>
          <p:cNvPr name="TextBox 9" id="9"/>
          <p:cNvSpPr txBox="true"/>
          <p:nvPr/>
        </p:nvSpPr>
        <p:spPr>
          <a:xfrm rot="0">
            <a:off x="1028700" y="7560029"/>
            <a:ext cx="11479763" cy="1716405"/>
          </a:xfrm>
          <a:prstGeom prst="rect">
            <a:avLst/>
          </a:prstGeom>
        </p:spPr>
        <p:txBody>
          <a:bodyPr anchor="t" rtlCol="false" tIns="0" lIns="0" bIns="0" rIns="0">
            <a:spAutoFit/>
          </a:bodyPr>
          <a:lstStyle/>
          <a:p>
            <a:pPr algn="l">
              <a:lnSpc>
                <a:spcPts val="6719"/>
              </a:lnSpc>
            </a:pPr>
            <a:r>
              <a:rPr lang="en-US" sz="4800" b="true">
                <a:solidFill>
                  <a:srgbClr val="509FCB"/>
                </a:solidFill>
                <a:latin typeface="Poppins Bold"/>
                <a:ea typeface="Poppins Bold"/>
                <a:cs typeface="Poppins Bold"/>
                <a:sym typeface="Poppins Bold"/>
              </a:rPr>
              <a:t>Smart Monitoring Temperature Room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1353160" y="4660514"/>
            <a:ext cx="3225762" cy="4048141"/>
          </a:xfrm>
          <a:custGeom>
            <a:avLst/>
            <a:gdLst/>
            <a:ahLst/>
            <a:cxnLst/>
            <a:rect r="r" b="b" t="t" l="l"/>
            <a:pathLst>
              <a:path h="4048141" w="3225762">
                <a:moveTo>
                  <a:pt x="0" y="0"/>
                </a:moveTo>
                <a:lnTo>
                  <a:pt x="3225762" y="0"/>
                </a:lnTo>
                <a:lnTo>
                  <a:pt x="3225762" y="4048140"/>
                </a:lnTo>
                <a:lnTo>
                  <a:pt x="0" y="4048140"/>
                </a:lnTo>
                <a:lnTo>
                  <a:pt x="0" y="0"/>
                </a:lnTo>
                <a:close/>
              </a:path>
            </a:pathLst>
          </a:custGeom>
          <a:blipFill>
            <a:blip r:embed="rId2"/>
            <a:stretch>
              <a:fillRect l="0" t="0" r="0" b="0"/>
            </a:stretch>
          </a:blipFill>
        </p:spPr>
      </p:sp>
      <p:sp>
        <p:nvSpPr>
          <p:cNvPr name="Freeform 3" id="3"/>
          <p:cNvSpPr/>
          <p:nvPr/>
        </p:nvSpPr>
        <p:spPr>
          <a:xfrm flipH="false" flipV="false" rot="0">
            <a:off x="1217646" y="495687"/>
            <a:ext cx="3193125" cy="4184095"/>
          </a:xfrm>
          <a:custGeom>
            <a:avLst/>
            <a:gdLst/>
            <a:ahLst/>
            <a:cxnLst/>
            <a:rect r="r" b="b" t="t" l="l"/>
            <a:pathLst>
              <a:path h="4184095" w="3193125">
                <a:moveTo>
                  <a:pt x="0" y="0"/>
                </a:moveTo>
                <a:lnTo>
                  <a:pt x="3193125" y="0"/>
                </a:lnTo>
                <a:lnTo>
                  <a:pt x="3193125" y="4184095"/>
                </a:lnTo>
                <a:lnTo>
                  <a:pt x="0" y="4184095"/>
                </a:lnTo>
                <a:lnTo>
                  <a:pt x="0" y="0"/>
                </a:lnTo>
                <a:close/>
              </a:path>
            </a:pathLst>
          </a:custGeom>
          <a:blipFill>
            <a:blip r:embed="rId3"/>
            <a:stretch>
              <a:fillRect l="0" t="0" r="0" b="0"/>
            </a:stretch>
          </a:blipFill>
        </p:spPr>
      </p:sp>
      <p:grpSp>
        <p:nvGrpSpPr>
          <p:cNvPr name="Group 4" id="4"/>
          <p:cNvGrpSpPr/>
          <p:nvPr/>
        </p:nvGrpSpPr>
        <p:grpSpPr>
          <a:xfrm rot="0">
            <a:off x="1185811" y="3301761"/>
            <a:ext cx="3526915" cy="1218848"/>
            <a:chOff x="0" y="0"/>
            <a:chExt cx="928899" cy="321013"/>
          </a:xfrm>
        </p:grpSpPr>
        <p:sp>
          <p:nvSpPr>
            <p:cNvPr name="Freeform 5" id="5"/>
            <p:cNvSpPr/>
            <p:nvPr/>
          </p:nvSpPr>
          <p:spPr>
            <a:xfrm flipH="false" flipV="false" rot="0">
              <a:off x="0" y="0"/>
              <a:ext cx="928899" cy="321013"/>
            </a:xfrm>
            <a:custGeom>
              <a:avLst/>
              <a:gdLst/>
              <a:ahLst/>
              <a:cxnLst/>
              <a:rect r="r" b="b" t="t" l="l"/>
              <a:pathLst>
                <a:path h="321013" w="928899">
                  <a:moveTo>
                    <a:pt x="111950" y="0"/>
                  </a:moveTo>
                  <a:lnTo>
                    <a:pt x="816949" y="0"/>
                  </a:lnTo>
                  <a:cubicBezTo>
                    <a:pt x="846640" y="0"/>
                    <a:pt x="875115" y="11795"/>
                    <a:pt x="896110" y="32789"/>
                  </a:cubicBezTo>
                  <a:cubicBezTo>
                    <a:pt x="917105" y="53784"/>
                    <a:pt x="928899" y="82259"/>
                    <a:pt x="928899" y="111950"/>
                  </a:cubicBezTo>
                  <a:lnTo>
                    <a:pt x="928899" y="209064"/>
                  </a:lnTo>
                  <a:cubicBezTo>
                    <a:pt x="928899" y="238755"/>
                    <a:pt x="917105" y="267229"/>
                    <a:pt x="896110" y="288224"/>
                  </a:cubicBezTo>
                  <a:cubicBezTo>
                    <a:pt x="875115" y="309219"/>
                    <a:pt x="846640" y="321013"/>
                    <a:pt x="816949" y="321013"/>
                  </a:cubicBezTo>
                  <a:lnTo>
                    <a:pt x="111950" y="321013"/>
                  </a:lnTo>
                  <a:cubicBezTo>
                    <a:pt x="82259" y="321013"/>
                    <a:pt x="53784" y="309219"/>
                    <a:pt x="32789" y="288224"/>
                  </a:cubicBezTo>
                  <a:cubicBezTo>
                    <a:pt x="11795" y="267229"/>
                    <a:pt x="0" y="238755"/>
                    <a:pt x="0" y="209064"/>
                  </a:cubicBezTo>
                  <a:lnTo>
                    <a:pt x="0" y="111950"/>
                  </a:lnTo>
                  <a:cubicBezTo>
                    <a:pt x="0" y="82259"/>
                    <a:pt x="11795" y="53784"/>
                    <a:pt x="32789" y="32789"/>
                  </a:cubicBezTo>
                  <a:cubicBezTo>
                    <a:pt x="53784" y="11795"/>
                    <a:pt x="82259" y="0"/>
                    <a:pt x="111950" y="0"/>
                  </a:cubicBezTo>
                  <a:close/>
                </a:path>
              </a:pathLst>
            </a:custGeom>
            <a:solidFill>
              <a:srgbClr val="D9EAF3"/>
            </a:solidFill>
            <a:ln w="38100" cap="rnd">
              <a:gradFill>
                <a:gsLst>
                  <a:gs pos="0">
                    <a:srgbClr val="FF3131">
                      <a:alpha val="100000"/>
                    </a:srgbClr>
                  </a:gs>
                  <a:gs pos="100000">
                    <a:srgbClr val="FF914D">
                      <a:alpha val="100000"/>
                    </a:srgbClr>
                  </a:gs>
                </a:gsLst>
                <a:lin ang="0"/>
              </a:gradFill>
              <a:prstDash val="solid"/>
              <a:round/>
            </a:ln>
          </p:spPr>
        </p:sp>
        <p:sp>
          <p:nvSpPr>
            <p:cNvPr name="TextBox 6" id="6"/>
            <p:cNvSpPr txBox="true"/>
            <p:nvPr/>
          </p:nvSpPr>
          <p:spPr>
            <a:xfrm>
              <a:off x="0" y="-66675"/>
              <a:ext cx="928899" cy="387688"/>
            </a:xfrm>
            <a:prstGeom prst="rect">
              <a:avLst/>
            </a:prstGeom>
          </p:spPr>
          <p:txBody>
            <a:bodyPr anchor="ctr" rtlCol="false" tIns="50800" lIns="50800" bIns="50800" rIns="50800"/>
            <a:lstStyle/>
            <a:p>
              <a:pPr algn="ctr">
                <a:lnSpc>
                  <a:spcPts val="3360"/>
                </a:lnSpc>
              </a:pPr>
            </a:p>
          </p:txBody>
        </p:sp>
      </p:grpSp>
      <p:sp>
        <p:nvSpPr>
          <p:cNvPr name="Freeform 7" id="7"/>
          <p:cNvSpPr/>
          <p:nvPr/>
        </p:nvSpPr>
        <p:spPr>
          <a:xfrm flipH="false" flipV="false" rot="0">
            <a:off x="6397544" y="1051028"/>
            <a:ext cx="2822354" cy="3397042"/>
          </a:xfrm>
          <a:custGeom>
            <a:avLst/>
            <a:gdLst/>
            <a:ahLst/>
            <a:cxnLst/>
            <a:rect r="r" b="b" t="t" l="l"/>
            <a:pathLst>
              <a:path h="3397042" w="2822354">
                <a:moveTo>
                  <a:pt x="0" y="0"/>
                </a:moveTo>
                <a:lnTo>
                  <a:pt x="2822354" y="0"/>
                </a:lnTo>
                <a:lnTo>
                  <a:pt x="2822354" y="3397042"/>
                </a:lnTo>
                <a:lnTo>
                  <a:pt x="0" y="3397042"/>
                </a:lnTo>
                <a:lnTo>
                  <a:pt x="0" y="0"/>
                </a:lnTo>
                <a:close/>
              </a:path>
            </a:pathLst>
          </a:custGeom>
          <a:blipFill>
            <a:blip r:embed="rId4"/>
            <a:stretch>
              <a:fillRect l="0" t="0" r="0" b="0"/>
            </a:stretch>
          </a:blipFill>
        </p:spPr>
      </p:sp>
      <p:grpSp>
        <p:nvGrpSpPr>
          <p:cNvPr name="Group 8" id="8"/>
          <p:cNvGrpSpPr/>
          <p:nvPr/>
        </p:nvGrpSpPr>
        <p:grpSpPr>
          <a:xfrm rot="0">
            <a:off x="5958753" y="3784562"/>
            <a:ext cx="3526915" cy="1218848"/>
            <a:chOff x="0" y="0"/>
            <a:chExt cx="928899" cy="321013"/>
          </a:xfrm>
        </p:grpSpPr>
        <p:sp>
          <p:nvSpPr>
            <p:cNvPr name="Freeform 9" id="9"/>
            <p:cNvSpPr/>
            <p:nvPr/>
          </p:nvSpPr>
          <p:spPr>
            <a:xfrm flipH="false" flipV="false" rot="0">
              <a:off x="0" y="0"/>
              <a:ext cx="928899" cy="321013"/>
            </a:xfrm>
            <a:custGeom>
              <a:avLst/>
              <a:gdLst/>
              <a:ahLst/>
              <a:cxnLst/>
              <a:rect r="r" b="b" t="t" l="l"/>
              <a:pathLst>
                <a:path h="321013" w="928899">
                  <a:moveTo>
                    <a:pt x="111950" y="0"/>
                  </a:moveTo>
                  <a:lnTo>
                    <a:pt x="816949" y="0"/>
                  </a:lnTo>
                  <a:cubicBezTo>
                    <a:pt x="846640" y="0"/>
                    <a:pt x="875115" y="11795"/>
                    <a:pt x="896110" y="32789"/>
                  </a:cubicBezTo>
                  <a:cubicBezTo>
                    <a:pt x="917105" y="53784"/>
                    <a:pt x="928899" y="82259"/>
                    <a:pt x="928899" y="111950"/>
                  </a:cubicBezTo>
                  <a:lnTo>
                    <a:pt x="928899" y="209064"/>
                  </a:lnTo>
                  <a:cubicBezTo>
                    <a:pt x="928899" y="238755"/>
                    <a:pt x="917105" y="267229"/>
                    <a:pt x="896110" y="288224"/>
                  </a:cubicBezTo>
                  <a:cubicBezTo>
                    <a:pt x="875115" y="309219"/>
                    <a:pt x="846640" y="321013"/>
                    <a:pt x="816949" y="321013"/>
                  </a:cubicBezTo>
                  <a:lnTo>
                    <a:pt x="111950" y="321013"/>
                  </a:lnTo>
                  <a:cubicBezTo>
                    <a:pt x="82259" y="321013"/>
                    <a:pt x="53784" y="309219"/>
                    <a:pt x="32789" y="288224"/>
                  </a:cubicBezTo>
                  <a:cubicBezTo>
                    <a:pt x="11795" y="267229"/>
                    <a:pt x="0" y="238755"/>
                    <a:pt x="0" y="209064"/>
                  </a:cubicBezTo>
                  <a:lnTo>
                    <a:pt x="0" y="111950"/>
                  </a:lnTo>
                  <a:cubicBezTo>
                    <a:pt x="0" y="82259"/>
                    <a:pt x="11795" y="53784"/>
                    <a:pt x="32789" y="32789"/>
                  </a:cubicBezTo>
                  <a:cubicBezTo>
                    <a:pt x="53784" y="11795"/>
                    <a:pt x="82259" y="0"/>
                    <a:pt x="111950" y="0"/>
                  </a:cubicBezTo>
                  <a:close/>
                </a:path>
              </a:pathLst>
            </a:custGeom>
            <a:solidFill>
              <a:srgbClr val="D9EAF3"/>
            </a:solidFill>
            <a:ln w="38100" cap="rnd">
              <a:gradFill>
                <a:gsLst>
                  <a:gs pos="0">
                    <a:srgbClr val="FF3131">
                      <a:alpha val="100000"/>
                    </a:srgbClr>
                  </a:gs>
                  <a:gs pos="100000">
                    <a:srgbClr val="FF914D">
                      <a:alpha val="100000"/>
                    </a:srgbClr>
                  </a:gs>
                </a:gsLst>
                <a:lin ang="0"/>
              </a:gradFill>
              <a:prstDash val="solid"/>
              <a:round/>
            </a:ln>
          </p:spPr>
        </p:sp>
        <p:sp>
          <p:nvSpPr>
            <p:cNvPr name="TextBox 10" id="10"/>
            <p:cNvSpPr txBox="true"/>
            <p:nvPr/>
          </p:nvSpPr>
          <p:spPr>
            <a:xfrm>
              <a:off x="0" y="-66675"/>
              <a:ext cx="928899" cy="387688"/>
            </a:xfrm>
            <a:prstGeom prst="rect">
              <a:avLst/>
            </a:prstGeom>
          </p:spPr>
          <p:txBody>
            <a:bodyPr anchor="ctr" rtlCol="false" tIns="50800" lIns="50800" bIns="50800" rIns="50800"/>
            <a:lstStyle/>
            <a:p>
              <a:pPr algn="ctr">
                <a:lnSpc>
                  <a:spcPts val="3360"/>
                </a:lnSpc>
              </a:pPr>
            </a:p>
          </p:txBody>
        </p:sp>
      </p:grpSp>
      <p:sp>
        <p:nvSpPr>
          <p:cNvPr name="Freeform 11" id="11"/>
          <p:cNvSpPr/>
          <p:nvPr/>
        </p:nvSpPr>
        <p:spPr>
          <a:xfrm flipH="false" flipV="false" rot="0">
            <a:off x="6153908" y="5851949"/>
            <a:ext cx="3136605" cy="3827721"/>
          </a:xfrm>
          <a:custGeom>
            <a:avLst/>
            <a:gdLst/>
            <a:ahLst/>
            <a:cxnLst/>
            <a:rect r="r" b="b" t="t" l="l"/>
            <a:pathLst>
              <a:path h="3827721" w="3136605">
                <a:moveTo>
                  <a:pt x="0" y="0"/>
                </a:moveTo>
                <a:lnTo>
                  <a:pt x="3136605" y="0"/>
                </a:lnTo>
                <a:lnTo>
                  <a:pt x="3136605" y="3827721"/>
                </a:lnTo>
                <a:lnTo>
                  <a:pt x="0" y="3827721"/>
                </a:lnTo>
                <a:lnTo>
                  <a:pt x="0" y="0"/>
                </a:lnTo>
                <a:close/>
              </a:path>
            </a:pathLst>
          </a:custGeom>
          <a:blipFill>
            <a:blip r:embed="rId5"/>
            <a:stretch>
              <a:fillRect l="-62266" t="-45191" r="-44546" b="-55723"/>
            </a:stretch>
          </a:blipFill>
        </p:spPr>
      </p:sp>
      <p:sp>
        <p:nvSpPr>
          <p:cNvPr name="Freeform 12" id="12"/>
          <p:cNvSpPr/>
          <p:nvPr/>
        </p:nvSpPr>
        <p:spPr>
          <a:xfrm flipH="true" flipV="false" rot="0">
            <a:off x="-1691570" y="5826837"/>
            <a:ext cx="8002603" cy="8282125"/>
          </a:xfrm>
          <a:custGeom>
            <a:avLst/>
            <a:gdLst/>
            <a:ahLst/>
            <a:cxnLst/>
            <a:rect r="r" b="b" t="t" l="l"/>
            <a:pathLst>
              <a:path h="8282125" w="8002603">
                <a:moveTo>
                  <a:pt x="8002603" y="0"/>
                </a:moveTo>
                <a:lnTo>
                  <a:pt x="0" y="0"/>
                </a:lnTo>
                <a:lnTo>
                  <a:pt x="0" y="8282125"/>
                </a:lnTo>
                <a:lnTo>
                  <a:pt x="8002603" y="8282125"/>
                </a:lnTo>
                <a:lnTo>
                  <a:pt x="8002603"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202584" y="7765809"/>
            <a:ext cx="3526915" cy="1218848"/>
            <a:chOff x="0" y="0"/>
            <a:chExt cx="928899" cy="321013"/>
          </a:xfrm>
        </p:grpSpPr>
        <p:sp>
          <p:nvSpPr>
            <p:cNvPr name="Freeform 14" id="14"/>
            <p:cNvSpPr/>
            <p:nvPr/>
          </p:nvSpPr>
          <p:spPr>
            <a:xfrm flipH="false" flipV="false" rot="0">
              <a:off x="0" y="0"/>
              <a:ext cx="928899" cy="321013"/>
            </a:xfrm>
            <a:custGeom>
              <a:avLst/>
              <a:gdLst/>
              <a:ahLst/>
              <a:cxnLst/>
              <a:rect r="r" b="b" t="t" l="l"/>
              <a:pathLst>
                <a:path h="321013" w="928899">
                  <a:moveTo>
                    <a:pt x="111950" y="0"/>
                  </a:moveTo>
                  <a:lnTo>
                    <a:pt x="816949" y="0"/>
                  </a:lnTo>
                  <a:cubicBezTo>
                    <a:pt x="846640" y="0"/>
                    <a:pt x="875115" y="11795"/>
                    <a:pt x="896110" y="32789"/>
                  </a:cubicBezTo>
                  <a:cubicBezTo>
                    <a:pt x="917105" y="53784"/>
                    <a:pt x="928899" y="82259"/>
                    <a:pt x="928899" y="111950"/>
                  </a:cubicBezTo>
                  <a:lnTo>
                    <a:pt x="928899" y="209064"/>
                  </a:lnTo>
                  <a:cubicBezTo>
                    <a:pt x="928899" y="238755"/>
                    <a:pt x="917105" y="267229"/>
                    <a:pt x="896110" y="288224"/>
                  </a:cubicBezTo>
                  <a:cubicBezTo>
                    <a:pt x="875115" y="309219"/>
                    <a:pt x="846640" y="321013"/>
                    <a:pt x="816949" y="321013"/>
                  </a:cubicBezTo>
                  <a:lnTo>
                    <a:pt x="111950" y="321013"/>
                  </a:lnTo>
                  <a:cubicBezTo>
                    <a:pt x="82259" y="321013"/>
                    <a:pt x="53784" y="309219"/>
                    <a:pt x="32789" y="288224"/>
                  </a:cubicBezTo>
                  <a:cubicBezTo>
                    <a:pt x="11795" y="267229"/>
                    <a:pt x="0" y="238755"/>
                    <a:pt x="0" y="209064"/>
                  </a:cubicBezTo>
                  <a:lnTo>
                    <a:pt x="0" y="111950"/>
                  </a:lnTo>
                  <a:cubicBezTo>
                    <a:pt x="0" y="82259"/>
                    <a:pt x="11795" y="53784"/>
                    <a:pt x="32789" y="32789"/>
                  </a:cubicBezTo>
                  <a:cubicBezTo>
                    <a:pt x="53784" y="11795"/>
                    <a:pt x="82259" y="0"/>
                    <a:pt x="111950" y="0"/>
                  </a:cubicBezTo>
                  <a:close/>
                </a:path>
              </a:pathLst>
            </a:custGeom>
            <a:solidFill>
              <a:srgbClr val="D9EAF3"/>
            </a:solidFill>
            <a:ln w="38100" cap="rnd">
              <a:gradFill>
                <a:gsLst>
                  <a:gs pos="0">
                    <a:srgbClr val="FF3131">
                      <a:alpha val="100000"/>
                    </a:srgbClr>
                  </a:gs>
                  <a:gs pos="100000">
                    <a:srgbClr val="FF914D">
                      <a:alpha val="100000"/>
                    </a:srgbClr>
                  </a:gs>
                </a:gsLst>
                <a:lin ang="0"/>
              </a:gradFill>
              <a:prstDash val="solid"/>
              <a:round/>
            </a:ln>
          </p:spPr>
        </p:sp>
        <p:sp>
          <p:nvSpPr>
            <p:cNvPr name="TextBox 15" id="15"/>
            <p:cNvSpPr txBox="true"/>
            <p:nvPr/>
          </p:nvSpPr>
          <p:spPr>
            <a:xfrm>
              <a:off x="0" y="-66675"/>
              <a:ext cx="928899" cy="387688"/>
            </a:xfrm>
            <a:prstGeom prst="rect">
              <a:avLst/>
            </a:prstGeom>
          </p:spPr>
          <p:txBody>
            <a:bodyPr anchor="ctr" rtlCol="false" tIns="50800" lIns="50800" bIns="50800" rIns="50800"/>
            <a:lstStyle/>
            <a:p>
              <a:pPr algn="ctr">
                <a:lnSpc>
                  <a:spcPts val="3360"/>
                </a:lnSpc>
              </a:pPr>
            </a:p>
          </p:txBody>
        </p:sp>
      </p:grpSp>
      <p:sp>
        <p:nvSpPr>
          <p:cNvPr name="Freeform 16" id="16"/>
          <p:cNvSpPr/>
          <p:nvPr/>
        </p:nvSpPr>
        <p:spPr>
          <a:xfrm flipH="false" flipV="false" rot="0">
            <a:off x="11405380" y="-5087362"/>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p:nvPr/>
        </p:nvGrpSpPr>
        <p:grpSpPr>
          <a:xfrm rot="0">
            <a:off x="5958753" y="8550194"/>
            <a:ext cx="3526915" cy="1218848"/>
            <a:chOff x="0" y="0"/>
            <a:chExt cx="928899" cy="321013"/>
          </a:xfrm>
        </p:grpSpPr>
        <p:sp>
          <p:nvSpPr>
            <p:cNvPr name="Freeform 18" id="18"/>
            <p:cNvSpPr/>
            <p:nvPr/>
          </p:nvSpPr>
          <p:spPr>
            <a:xfrm flipH="false" flipV="false" rot="0">
              <a:off x="0" y="0"/>
              <a:ext cx="928899" cy="321013"/>
            </a:xfrm>
            <a:custGeom>
              <a:avLst/>
              <a:gdLst/>
              <a:ahLst/>
              <a:cxnLst/>
              <a:rect r="r" b="b" t="t" l="l"/>
              <a:pathLst>
                <a:path h="321013" w="928899">
                  <a:moveTo>
                    <a:pt x="111950" y="0"/>
                  </a:moveTo>
                  <a:lnTo>
                    <a:pt x="816949" y="0"/>
                  </a:lnTo>
                  <a:cubicBezTo>
                    <a:pt x="846640" y="0"/>
                    <a:pt x="875115" y="11795"/>
                    <a:pt x="896110" y="32789"/>
                  </a:cubicBezTo>
                  <a:cubicBezTo>
                    <a:pt x="917105" y="53784"/>
                    <a:pt x="928899" y="82259"/>
                    <a:pt x="928899" y="111950"/>
                  </a:cubicBezTo>
                  <a:lnTo>
                    <a:pt x="928899" y="209064"/>
                  </a:lnTo>
                  <a:cubicBezTo>
                    <a:pt x="928899" y="238755"/>
                    <a:pt x="917105" y="267229"/>
                    <a:pt x="896110" y="288224"/>
                  </a:cubicBezTo>
                  <a:cubicBezTo>
                    <a:pt x="875115" y="309219"/>
                    <a:pt x="846640" y="321013"/>
                    <a:pt x="816949" y="321013"/>
                  </a:cubicBezTo>
                  <a:lnTo>
                    <a:pt x="111950" y="321013"/>
                  </a:lnTo>
                  <a:cubicBezTo>
                    <a:pt x="82259" y="321013"/>
                    <a:pt x="53784" y="309219"/>
                    <a:pt x="32789" y="288224"/>
                  </a:cubicBezTo>
                  <a:cubicBezTo>
                    <a:pt x="11795" y="267229"/>
                    <a:pt x="0" y="238755"/>
                    <a:pt x="0" y="209064"/>
                  </a:cubicBezTo>
                  <a:lnTo>
                    <a:pt x="0" y="111950"/>
                  </a:lnTo>
                  <a:cubicBezTo>
                    <a:pt x="0" y="82259"/>
                    <a:pt x="11795" y="53784"/>
                    <a:pt x="32789" y="32789"/>
                  </a:cubicBezTo>
                  <a:cubicBezTo>
                    <a:pt x="53784" y="11795"/>
                    <a:pt x="82259" y="0"/>
                    <a:pt x="111950" y="0"/>
                  </a:cubicBezTo>
                  <a:close/>
                </a:path>
              </a:pathLst>
            </a:custGeom>
            <a:solidFill>
              <a:srgbClr val="D9EAF3"/>
            </a:solidFill>
            <a:ln w="38100" cap="rnd">
              <a:gradFill>
                <a:gsLst>
                  <a:gs pos="0">
                    <a:srgbClr val="FF3131">
                      <a:alpha val="100000"/>
                    </a:srgbClr>
                  </a:gs>
                  <a:gs pos="100000">
                    <a:srgbClr val="FF914D">
                      <a:alpha val="100000"/>
                    </a:srgbClr>
                  </a:gs>
                </a:gsLst>
                <a:lin ang="0"/>
              </a:gradFill>
              <a:prstDash val="solid"/>
              <a:round/>
            </a:ln>
          </p:spPr>
        </p:sp>
        <p:sp>
          <p:nvSpPr>
            <p:cNvPr name="TextBox 19" id="19"/>
            <p:cNvSpPr txBox="true"/>
            <p:nvPr/>
          </p:nvSpPr>
          <p:spPr>
            <a:xfrm>
              <a:off x="0" y="-66675"/>
              <a:ext cx="928899" cy="387688"/>
            </a:xfrm>
            <a:prstGeom prst="rect">
              <a:avLst/>
            </a:prstGeom>
          </p:spPr>
          <p:txBody>
            <a:bodyPr anchor="ctr" rtlCol="false" tIns="50800" lIns="50800" bIns="50800" rIns="50800"/>
            <a:lstStyle/>
            <a:p>
              <a:pPr algn="ctr">
                <a:lnSpc>
                  <a:spcPts val="3360"/>
                </a:lnSpc>
              </a:pPr>
            </a:p>
          </p:txBody>
        </p:sp>
      </p:grpSp>
      <p:sp>
        <p:nvSpPr>
          <p:cNvPr name="TextBox 20" id="20"/>
          <p:cNvSpPr txBox="true"/>
          <p:nvPr/>
        </p:nvSpPr>
        <p:spPr>
          <a:xfrm rot="0">
            <a:off x="13421930" y="3587114"/>
            <a:ext cx="3837370" cy="1104265"/>
          </a:xfrm>
          <a:prstGeom prst="rect">
            <a:avLst/>
          </a:prstGeom>
        </p:spPr>
        <p:txBody>
          <a:bodyPr anchor="t" rtlCol="false" tIns="0" lIns="0" bIns="0" rIns="0">
            <a:spAutoFit/>
          </a:bodyPr>
          <a:lstStyle/>
          <a:p>
            <a:pPr algn="r">
              <a:lnSpc>
                <a:spcPts val="8959"/>
              </a:lnSpc>
            </a:pPr>
            <a:r>
              <a:rPr lang="en-US" b="true" sz="6399">
                <a:solidFill>
                  <a:srgbClr val="509FCB"/>
                </a:solidFill>
                <a:latin typeface="Roboto Condensed Bold"/>
                <a:ea typeface="Roboto Condensed Bold"/>
                <a:cs typeface="Roboto Condensed Bold"/>
                <a:sym typeface="Roboto Condensed Bold"/>
              </a:rPr>
              <a:t>Kelompok</a:t>
            </a:r>
          </a:p>
        </p:txBody>
      </p:sp>
      <p:sp>
        <p:nvSpPr>
          <p:cNvPr name="TextBox 21" id="21"/>
          <p:cNvSpPr txBox="true"/>
          <p:nvPr/>
        </p:nvSpPr>
        <p:spPr>
          <a:xfrm rot="0">
            <a:off x="13754485" y="2616199"/>
            <a:ext cx="3504815" cy="1104265"/>
          </a:xfrm>
          <a:prstGeom prst="rect">
            <a:avLst/>
          </a:prstGeom>
        </p:spPr>
        <p:txBody>
          <a:bodyPr anchor="t" rtlCol="false" tIns="0" lIns="0" bIns="0" rIns="0">
            <a:spAutoFit/>
          </a:bodyPr>
          <a:lstStyle/>
          <a:p>
            <a:pPr algn="r">
              <a:lnSpc>
                <a:spcPts val="8959"/>
              </a:lnSpc>
            </a:pPr>
            <a:r>
              <a:rPr lang="en-US" b="true" sz="6399">
                <a:solidFill>
                  <a:srgbClr val="D9EAF3"/>
                </a:solidFill>
                <a:latin typeface="Roboto Condensed Bold"/>
                <a:ea typeface="Roboto Condensed Bold"/>
                <a:cs typeface="Roboto Condensed Bold"/>
                <a:sym typeface="Roboto Condensed Bold"/>
              </a:rPr>
              <a:t>Anggota</a:t>
            </a:r>
          </a:p>
        </p:txBody>
      </p:sp>
      <p:sp>
        <p:nvSpPr>
          <p:cNvPr name="TextBox 22" id="22"/>
          <p:cNvSpPr txBox="true"/>
          <p:nvPr/>
        </p:nvSpPr>
        <p:spPr>
          <a:xfrm rot="0">
            <a:off x="10714393" y="4757665"/>
            <a:ext cx="6544907" cy="4822189"/>
          </a:xfrm>
          <a:prstGeom prst="rect">
            <a:avLst/>
          </a:prstGeom>
        </p:spPr>
        <p:txBody>
          <a:bodyPr anchor="t" rtlCol="false" tIns="0" lIns="0" bIns="0" rIns="0">
            <a:spAutoFit/>
          </a:bodyPr>
          <a:lstStyle/>
          <a:p>
            <a:pPr algn="just">
              <a:lnSpc>
                <a:spcPts val="3220"/>
              </a:lnSpc>
            </a:pPr>
            <a:r>
              <a:rPr lang="en-US" sz="2300">
                <a:solidFill>
                  <a:srgbClr val="FFFFFF"/>
                </a:solidFill>
                <a:latin typeface="Roboto Condensed"/>
                <a:ea typeface="Roboto Condensed"/>
                <a:cs typeface="Roboto Condensed"/>
                <a:sym typeface="Roboto Condensed"/>
              </a:rPr>
              <a:t>Pembagian Tugas:</a:t>
            </a:r>
          </a:p>
          <a:p>
            <a:pPr algn="just" marL="496574" indent="-248287" lvl="1">
              <a:lnSpc>
                <a:spcPts val="3220"/>
              </a:lnSpc>
              <a:buFont typeface="Arial"/>
              <a:buChar char="•"/>
            </a:pPr>
            <a:r>
              <a:rPr lang="en-US" sz="2300">
                <a:solidFill>
                  <a:srgbClr val="FFFFFF"/>
                </a:solidFill>
                <a:latin typeface="Roboto Condensed"/>
                <a:ea typeface="Roboto Condensed"/>
                <a:cs typeface="Roboto Condensed"/>
                <a:sym typeface="Roboto Condensed"/>
              </a:rPr>
              <a:t>Bonifasius Raditya Pandu Hendrianto</a:t>
            </a:r>
          </a:p>
          <a:p>
            <a:pPr algn="just" marL="863611" indent="-287870" lvl="2">
              <a:lnSpc>
                <a:spcPts val="2800"/>
              </a:lnSpc>
              <a:buFont typeface="Arial"/>
              <a:buChar char="⚬"/>
            </a:pPr>
            <a:r>
              <a:rPr lang="en-US" sz="2000">
                <a:solidFill>
                  <a:srgbClr val="FFFFFF"/>
                </a:solidFill>
                <a:latin typeface="Roboto Condensed"/>
                <a:ea typeface="Roboto Condensed"/>
                <a:cs typeface="Roboto Condensed"/>
                <a:sym typeface="Roboto Condensed"/>
              </a:rPr>
              <a:t>Mengatur logika perbandingan suhu dan threshold, kendali LED dan buzzer, dan SPI data suhu antar Master dengan Slave</a:t>
            </a:r>
          </a:p>
          <a:p>
            <a:pPr algn="just" marL="496574" indent="-248287" lvl="1">
              <a:lnSpc>
                <a:spcPts val="3220"/>
              </a:lnSpc>
              <a:buFont typeface="Arial"/>
              <a:buChar char="•"/>
            </a:pPr>
            <a:r>
              <a:rPr lang="en-US" sz="2300">
                <a:solidFill>
                  <a:srgbClr val="FFFFFF"/>
                </a:solidFill>
                <a:latin typeface="Roboto Condensed"/>
                <a:ea typeface="Roboto Condensed"/>
                <a:cs typeface="Roboto Condensed"/>
                <a:sym typeface="Roboto Condensed"/>
              </a:rPr>
              <a:t>Calvin Wirathama Katoroy</a:t>
            </a:r>
          </a:p>
          <a:p>
            <a:pPr algn="just" marL="863611" indent="-287870" lvl="2">
              <a:lnSpc>
                <a:spcPts val="2800"/>
              </a:lnSpc>
              <a:buFont typeface="Arial"/>
              <a:buChar char="⚬"/>
            </a:pPr>
            <a:r>
              <a:rPr lang="en-US" sz="2000">
                <a:solidFill>
                  <a:srgbClr val="FFFFFF"/>
                </a:solidFill>
                <a:latin typeface="Roboto Condensed"/>
                <a:ea typeface="Roboto Condensed"/>
                <a:cs typeface="Roboto Condensed"/>
                <a:sym typeface="Roboto Condensed"/>
              </a:rPr>
              <a:t>Membuat tampilan OLED dan komunikasi UART (Serial Monitor)</a:t>
            </a:r>
          </a:p>
          <a:p>
            <a:pPr algn="just" marL="496574" indent="-248287" lvl="1">
              <a:lnSpc>
                <a:spcPts val="3220"/>
              </a:lnSpc>
              <a:buFont typeface="Arial"/>
              <a:buChar char="•"/>
            </a:pPr>
            <a:r>
              <a:rPr lang="en-US" sz="2300">
                <a:solidFill>
                  <a:srgbClr val="FFFFFF"/>
                </a:solidFill>
                <a:latin typeface="Roboto Condensed"/>
                <a:ea typeface="Roboto Condensed"/>
                <a:cs typeface="Roboto Condensed"/>
                <a:sym typeface="Roboto Condensed"/>
              </a:rPr>
              <a:t>Jeremy Wijanarko Mulyono</a:t>
            </a:r>
          </a:p>
          <a:p>
            <a:pPr algn="just" marL="863611" indent="-287870" lvl="2">
              <a:lnSpc>
                <a:spcPts val="2800"/>
              </a:lnSpc>
              <a:buFont typeface="Arial"/>
              <a:buChar char="⚬"/>
            </a:pPr>
            <a:r>
              <a:rPr lang="en-US" sz="2000">
                <a:solidFill>
                  <a:srgbClr val="FFFFFF"/>
                </a:solidFill>
                <a:latin typeface="Roboto Condensed"/>
                <a:ea typeface="Roboto Condensed"/>
                <a:cs typeface="Roboto Condensed"/>
                <a:sym typeface="Roboto Condensed"/>
              </a:rPr>
              <a:t>Mengimplementasikan pembacaan sensor DHT dan komunikasi SPI data Kelembapan</a:t>
            </a:r>
          </a:p>
          <a:p>
            <a:pPr algn="just" marL="496574" indent="-248287" lvl="1">
              <a:lnSpc>
                <a:spcPts val="3220"/>
              </a:lnSpc>
              <a:buFont typeface="Arial"/>
              <a:buChar char="•"/>
            </a:pPr>
            <a:r>
              <a:rPr lang="en-US" sz="2300">
                <a:solidFill>
                  <a:srgbClr val="FFFFFF"/>
                </a:solidFill>
                <a:latin typeface="Roboto Condensed"/>
                <a:ea typeface="Roboto Condensed"/>
                <a:cs typeface="Roboto Condensed"/>
                <a:sym typeface="Roboto Condensed"/>
              </a:rPr>
              <a:t>Adhi Rajasa Rafif</a:t>
            </a:r>
          </a:p>
          <a:p>
            <a:pPr algn="just" marL="863611" indent="-287870" lvl="2">
              <a:lnSpc>
                <a:spcPts val="2800"/>
              </a:lnSpc>
              <a:buFont typeface="Arial"/>
              <a:buChar char="⚬"/>
            </a:pPr>
            <a:r>
              <a:rPr lang="en-US" sz="2000">
                <a:solidFill>
                  <a:srgbClr val="FFFFFF"/>
                </a:solidFill>
                <a:latin typeface="Roboto Condensed"/>
                <a:ea typeface="Roboto Condensed"/>
                <a:cs typeface="Roboto Condensed"/>
                <a:sym typeface="Roboto Condensed"/>
              </a:rPr>
              <a:t>Mengerjakan Laporan dan PPT</a:t>
            </a:r>
          </a:p>
        </p:txBody>
      </p:sp>
      <p:sp>
        <p:nvSpPr>
          <p:cNvPr name="TextBox 23" id="23"/>
          <p:cNvSpPr txBox="true"/>
          <p:nvPr/>
        </p:nvSpPr>
        <p:spPr>
          <a:xfrm rot="0">
            <a:off x="1624601" y="3364827"/>
            <a:ext cx="2649334" cy="772795"/>
          </a:xfrm>
          <a:prstGeom prst="rect">
            <a:avLst/>
          </a:prstGeom>
        </p:spPr>
        <p:txBody>
          <a:bodyPr anchor="t" rtlCol="false" tIns="0" lIns="0" bIns="0" rIns="0">
            <a:spAutoFit/>
          </a:bodyPr>
          <a:lstStyle/>
          <a:p>
            <a:pPr algn="ctr">
              <a:lnSpc>
                <a:spcPts val="3079"/>
              </a:lnSpc>
            </a:pPr>
            <a:r>
              <a:rPr lang="en-US" b="true" sz="2199">
                <a:solidFill>
                  <a:srgbClr val="000000"/>
                </a:solidFill>
                <a:latin typeface="Roboto Condensed Bold"/>
                <a:ea typeface="Roboto Condensed Bold"/>
                <a:cs typeface="Roboto Condensed Bold"/>
                <a:sym typeface="Roboto Condensed Bold"/>
              </a:rPr>
              <a:t>Bonifasius Raditya Pandu Hendrianto</a:t>
            </a:r>
          </a:p>
        </p:txBody>
      </p:sp>
      <p:sp>
        <p:nvSpPr>
          <p:cNvPr name="TextBox 24" id="24"/>
          <p:cNvSpPr txBox="true"/>
          <p:nvPr/>
        </p:nvSpPr>
        <p:spPr>
          <a:xfrm rot="0">
            <a:off x="1778210" y="7840610"/>
            <a:ext cx="2375663" cy="772794"/>
          </a:xfrm>
          <a:prstGeom prst="rect">
            <a:avLst/>
          </a:prstGeom>
        </p:spPr>
        <p:txBody>
          <a:bodyPr anchor="t" rtlCol="false" tIns="0" lIns="0" bIns="0" rIns="0">
            <a:spAutoFit/>
          </a:bodyPr>
          <a:lstStyle/>
          <a:p>
            <a:pPr algn="ctr">
              <a:lnSpc>
                <a:spcPts val="3080"/>
              </a:lnSpc>
            </a:pPr>
            <a:r>
              <a:rPr lang="en-US" b="true" sz="2200">
                <a:solidFill>
                  <a:srgbClr val="000000"/>
                </a:solidFill>
                <a:latin typeface="Roboto Condensed Bold"/>
                <a:ea typeface="Roboto Condensed Bold"/>
                <a:cs typeface="Roboto Condensed Bold"/>
                <a:sym typeface="Roboto Condensed Bold"/>
              </a:rPr>
              <a:t>Jeremy Wijanarko Mulyono</a:t>
            </a:r>
          </a:p>
        </p:txBody>
      </p:sp>
      <p:sp>
        <p:nvSpPr>
          <p:cNvPr name="TextBox 25" id="25"/>
          <p:cNvSpPr txBox="true"/>
          <p:nvPr/>
        </p:nvSpPr>
        <p:spPr>
          <a:xfrm rot="0">
            <a:off x="6534379" y="3834375"/>
            <a:ext cx="2375663" cy="772794"/>
          </a:xfrm>
          <a:prstGeom prst="rect">
            <a:avLst/>
          </a:prstGeom>
        </p:spPr>
        <p:txBody>
          <a:bodyPr anchor="t" rtlCol="false" tIns="0" lIns="0" bIns="0" rIns="0">
            <a:spAutoFit/>
          </a:bodyPr>
          <a:lstStyle/>
          <a:p>
            <a:pPr algn="ctr">
              <a:lnSpc>
                <a:spcPts val="3080"/>
              </a:lnSpc>
            </a:pPr>
            <a:r>
              <a:rPr lang="en-US" b="true" sz="2200">
                <a:solidFill>
                  <a:srgbClr val="000000"/>
                </a:solidFill>
                <a:latin typeface="Roboto Condensed Bold"/>
                <a:ea typeface="Roboto Condensed Bold"/>
                <a:cs typeface="Roboto Condensed Bold"/>
                <a:sym typeface="Roboto Condensed Bold"/>
              </a:rPr>
              <a:t>Calvin Wirathama Katoroy</a:t>
            </a:r>
          </a:p>
        </p:txBody>
      </p:sp>
      <p:sp>
        <p:nvSpPr>
          <p:cNvPr name="TextBox 26" id="26"/>
          <p:cNvSpPr txBox="true"/>
          <p:nvPr/>
        </p:nvSpPr>
        <p:spPr>
          <a:xfrm rot="0">
            <a:off x="6534379" y="8796399"/>
            <a:ext cx="2375663" cy="382269"/>
          </a:xfrm>
          <a:prstGeom prst="rect">
            <a:avLst/>
          </a:prstGeom>
        </p:spPr>
        <p:txBody>
          <a:bodyPr anchor="t" rtlCol="false" tIns="0" lIns="0" bIns="0" rIns="0">
            <a:spAutoFit/>
          </a:bodyPr>
          <a:lstStyle/>
          <a:p>
            <a:pPr algn="ctr">
              <a:lnSpc>
                <a:spcPts val="3080"/>
              </a:lnSpc>
            </a:pPr>
            <a:r>
              <a:rPr lang="en-US" b="true" sz="2200">
                <a:solidFill>
                  <a:srgbClr val="000000"/>
                </a:solidFill>
                <a:latin typeface="Roboto Condensed Bold"/>
                <a:ea typeface="Roboto Condensed Bold"/>
                <a:cs typeface="Roboto Condensed Bold"/>
                <a:sym typeface="Roboto Condensed Bold"/>
              </a:rPr>
              <a:t>Adhi Rajasa Rafif</a:t>
            </a:r>
          </a:p>
        </p:txBody>
      </p:sp>
      <p:sp>
        <p:nvSpPr>
          <p:cNvPr name="TextBox 27" id="27"/>
          <p:cNvSpPr txBox="true"/>
          <p:nvPr/>
        </p:nvSpPr>
        <p:spPr>
          <a:xfrm rot="0">
            <a:off x="1624601" y="4114843"/>
            <a:ext cx="2649334" cy="382270"/>
          </a:xfrm>
          <a:prstGeom prst="rect">
            <a:avLst/>
          </a:prstGeom>
        </p:spPr>
        <p:txBody>
          <a:bodyPr anchor="t" rtlCol="false" tIns="0" lIns="0" bIns="0" rIns="0">
            <a:spAutoFit/>
          </a:bodyPr>
          <a:lstStyle/>
          <a:p>
            <a:pPr algn="ctr">
              <a:lnSpc>
                <a:spcPts val="3079"/>
              </a:lnSpc>
            </a:pPr>
            <a:r>
              <a:rPr lang="en-US" sz="2199">
                <a:solidFill>
                  <a:srgbClr val="000000"/>
                </a:solidFill>
                <a:latin typeface="Roboto Condensed"/>
                <a:ea typeface="Roboto Condensed"/>
                <a:cs typeface="Roboto Condensed"/>
                <a:sym typeface="Roboto Condensed"/>
              </a:rPr>
              <a:t>2306242350</a:t>
            </a:r>
          </a:p>
        </p:txBody>
      </p:sp>
      <p:sp>
        <p:nvSpPr>
          <p:cNvPr name="TextBox 28" id="28"/>
          <p:cNvSpPr txBox="true"/>
          <p:nvPr/>
        </p:nvSpPr>
        <p:spPr>
          <a:xfrm rot="0">
            <a:off x="6397544" y="4588120"/>
            <a:ext cx="2649334" cy="382270"/>
          </a:xfrm>
          <a:prstGeom prst="rect">
            <a:avLst/>
          </a:prstGeom>
        </p:spPr>
        <p:txBody>
          <a:bodyPr anchor="t" rtlCol="false" tIns="0" lIns="0" bIns="0" rIns="0">
            <a:spAutoFit/>
          </a:bodyPr>
          <a:lstStyle/>
          <a:p>
            <a:pPr algn="ctr">
              <a:lnSpc>
                <a:spcPts val="3079"/>
              </a:lnSpc>
            </a:pPr>
            <a:r>
              <a:rPr lang="en-US" sz="2199">
                <a:solidFill>
                  <a:srgbClr val="000000"/>
                </a:solidFill>
                <a:latin typeface="Roboto Condensed"/>
                <a:ea typeface="Roboto Condensed"/>
                <a:cs typeface="Roboto Condensed"/>
                <a:sym typeface="Roboto Condensed"/>
              </a:rPr>
              <a:t>2306242395</a:t>
            </a:r>
          </a:p>
        </p:txBody>
      </p:sp>
      <p:sp>
        <p:nvSpPr>
          <p:cNvPr name="TextBox 29" id="29"/>
          <p:cNvSpPr txBox="true"/>
          <p:nvPr/>
        </p:nvSpPr>
        <p:spPr>
          <a:xfrm rot="0">
            <a:off x="1624601" y="8575304"/>
            <a:ext cx="2649334" cy="382270"/>
          </a:xfrm>
          <a:prstGeom prst="rect">
            <a:avLst/>
          </a:prstGeom>
        </p:spPr>
        <p:txBody>
          <a:bodyPr anchor="t" rtlCol="false" tIns="0" lIns="0" bIns="0" rIns="0">
            <a:spAutoFit/>
          </a:bodyPr>
          <a:lstStyle/>
          <a:p>
            <a:pPr algn="ctr">
              <a:lnSpc>
                <a:spcPts val="3079"/>
              </a:lnSpc>
            </a:pPr>
            <a:r>
              <a:rPr lang="en-US" sz="2199">
                <a:solidFill>
                  <a:srgbClr val="000000"/>
                </a:solidFill>
                <a:latin typeface="Roboto Condensed"/>
                <a:ea typeface="Roboto Condensed"/>
                <a:cs typeface="Roboto Condensed"/>
                <a:sym typeface="Roboto Condensed"/>
              </a:rPr>
              <a:t>2306267132</a:t>
            </a:r>
          </a:p>
        </p:txBody>
      </p:sp>
      <p:sp>
        <p:nvSpPr>
          <p:cNvPr name="TextBox 30" id="30"/>
          <p:cNvSpPr txBox="true"/>
          <p:nvPr/>
        </p:nvSpPr>
        <p:spPr>
          <a:xfrm rot="0">
            <a:off x="6494666" y="9155059"/>
            <a:ext cx="2649334" cy="382270"/>
          </a:xfrm>
          <a:prstGeom prst="rect">
            <a:avLst/>
          </a:prstGeom>
        </p:spPr>
        <p:txBody>
          <a:bodyPr anchor="t" rtlCol="false" tIns="0" lIns="0" bIns="0" rIns="0">
            <a:spAutoFit/>
          </a:bodyPr>
          <a:lstStyle/>
          <a:p>
            <a:pPr algn="ctr">
              <a:lnSpc>
                <a:spcPts val="3079"/>
              </a:lnSpc>
            </a:pPr>
            <a:r>
              <a:rPr lang="en-US" sz="2199">
                <a:solidFill>
                  <a:srgbClr val="000000"/>
                </a:solidFill>
                <a:latin typeface="Roboto Condensed"/>
                <a:ea typeface="Roboto Condensed"/>
                <a:cs typeface="Roboto Condensed"/>
                <a:sym typeface="Roboto Condensed"/>
              </a:rPr>
              <a:t>2306266943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grpSp>
        <p:nvGrpSpPr>
          <p:cNvPr name="Group 2" id="2"/>
          <p:cNvGrpSpPr/>
          <p:nvPr/>
        </p:nvGrpSpPr>
        <p:grpSpPr>
          <a:xfrm rot="0">
            <a:off x="8657539" y="2816540"/>
            <a:ext cx="9115790" cy="724845"/>
            <a:chOff x="0" y="0"/>
            <a:chExt cx="12973079" cy="1031559"/>
          </a:xfrm>
        </p:grpSpPr>
        <p:sp>
          <p:nvSpPr>
            <p:cNvPr name="Freeform 3" id="3"/>
            <p:cNvSpPr/>
            <p:nvPr/>
          </p:nvSpPr>
          <p:spPr>
            <a:xfrm flipH="false" flipV="false" rot="0">
              <a:off x="0" y="0"/>
              <a:ext cx="12973079" cy="1031559"/>
            </a:xfrm>
            <a:custGeom>
              <a:avLst/>
              <a:gdLst/>
              <a:ahLst/>
              <a:cxnLst/>
              <a:rect r="r" b="b" t="t" l="l"/>
              <a:pathLst>
                <a:path h="1031559" w="12973079">
                  <a:moveTo>
                    <a:pt x="0" y="0"/>
                  </a:moveTo>
                  <a:lnTo>
                    <a:pt x="0" y="1031559"/>
                  </a:lnTo>
                  <a:lnTo>
                    <a:pt x="12973079" y="1031559"/>
                  </a:lnTo>
                  <a:lnTo>
                    <a:pt x="12973079" y="0"/>
                  </a:lnTo>
                  <a:lnTo>
                    <a:pt x="0" y="0"/>
                  </a:lnTo>
                  <a:close/>
                  <a:moveTo>
                    <a:pt x="12912120" y="970599"/>
                  </a:moveTo>
                  <a:lnTo>
                    <a:pt x="59690" y="970599"/>
                  </a:lnTo>
                  <a:lnTo>
                    <a:pt x="59690" y="59690"/>
                  </a:lnTo>
                  <a:lnTo>
                    <a:pt x="12912120" y="59690"/>
                  </a:lnTo>
                  <a:lnTo>
                    <a:pt x="12912120" y="970599"/>
                  </a:lnTo>
                  <a:close/>
                </a:path>
              </a:pathLst>
            </a:custGeom>
            <a:solidFill>
              <a:srgbClr val="B6E4FD"/>
            </a:solidFill>
          </p:spPr>
        </p:sp>
      </p:grpSp>
      <p:sp>
        <p:nvSpPr>
          <p:cNvPr name="Freeform 4" id="4"/>
          <p:cNvSpPr/>
          <p:nvPr/>
        </p:nvSpPr>
        <p:spPr>
          <a:xfrm flipH="false" flipV="true" rot="0">
            <a:off x="-969264" y="7468357"/>
            <a:ext cx="8435943" cy="7022922"/>
          </a:xfrm>
          <a:custGeom>
            <a:avLst/>
            <a:gdLst/>
            <a:ahLst/>
            <a:cxnLst/>
            <a:rect r="r" b="b" t="t" l="l"/>
            <a:pathLst>
              <a:path h="7022922" w="8435943">
                <a:moveTo>
                  <a:pt x="0" y="7022922"/>
                </a:moveTo>
                <a:lnTo>
                  <a:pt x="8435943" y="7022922"/>
                </a:lnTo>
                <a:lnTo>
                  <a:pt x="8435943" y="0"/>
                </a:lnTo>
                <a:lnTo>
                  <a:pt x="0" y="0"/>
                </a:lnTo>
                <a:lnTo>
                  <a:pt x="0" y="70229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608511" y="-1028700"/>
            <a:ext cx="4383276" cy="4114800"/>
          </a:xfrm>
          <a:custGeom>
            <a:avLst/>
            <a:gdLst/>
            <a:ahLst/>
            <a:cxnLst/>
            <a:rect r="r" b="b" t="t" l="l"/>
            <a:pathLst>
              <a:path h="4114800" w="4383276">
                <a:moveTo>
                  <a:pt x="0" y="4114800"/>
                </a:moveTo>
                <a:lnTo>
                  <a:pt x="4383275" y="4114800"/>
                </a:lnTo>
                <a:lnTo>
                  <a:pt x="4383275"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1774507"/>
            <a:ext cx="6737985" cy="673798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26427" y="0"/>
                  </a:moveTo>
                  <a:lnTo>
                    <a:pt x="786373" y="0"/>
                  </a:lnTo>
                  <a:cubicBezTo>
                    <a:pt x="800968" y="0"/>
                    <a:pt x="812800" y="11832"/>
                    <a:pt x="812800" y="26427"/>
                  </a:cubicBezTo>
                  <a:lnTo>
                    <a:pt x="812800" y="786373"/>
                  </a:lnTo>
                  <a:cubicBezTo>
                    <a:pt x="812800" y="800968"/>
                    <a:pt x="800968" y="812800"/>
                    <a:pt x="786373" y="812800"/>
                  </a:cubicBezTo>
                  <a:lnTo>
                    <a:pt x="26427" y="812800"/>
                  </a:lnTo>
                  <a:cubicBezTo>
                    <a:pt x="11832" y="812800"/>
                    <a:pt x="0" y="800968"/>
                    <a:pt x="0" y="786373"/>
                  </a:cubicBezTo>
                  <a:lnTo>
                    <a:pt x="0" y="26427"/>
                  </a:lnTo>
                  <a:cubicBezTo>
                    <a:pt x="0" y="11832"/>
                    <a:pt x="11832" y="0"/>
                    <a:pt x="26427" y="0"/>
                  </a:cubicBezTo>
                  <a:close/>
                </a:path>
              </a:pathLst>
            </a:custGeom>
            <a:blipFill>
              <a:blip r:embed="rId6"/>
              <a:stretch>
                <a:fillRect l="0" t="-5918" r="0" b="-5918"/>
              </a:stretch>
            </a:blipFill>
          </p:spPr>
        </p:sp>
      </p:grpSp>
      <p:sp>
        <p:nvSpPr>
          <p:cNvPr name="TextBox 8" id="8"/>
          <p:cNvSpPr txBox="true"/>
          <p:nvPr/>
        </p:nvSpPr>
        <p:spPr>
          <a:xfrm rot="0">
            <a:off x="12534905" y="1527309"/>
            <a:ext cx="4947920" cy="1104265"/>
          </a:xfrm>
          <a:prstGeom prst="rect">
            <a:avLst/>
          </a:prstGeom>
        </p:spPr>
        <p:txBody>
          <a:bodyPr anchor="t" rtlCol="false" tIns="0" lIns="0" bIns="0" rIns="0">
            <a:spAutoFit/>
          </a:bodyPr>
          <a:lstStyle/>
          <a:p>
            <a:pPr algn="l">
              <a:lnSpc>
                <a:spcPts val="8959"/>
              </a:lnSpc>
            </a:pPr>
            <a:r>
              <a:rPr lang="en-US" sz="6399" b="true">
                <a:solidFill>
                  <a:srgbClr val="509FCB"/>
                </a:solidFill>
                <a:latin typeface="Roboto Condensed Bold"/>
                <a:ea typeface="Roboto Condensed Bold"/>
                <a:cs typeface="Roboto Condensed Bold"/>
                <a:sym typeface="Roboto Condensed Bold"/>
              </a:rPr>
              <a:t>Project</a:t>
            </a:r>
          </a:p>
        </p:txBody>
      </p:sp>
      <p:sp>
        <p:nvSpPr>
          <p:cNvPr name="TextBox 9" id="9"/>
          <p:cNvSpPr txBox="true"/>
          <p:nvPr/>
        </p:nvSpPr>
        <p:spPr>
          <a:xfrm rot="0">
            <a:off x="8795563" y="1527309"/>
            <a:ext cx="3739342" cy="1104265"/>
          </a:xfrm>
          <a:prstGeom prst="rect">
            <a:avLst/>
          </a:prstGeom>
        </p:spPr>
        <p:txBody>
          <a:bodyPr anchor="t" rtlCol="false" tIns="0" lIns="0" bIns="0" rIns="0">
            <a:spAutoFit/>
          </a:bodyPr>
          <a:lstStyle/>
          <a:p>
            <a:pPr algn="l">
              <a:lnSpc>
                <a:spcPts val="8959"/>
              </a:lnSpc>
            </a:pPr>
            <a:r>
              <a:rPr lang="en-US" sz="6399" b="true">
                <a:solidFill>
                  <a:srgbClr val="D9EAF3"/>
                </a:solidFill>
                <a:latin typeface="Roboto Condensed Bold"/>
                <a:ea typeface="Roboto Condensed Bold"/>
                <a:cs typeface="Roboto Condensed Bold"/>
                <a:sym typeface="Roboto Condensed Bold"/>
              </a:rPr>
              <a:t>Penjelasan</a:t>
            </a:r>
          </a:p>
        </p:txBody>
      </p:sp>
      <p:sp>
        <p:nvSpPr>
          <p:cNvPr name="TextBox 10" id="10"/>
          <p:cNvSpPr txBox="true"/>
          <p:nvPr/>
        </p:nvSpPr>
        <p:spPr>
          <a:xfrm rot="0">
            <a:off x="8795563" y="2801138"/>
            <a:ext cx="8977767" cy="679450"/>
          </a:xfrm>
          <a:prstGeom prst="rect">
            <a:avLst/>
          </a:prstGeom>
        </p:spPr>
        <p:txBody>
          <a:bodyPr anchor="t" rtlCol="false" tIns="0" lIns="0" bIns="0" rIns="0">
            <a:spAutoFit/>
          </a:bodyPr>
          <a:lstStyle/>
          <a:p>
            <a:pPr algn="l">
              <a:lnSpc>
                <a:spcPts val="5599"/>
              </a:lnSpc>
            </a:pPr>
            <a:r>
              <a:rPr lang="en-US" sz="3999">
                <a:solidFill>
                  <a:srgbClr val="B6E4FD"/>
                </a:solidFill>
                <a:latin typeface="Roboto Condensed"/>
                <a:ea typeface="Roboto Condensed"/>
                <a:cs typeface="Roboto Condensed"/>
                <a:sym typeface="Roboto Condensed"/>
              </a:rPr>
              <a:t>SMART MONITORING TEMPERATURE ROOM</a:t>
            </a:r>
          </a:p>
        </p:txBody>
      </p:sp>
      <p:sp>
        <p:nvSpPr>
          <p:cNvPr name="TextBox 11" id="11"/>
          <p:cNvSpPr txBox="true"/>
          <p:nvPr/>
        </p:nvSpPr>
        <p:spPr>
          <a:xfrm rot="0">
            <a:off x="8657539" y="3731885"/>
            <a:ext cx="9205875" cy="2929890"/>
          </a:xfrm>
          <a:prstGeom prst="rect">
            <a:avLst/>
          </a:prstGeom>
        </p:spPr>
        <p:txBody>
          <a:bodyPr anchor="t" rtlCol="false" tIns="0" lIns="0" bIns="0" rIns="0">
            <a:spAutoFit/>
          </a:bodyPr>
          <a:lstStyle/>
          <a:p>
            <a:pPr algn="just">
              <a:lnSpc>
                <a:spcPts val="3360"/>
              </a:lnSpc>
            </a:pPr>
            <a:r>
              <a:rPr lang="en-US" sz="2400">
                <a:solidFill>
                  <a:srgbClr val="FFFFFF"/>
                </a:solidFill>
                <a:latin typeface="Roboto Condensed"/>
                <a:ea typeface="Roboto Condensed"/>
                <a:cs typeface="Roboto Condensed"/>
                <a:sym typeface="Roboto Condensed"/>
              </a:rPr>
              <a:t>Proyek Smart Monitoring Temperature Room adalah sistem monitoring suhu ruangan otomatis berbasis mikrokontroler. Sistem ini memanfaatkan sensor DHT11 untuk membaca suhu dan kelembapan, serta potensiometer sebagai pengatur nilai ambang batas (threshold). Ketika suhu mendekati threshold dalam rentang ±5°C, LED akan berkedip sebagai peringatan awal. Jika suhu melebihi nilai threshold, LED menyala tetap dan buzzer aktif sebagai alarm utama.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grpSp>
        <p:nvGrpSpPr>
          <p:cNvPr name="Group 2" id="2"/>
          <p:cNvGrpSpPr/>
          <p:nvPr/>
        </p:nvGrpSpPr>
        <p:grpSpPr>
          <a:xfrm rot="0">
            <a:off x="484104" y="2264604"/>
            <a:ext cx="17319793" cy="7165102"/>
            <a:chOff x="0" y="0"/>
            <a:chExt cx="4561592" cy="1887105"/>
          </a:xfrm>
        </p:grpSpPr>
        <p:sp>
          <p:nvSpPr>
            <p:cNvPr name="Freeform 3" id="3"/>
            <p:cNvSpPr/>
            <p:nvPr/>
          </p:nvSpPr>
          <p:spPr>
            <a:xfrm flipH="false" flipV="false" rot="0">
              <a:off x="0" y="0"/>
              <a:ext cx="4561591" cy="1887105"/>
            </a:xfrm>
            <a:custGeom>
              <a:avLst/>
              <a:gdLst/>
              <a:ahLst/>
              <a:cxnLst/>
              <a:rect r="r" b="b" t="t" l="l"/>
              <a:pathLst>
                <a:path h="1887105" w="4561591">
                  <a:moveTo>
                    <a:pt x="22797" y="0"/>
                  </a:moveTo>
                  <a:lnTo>
                    <a:pt x="4538794" y="0"/>
                  </a:lnTo>
                  <a:cubicBezTo>
                    <a:pt x="4551385" y="0"/>
                    <a:pt x="4561591" y="10207"/>
                    <a:pt x="4561591" y="22797"/>
                  </a:cubicBezTo>
                  <a:lnTo>
                    <a:pt x="4561591" y="1864308"/>
                  </a:lnTo>
                  <a:cubicBezTo>
                    <a:pt x="4561591" y="1876898"/>
                    <a:pt x="4551385" y="1887105"/>
                    <a:pt x="4538794" y="1887105"/>
                  </a:cubicBezTo>
                  <a:lnTo>
                    <a:pt x="22797" y="1887105"/>
                  </a:lnTo>
                  <a:cubicBezTo>
                    <a:pt x="10207" y="1887105"/>
                    <a:pt x="0" y="1876898"/>
                    <a:pt x="0" y="1864308"/>
                  </a:cubicBezTo>
                  <a:lnTo>
                    <a:pt x="0" y="22797"/>
                  </a:lnTo>
                  <a:cubicBezTo>
                    <a:pt x="0" y="10207"/>
                    <a:pt x="10207" y="0"/>
                    <a:pt x="22797" y="0"/>
                  </a:cubicBezTo>
                  <a:close/>
                </a:path>
              </a:pathLst>
            </a:custGeom>
            <a:solidFill>
              <a:srgbClr val="0B3C5A"/>
            </a:solidFill>
          </p:spPr>
        </p:sp>
        <p:sp>
          <p:nvSpPr>
            <p:cNvPr name="TextBox 4" id="4"/>
            <p:cNvSpPr txBox="true"/>
            <p:nvPr/>
          </p:nvSpPr>
          <p:spPr>
            <a:xfrm>
              <a:off x="0" y="-38100"/>
              <a:ext cx="4561592" cy="1925205"/>
            </a:xfrm>
            <a:prstGeom prst="rect">
              <a:avLst/>
            </a:prstGeom>
          </p:spPr>
          <p:txBody>
            <a:bodyPr anchor="ctr" rtlCol="false" tIns="50800" lIns="50800" bIns="50800" rIns="50800"/>
            <a:lstStyle/>
            <a:p>
              <a:pPr algn="ctr">
                <a:lnSpc>
                  <a:spcPts val="1820"/>
                </a:lnSpc>
              </a:pPr>
            </a:p>
          </p:txBody>
        </p:sp>
      </p:grpSp>
      <p:sp>
        <p:nvSpPr>
          <p:cNvPr name="Freeform 5" id="5"/>
          <p:cNvSpPr/>
          <p:nvPr/>
        </p:nvSpPr>
        <p:spPr>
          <a:xfrm flipH="false" flipV="false" rot="0">
            <a:off x="14864722"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33033"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349668" y="4871061"/>
            <a:ext cx="921777" cy="92177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1820"/>
                </a:lnSpc>
              </a:pPr>
            </a:p>
          </p:txBody>
        </p:sp>
      </p:grpSp>
      <p:grpSp>
        <p:nvGrpSpPr>
          <p:cNvPr name="Group 10" id="10"/>
          <p:cNvGrpSpPr/>
          <p:nvPr/>
        </p:nvGrpSpPr>
        <p:grpSpPr>
          <a:xfrm rot="0">
            <a:off x="1349668" y="6718681"/>
            <a:ext cx="921777" cy="9217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1820"/>
                </a:lnSpc>
              </a:pPr>
            </a:p>
          </p:txBody>
        </p:sp>
      </p:grpSp>
      <p:grpSp>
        <p:nvGrpSpPr>
          <p:cNvPr name="Group 13" id="13"/>
          <p:cNvGrpSpPr/>
          <p:nvPr/>
        </p:nvGrpSpPr>
        <p:grpSpPr>
          <a:xfrm rot="0">
            <a:off x="9172575" y="4871061"/>
            <a:ext cx="921777" cy="92177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1820"/>
                </a:lnSpc>
              </a:pPr>
            </a:p>
          </p:txBody>
        </p:sp>
      </p:grpSp>
      <p:sp>
        <p:nvSpPr>
          <p:cNvPr name="TextBox 16" id="16"/>
          <p:cNvSpPr txBox="true"/>
          <p:nvPr/>
        </p:nvSpPr>
        <p:spPr>
          <a:xfrm rot="0">
            <a:off x="9172575" y="507458"/>
            <a:ext cx="3803935" cy="1052830"/>
          </a:xfrm>
          <a:prstGeom prst="rect">
            <a:avLst/>
          </a:prstGeom>
        </p:spPr>
        <p:txBody>
          <a:bodyPr anchor="t" rtlCol="false" tIns="0" lIns="0" bIns="0" rIns="0">
            <a:spAutoFit/>
          </a:bodyPr>
          <a:lstStyle/>
          <a:p>
            <a:pPr algn="l">
              <a:lnSpc>
                <a:spcPts val="8120"/>
              </a:lnSpc>
            </a:pPr>
            <a:r>
              <a:rPr lang="en-US" sz="5800" b="true">
                <a:solidFill>
                  <a:srgbClr val="509FCB"/>
                </a:solidFill>
                <a:latin typeface="Poppins Bold"/>
                <a:ea typeface="Poppins Bold"/>
                <a:cs typeface="Poppins Bold"/>
                <a:sym typeface="Poppins Bold"/>
              </a:rPr>
              <a:t>Project</a:t>
            </a:r>
          </a:p>
        </p:txBody>
      </p:sp>
      <p:sp>
        <p:nvSpPr>
          <p:cNvPr name="TextBox 17" id="17"/>
          <p:cNvSpPr txBox="true"/>
          <p:nvPr/>
        </p:nvSpPr>
        <p:spPr>
          <a:xfrm rot="0">
            <a:off x="6309849" y="507458"/>
            <a:ext cx="2832640" cy="1052830"/>
          </a:xfrm>
          <a:prstGeom prst="rect">
            <a:avLst/>
          </a:prstGeom>
        </p:spPr>
        <p:txBody>
          <a:bodyPr anchor="t" rtlCol="false" tIns="0" lIns="0" bIns="0" rIns="0">
            <a:spAutoFit/>
          </a:bodyPr>
          <a:lstStyle/>
          <a:p>
            <a:pPr algn="l">
              <a:lnSpc>
                <a:spcPts val="8120"/>
              </a:lnSpc>
            </a:pPr>
            <a:r>
              <a:rPr lang="en-US" sz="5800" b="true">
                <a:solidFill>
                  <a:srgbClr val="D9EAF3"/>
                </a:solidFill>
                <a:latin typeface="Poppins Bold"/>
                <a:ea typeface="Poppins Bold"/>
                <a:cs typeface="Poppins Bold"/>
                <a:sym typeface="Poppins Bold"/>
              </a:rPr>
              <a:t>Tujuan</a:t>
            </a:r>
          </a:p>
        </p:txBody>
      </p:sp>
      <p:sp>
        <p:nvSpPr>
          <p:cNvPr name="TextBox 18" id="18"/>
          <p:cNvSpPr txBox="true"/>
          <p:nvPr/>
        </p:nvSpPr>
        <p:spPr>
          <a:xfrm rot="0">
            <a:off x="2432719" y="4804386"/>
            <a:ext cx="4751325" cy="1263015"/>
          </a:xfrm>
          <a:prstGeom prst="rect">
            <a:avLst/>
          </a:prstGeom>
        </p:spPr>
        <p:txBody>
          <a:bodyPr anchor="t" rtlCol="false" tIns="0" lIns="0" bIns="0" rIns="0">
            <a:spAutoFit/>
          </a:bodyPr>
          <a:lstStyle/>
          <a:p>
            <a:pPr algn="l">
              <a:lnSpc>
                <a:spcPts val="3360"/>
              </a:lnSpc>
            </a:pPr>
            <a:r>
              <a:rPr lang="en-US" sz="2400">
                <a:solidFill>
                  <a:srgbClr val="B6E4FD"/>
                </a:solidFill>
                <a:latin typeface="Poppins"/>
                <a:ea typeface="Poppins"/>
                <a:cs typeface="Poppins"/>
                <a:sym typeface="Poppins"/>
              </a:rPr>
              <a:t>MEMBUAT SISTEM MONITORING SUHU RUANGAN DENGAN ALARM OTOMATIS.</a:t>
            </a:r>
          </a:p>
        </p:txBody>
      </p:sp>
      <p:sp>
        <p:nvSpPr>
          <p:cNvPr name="TextBox 19" id="19"/>
          <p:cNvSpPr txBox="true"/>
          <p:nvPr/>
        </p:nvSpPr>
        <p:spPr>
          <a:xfrm rot="0">
            <a:off x="2467140" y="6652006"/>
            <a:ext cx="4716904" cy="1263015"/>
          </a:xfrm>
          <a:prstGeom prst="rect">
            <a:avLst/>
          </a:prstGeom>
        </p:spPr>
        <p:txBody>
          <a:bodyPr anchor="t" rtlCol="false" tIns="0" lIns="0" bIns="0" rIns="0">
            <a:spAutoFit/>
          </a:bodyPr>
          <a:lstStyle/>
          <a:p>
            <a:pPr algn="l">
              <a:lnSpc>
                <a:spcPts val="3360"/>
              </a:lnSpc>
            </a:pPr>
            <a:r>
              <a:rPr lang="en-US" sz="2400">
                <a:solidFill>
                  <a:srgbClr val="B6E4FD"/>
                </a:solidFill>
                <a:latin typeface="Poppins"/>
                <a:ea typeface="Poppins"/>
                <a:cs typeface="Poppins"/>
                <a:sym typeface="Poppins"/>
              </a:rPr>
              <a:t>MENAMPILKAN SUHU DAN THRESHOLD MELALUI LAYAR OLED.</a:t>
            </a:r>
          </a:p>
        </p:txBody>
      </p:sp>
      <p:sp>
        <p:nvSpPr>
          <p:cNvPr name="TextBox 20" id="20"/>
          <p:cNvSpPr txBox="true"/>
          <p:nvPr/>
        </p:nvSpPr>
        <p:spPr>
          <a:xfrm rot="0">
            <a:off x="10417551" y="4804386"/>
            <a:ext cx="5211884" cy="1263015"/>
          </a:xfrm>
          <a:prstGeom prst="rect">
            <a:avLst/>
          </a:prstGeom>
        </p:spPr>
        <p:txBody>
          <a:bodyPr anchor="t" rtlCol="false" tIns="0" lIns="0" bIns="0" rIns="0">
            <a:spAutoFit/>
          </a:bodyPr>
          <a:lstStyle/>
          <a:p>
            <a:pPr algn="l">
              <a:lnSpc>
                <a:spcPts val="3360"/>
              </a:lnSpc>
            </a:pPr>
            <a:r>
              <a:rPr lang="en-US" sz="2400">
                <a:solidFill>
                  <a:srgbClr val="B6E4FD"/>
                </a:solidFill>
                <a:latin typeface="Poppins"/>
                <a:ea typeface="Poppins"/>
                <a:cs typeface="Poppins"/>
                <a:sym typeface="Poppins"/>
              </a:rPr>
              <a:t>MEMBERI PERINGATAN VISUAL DAN SUARA JIKA SUHU MENDEKATI ATAU MELEBIHI BATAS.</a:t>
            </a:r>
          </a:p>
        </p:txBody>
      </p:sp>
      <p:sp>
        <p:nvSpPr>
          <p:cNvPr name="TextBox 21" id="21"/>
          <p:cNvSpPr txBox="true"/>
          <p:nvPr/>
        </p:nvSpPr>
        <p:spPr>
          <a:xfrm rot="0">
            <a:off x="1188394" y="4970317"/>
            <a:ext cx="1244325" cy="618490"/>
          </a:xfrm>
          <a:prstGeom prst="rect">
            <a:avLst/>
          </a:prstGeom>
        </p:spPr>
        <p:txBody>
          <a:bodyPr anchor="t" rtlCol="false" tIns="0" lIns="0" bIns="0" rIns="0">
            <a:spAutoFit/>
          </a:bodyPr>
          <a:lstStyle/>
          <a:p>
            <a:pPr algn="ctr">
              <a:lnSpc>
                <a:spcPts val="4760"/>
              </a:lnSpc>
            </a:pPr>
            <a:r>
              <a:rPr lang="en-US" sz="3400">
                <a:solidFill>
                  <a:srgbClr val="B6E4FD"/>
                </a:solidFill>
                <a:latin typeface="Poppins"/>
                <a:ea typeface="Poppins"/>
                <a:cs typeface="Poppins"/>
                <a:sym typeface="Poppins"/>
              </a:rPr>
              <a:t>01</a:t>
            </a:r>
          </a:p>
        </p:txBody>
      </p:sp>
      <p:sp>
        <p:nvSpPr>
          <p:cNvPr name="TextBox 22" id="22"/>
          <p:cNvSpPr txBox="true"/>
          <p:nvPr/>
        </p:nvSpPr>
        <p:spPr>
          <a:xfrm rot="0">
            <a:off x="1188394" y="6817937"/>
            <a:ext cx="1244325" cy="618490"/>
          </a:xfrm>
          <a:prstGeom prst="rect">
            <a:avLst/>
          </a:prstGeom>
        </p:spPr>
        <p:txBody>
          <a:bodyPr anchor="t" rtlCol="false" tIns="0" lIns="0" bIns="0" rIns="0">
            <a:spAutoFit/>
          </a:bodyPr>
          <a:lstStyle/>
          <a:p>
            <a:pPr algn="ctr">
              <a:lnSpc>
                <a:spcPts val="4760"/>
              </a:lnSpc>
            </a:pPr>
            <a:r>
              <a:rPr lang="en-US" sz="3400">
                <a:solidFill>
                  <a:srgbClr val="B6E4FD"/>
                </a:solidFill>
                <a:latin typeface="Poppins"/>
                <a:ea typeface="Poppins"/>
                <a:cs typeface="Poppins"/>
                <a:sym typeface="Poppins"/>
              </a:rPr>
              <a:t>02</a:t>
            </a:r>
          </a:p>
        </p:txBody>
      </p:sp>
      <p:sp>
        <p:nvSpPr>
          <p:cNvPr name="TextBox 23" id="23"/>
          <p:cNvSpPr txBox="true"/>
          <p:nvPr/>
        </p:nvSpPr>
        <p:spPr>
          <a:xfrm rot="0">
            <a:off x="9011301" y="4970317"/>
            <a:ext cx="1244325" cy="618490"/>
          </a:xfrm>
          <a:prstGeom prst="rect">
            <a:avLst/>
          </a:prstGeom>
        </p:spPr>
        <p:txBody>
          <a:bodyPr anchor="t" rtlCol="false" tIns="0" lIns="0" bIns="0" rIns="0">
            <a:spAutoFit/>
          </a:bodyPr>
          <a:lstStyle/>
          <a:p>
            <a:pPr algn="ctr">
              <a:lnSpc>
                <a:spcPts val="4760"/>
              </a:lnSpc>
            </a:pPr>
            <a:r>
              <a:rPr lang="en-US" sz="3400">
                <a:solidFill>
                  <a:srgbClr val="B6E4FD"/>
                </a:solidFill>
                <a:latin typeface="Poppins"/>
                <a:ea typeface="Poppins"/>
                <a:cs typeface="Poppins"/>
                <a:sym typeface="Poppins"/>
              </a:rPr>
              <a:t>03</a:t>
            </a:r>
          </a:p>
        </p:txBody>
      </p:sp>
      <p:sp>
        <p:nvSpPr>
          <p:cNvPr name="TextBox 24" id="24"/>
          <p:cNvSpPr txBox="true"/>
          <p:nvPr/>
        </p:nvSpPr>
        <p:spPr>
          <a:xfrm rot="0">
            <a:off x="1349668" y="2682204"/>
            <a:ext cx="15585642" cy="1263015"/>
          </a:xfrm>
          <a:prstGeom prst="rect">
            <a:avLst/>
          </a:prstGeom>
        </p:spPr>
        <p:txBody>
          <a:bodyPr anchor="t" rtlCol="false" tIns="0" lIns="0" bIns="0" rIns="0">
            <a:spAutoFit/>
          </a:bodyPr>
          <a:lstStyle/>
          <a:p>
            <a:pPr algn="ctr">
              <a:lnSpc>
                <a:spcPts val="3360"/>
              </a:lnSpc>
            </a:pPr>
            <a:r>
              <a:rPr lang="en-US" sz="2400">
                <a:solidFill>
                  <a:srgbClr val="FFFFFF"/>
                </a:solidFill>
                <a:latin typeface="Poppins"/>
                <a:ea typeface="Poppins"/>
                <a:cs typeface="Poppins"/>
                <a:sym typeface="Poppins"/>
              </a:rPr>
              <a:t>Proyek ini dirancang dengan memanfaatkan mikrokontroler Arduino dan sensor suhu untuk mendeteksi kondisi lingkungan secara real-time. Sistem ini tidak hanya memantau, tetapi juga memberikan peringatan saat suhu mendekati atau melebihi batas yang ditentukan.</a:t>
            </a:r>
          </a:p>
        </p:txBody>
      </p:sp>
      <p:grpSp>
        <p:nvGrpSpPr>
          <p:cNvPr name="Group 25" id="25"/>
          <p:cNvGrpSpPr/>
          <p:nvPr/>
        </p:nvGrpSpPr>
        <p:grpSpPr>
          <a:xfrm rot="0">
            <a:off x="9172575" y="6718681"/>
            <a:ext cx="921777" cy="92177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1820"/>
                </a:lnSpc>
              </a:pPr>
            </a:p>
          </p:txBody>
        </p:sp>
      </p:grpSp>
      <p:sp>
        <p:nvSpPr>
          <p:cNvPr name="TextBox 28" id="28"/>
          <p:cNvSpPr txBox="true"/>
          <p:nvPr/>
        </p:nvSpPr>
        <p:spPr>
          <a:xfrm rot="0">
            <a:off x="9011301" y="6821538"/>
            <a:ext cx="1244325" cy="618490"/>
          </a:xfrm>
          <a:prstGeom prst="rect">
            <a:avLst/>
          </a:prstGeom>
        </p:spPr>
        <p:txBody>
          <a:bodyPr anchor="t" rtlCol="false" tIns="0" lIns="0" bIns="0" rIns="0">
            <a:spAutoFit/>
          </a:bodyPr>
          <a:lstStyle/>
          <a:p>
            <a:pPr algn="ctr">
              <a:lnSpc>
                <a:spcPts val="4760"/>
              </a:lnSpc>
            </a:pPr>
            <a:r>
              <a:rPr lang="en-US" sz="3400">
                <a:solidFill>
                  <a:srgbClr val="B6E4FD"/>
                </a:solidFill>
                <a:latin typeface="Poppins"/>
                <a:ea typeface="Poppins"/>
                <a:cs typeface="Poppins"/>
                <a:sym typeface="Poppins"/>
              </a:rPr>
              <a:t>04</a:t>
            </a:r>
          </a:p>
        </p:txBody>
      </p:sp>
      <p:sp>
        <p:nvSpPr>
          <p:cNvPr name="TextBox 29" id="29"/>
          <p:cNvSpPr txBox="true"/>
          <p:nvPr/>
        </p:nvSpPr>
        <p:spPr>
          <a:xfrm rot="0">
            <a:off x="10370568" y="6652006"/>
            <a:ext cx="5211884" cy="1263015"/>
          </a:xfrm>
          <a:prstGeom prst="rect">
            <a:avLst/>
          </a:prstGeom>
        </p:spPr>
        <p:txBody>
          <a:bodyPr anchor="t" rtlCol="false" tIns="0" lIns="0" bIns="0" rIns="0">
            <a:spAutoFit/>
          </a:bodyPr>
          <a:lstStyle/>
          <a:p>
            <a:pPr algn="l">
              <a:lnSpc>
                <a:spcPts val="3360"/>
              </a:lnSpc>
            </a:pPr>
            <a:r>
              <a:rPr lang="en-US" sz="2400">
                <a:solidFill>
                  <a:srgbClr val="B6E4FD"/>
                </a:solidFill>
                <a:latin typeface="Poppins"/>
                <a:ea typeface="Poppins"/>
                <a:cs typeface="Poppins"/>
                <a:sym typeface="Poppins"/>
              </a:rPr>
              <a:t>MEMUNGKINKAN PENGGUNA UNTUK MENGATUR BATAS ATAS DAN BAWAH SECARA FLEKSIBEL.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B3C5A"/>
        </a:solidFill>
      </p:bgPr>
    </p:bg>
    <p:spTree>
      <p:nvGrpSpPr>
        <p:cNvPr id="1" name=""/>
        <p:cNvGrpSpPr/>
        <p:nvPr/>
      </p:nvGrpSpPr>
      <p:grpSpPr>
        <a:xfrm>
          <a:off x="0" y="0"/>
          <a:ext cx="0" cy="0"/>
          <a:chOff x="0" y="0"/>
          <a:chExt cx="0" cy="0"/>
        </a:xfrm>
      </p:grpSpPr>
      <p:sp>
        <p:nvSpPr>
          <p:cNvPr name="AutoShape 2" id="2"/>
          <p:cNvSpPr/>
          <p:nvPr/>
        </p:nvSpPr>
        <p:spPr>
          <a:xfrm>
            <a:off x="8308546" y="6168407"/>
            <a:ext cx="1685306" cy="23440"/>
          </a:xfrm>
          <a:prstGeom prst="line">
            <a:avLst/>
          </a:prstGeom>
          <a:ln cap="flat" w="76200">
            <a:solidFill>
              <a:srgbClr val="457DA4"/>
            </a:solidFill>
            <a:prstDash val="solid"/>
            <a:headEnd type="none" len="sm" w="sm"/>
            <a:tailEnd type="none" len="sm" w="sm"/>
          </a:ln>
        </p:spPr>
      </p:sp>
      <p:sp>
        <p:nvSpPr>
          <p:cNvPr name="Freeform 3" id="3"/>
          <p:cNvSpPr/>
          <p:nvPr/>
        </p:nvSpPr>
        <p:spPr>
          <a:xfrm flipH="false" flipV="false" rot="0">
            <a:off x="993346" y="5601479"/>
            <a:ext cx="7315200" cy="1133856"/>
          </a:xfrm>
          <a:custGeom>
            <a:avLst/>
            <a:gdLst/>
            <a:ahLst/>
            <a:cxnLst/>
            <a:rect r="r" b="b" t="t" l="l"/>
            <a:pathLst>
              <a:path h="1133856" w="7315200">
                <a:moveTo>
                  <a:pt x="0" y="0"/>
                </a:moveTo>
                <a:lnTo>
                  <a:pt x="7315200" y="0"/>
                </a:lnTo>
                <a:lnTo>
                  <a:pt x="7315200" y="1133856"/>
                </a:lnTo>
                <a:lnTo>
                  <a:pt x="0" y="1133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08646" y="5601479"/>
            <a:ext cx="7315200" cy="1133856"/>
          </a:xfrm>
          <a:custGeom>
            <a:avLst/>
            <a:gdLst/>
            <a:ahLst/>
            <a:cxnLst/>
            <a:rect r="r" b="b" t="t" l="l"/>
            <a:pathLst>
              <a:path h="1133856" w="7315200">
                <a:moveTo>
                  <a:pt x="0" y="0"/>
                </a:moveTo>
                <a:lnTo>
                  <a:pt x="7315200" y="0"/>
                </a:lnTo>
                <a:lnTo>
                  <a:pt x="7315200" y="1133856"/>
                </a:lnTo>
                <a:lnTo>
                  <a:pt x="0" y="1133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93346" y="6973460"/>
            <a:ext cx="2640975" cy="3822784"/>
            <a:chOff x="0" y="0"/>
            <a:chExt cx="695566" cy="1006824"/>
          </a:xfrm>
        </p:grpSpPr>
        <p:sp>
          <p:nvSpPr>
            <p:cNvPr name="Freeform 6" id="6"/>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7" id="7"/>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grpSp>
        <p:nvGrpSpPr>
          <p:cNvPr name="Group 8" id="8"/>
          <p:cNvGrpSpPr/>
          <p:nvPr/>
        </p:nvGrpSpPr>
        <p:grpSpPr>
          <a:xfrm rot="0">
            <a:off x="3729288" y="6973460"/>
            <a:ext cx="2640975" cy="3822784"/>
            <a:chOff x="0" y="0"/>
            <a:chExt cx="695566" cy="1006824"/>
          </a:xfrm>
        </p:grpSpPr>
        <p:sp>
          <p:nvSpPr>
            <p:cNvPr name="Freeform 9" id="9"/>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0" id="10"/>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grpSp>
        <p:nvGrpSpPr>
          <p:cNvPr name="Group 11" id="11"/>
          <p:cNvGrpSpPr/>
          <p:nvPr/>
        </p:nvGrpSpPr>
        <p:grpSpPr>
          <a:xfrm rot="0">
            <a:off x="6467671" y="6973460"/>
            <a:ext cx="2640975" cy="3822784"/>
            <a:chOff x="0" y="0"/>
            <a:chExt cx="695566" cy="1006824"/>
          </a:xfrm>
        </p:grpSpPr>
        <p:sp>
          <p:nvSpPr>
            <p:cNvPr name="Freeform 12" id="12"/>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3" id="13"/>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grpSp>
        <p:nvGrpSpPr>
          <p:cNvPr name="Group 14" id="14"/>
          <p:cNvGrpSpPr/>
          <p:nvPr/>
        </p:nvGrpSpPr>
        <p:grpSpPr>
          <a:xfrm rot="0">
            <a:off x="9203896" y="6973460"/>
            <a:ext cx="2640975" cy="3822784"/>
            <a:chOff x="0" y="0"/>
            <a:chExt cx="695566" cy="1006824"/>
          </a:xfrm>
        </p:grpSpPr>
        <p:sp>
          <p:nvSpPr>
            <p:cNvPr name="Freeform 15" id="15"/>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6" id="16"/>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grpSp>
        <p:nvGrpSpPr>
          <p:cNvPr name="Group 17" id="17"/>
          <p:cNvGrpSpPr/>
          <p:nvPr/>
        </p:nvGrpSpPr>
        <p:grpSpPr>
          <a:xfrm rot="0">
            <a:off x="11940121" y="6973460"/>
            <a:ext cx="2640975" cy="3822784"/>
            <a:chOff x="0" y="0"/>
            <a:chExt cx="695566" cy="1006824"/>
          </a:xfrm>
        </p:grpSpPr>
        <p:sp>
          <p:nvSpPr>
            <p:cNvPr name="Freeform 18" id="18"/>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9" id="19"/>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grpSp>
        <p:nvGrpSpPr>
          <p:cNvPr name="Group 20" id="20"/>
          <p:cNvGrpSpPr/>
          <p:nvPr/>
        </p:nvGrpSpPr>
        <p:grpSpPr>
          <a:xfrm rot="0">
            <a:off x="14676346" y="6973460"/>
            <a:ext cx="2640975" cy="3822784"/>
            <a:chOff x="0" y="0"/>
            <a:chExt cx="695566" cy="1006824"/>
          </a:xfrm>
        </p:grpSpPr>
        <p:sp>
          <p:nvSpPr>
            <p:cNvPr name="Freeform 21" id="21"/>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22" id="22"/>
            <p:cNvSpPr txBox="true"/>
            <p:nvPr/>
          </p:nvSpPr>
          <p:spPr>
            <a:xfrm>
              <a:off x="0" y="-38100"/>
              <a:ext cx="695566" cy="1044924"/>
            </a:xfrm>
            <a:prstGeom prst="rect">
              <a:avLst/>
            </a:prstGeom>
          </p:spPr>
          <p:txBody>
            <a:bodyPr anchor="ctr" rtlCol="false" tIns="50800" lIns="50800" bIns="50800" rIns="50800"/>
            <a:lstStyle/>
            <a:p>
              <a:pPr algn="ctr">
                <a:lnSpc>
                  <a:spcPts val="1820"/>
                </a:lnSpc>
              </a:pPr>
            </a:p>
          </p:txBody>
        </p:sp>
      </p:grpSp>
      <p:sp>
        <p:nvSpPr>
          <p:cNvPr name="Freeform 23" id="23"/>
          <p:cNvSpPr/>
          <p:nvPr/>
        </p:nvSpPr>
        <p:spPr>
          <a:xfrm flipH="false" flipV="true" rot="0">
            <a:off x="14676346" y="53948"/>
            <a:ext cx="3975926" cy="4114800"/>
          </a:xfrm>
          <a:custGeom>
            <a:avLst/>
            <a:gdLst/>
            <a:ahLst/>
            <a:cxnLst/>
            <a:rect r="r" b="b" t="t" l="l"/>
            <a:pathLst>
              <a:path h="4114800" w="3975926">
                <a:moveTo>
                  <a:pt x="0" y="4114800"/>
                </a:moveTo>
                <a:lnTo>
                  <a:pt x="3975926" y="4114800"/>
                </a:lnTo>
                <a:lnTo>
                  <a:pt x="3975926"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385941" y="123267"/>
            <a:ext cx="3975926" cy="4114800"/>
          </a:xfrm>
          <a:custGeom>
            <a:avLst/>
            <a:gdLst/>
            <a:ahLst/>
            <a:cxnLst/>
            <a:rect r="r" b="b" t="t" l="l"/>
            <a:pathLst>
              <a:path h="4114800" w="3975926">
                <a:moveTo>
                  <a:pt x="3975925" y="4114800"/>
                </a:moveTo>
                <a:lnTo>
                  <a:pt x="0" y="4114800"/>
                </a:lnTo>
                <a:lnTo>
                  <a:pt x="0" y="0"/>
                </a:lnTo>
                <a:lnTo>
                  <a:pt x="3975925" y="0"/>
                </a:lnTo>
                <a:lnTo>
                  <a:pt x="3975925"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422410" y="3610924"/>
            <a:ext cx="1782848" cy="1760562"/>
          </a:xfrm>
          <a:custGeom>
            <a:avLst/>
            <a:gdLst/>
            <a:ahLst/>
            <a:cxnLst/>
            <a:rect r="r" b="b" t="t" l="l"/>
            <a:pathLst>
              <a:path h="1760562" w="1782848">
                <a:moveTo>
                  <a:pt x="0" y="0"/>
                </a:moveTo>
                <a:lnTo>
                  <a:pt x="1782847" y="0"/>
                </a:lnTo>
                <a:lnTo>
                  <a:pt x="1782847" y="1760562"/>
                </a:lnTo>
                <a:lnTo>
                  <a:pt x="0" y="1760562"/>
                </a:lnTo>
                <a:lnTo>
                  <a:pt x="0" y="0"/>
                </a:lnTo>
                <a:close/>
              </a:path>
            </a:pathLst>
          </a:custGeom>
          <a:blipFill>
            <a:blip r:embed="rId6"/>
            <a:stretch>
              <a:fillRect l="0" t="0" r="0" b="0"/>
            </a:stretch>
          </a:blipFill>
        </p:spPr>
      </p:sp>
      <p:sp>
        <p:nvSpPr>
          <p:cNvPr name="Freeform 26" id="26"/>
          <p:cNvSpPr/>
          <p:nvPr/>
        </p:nvSpPr>
        <p:spPr>
          <a:xfrm flipH="false" flipV="false" rot="0">
            <a:off x="3970984" y="3393841"/>
            <a:ext cx="2100434" cy="2460244"/>
          </a:xfrm>
          <a:custGeom>
            <a:avLst/>
            <a:gdLst/>
            <a:ahLst/>
            <a:cxnLst/>
            <a:rect r="r" b="b" t="t" l="l"/>
            <a:pathLst>
              <a:path h="2460244" w="2100434">
                <a:moveTo>
                  <a:pt x="0" y="0"/>
                </a:moveTo>
                <a:lnTo>
                  <a:pt x="2100434" y="0"/>
                </a:lnTo>
                <a:lnTo>
                  <a:pt x="2100434" y="2460245"/>
                </a:lnTo>
                <a:lnTo>
                  <a:pt x="0" y="2460245"/>
                </a:lnTo>
                <a:lnTo>
                  <a:pt x="0" y="0"/>
                </a:lnTo>
                <a:close/>
              </a:path>
            </a:pathLst>
          </a:custGeom>
          <a:blipFill>
            <a:blip r:embed="rId7"/>
            <a:stretch>
              <a:fillRect l="0" t="0" r="0" b="0"/>
            </a:stretch>
          </a:blipFill>
        </p:spPr>
      </p:sp>
      <p:sp>
        <p:nvSpPr>
          <p:cNvPr name="Freeform 27" id="27"/>
          <p:cNvSpPr/>
          <p:nvPr/>
        </p:nvSpPr>
        <p:spPr>
          <a:xfrm flipH="false" flipV="false" rot="0">
            <a:off x="6316478" y="3505298"/>
            <a:ext cx="2659960" cy="1994970"/>
          </a:xfrm>
          <a:custGeom>
            <a:avLst/>
            <a:gdLst/>
            <a:ahLst/>
            <a:cxnLst/>
            <a:rect r="r" b="b" t="t" l="l"/>
            <a:pathLst>
              <a:path h="1994970" w="2659960">
                <a:moveTo>
                  <a:pt x="0" y="0"/>
                </a:moveTo>
                <a:lnTo>
                  <a:pt x="2659960" y="0"/>
                </a:lnTo>
                <a:lnTo>
                  <a:pt x="2659960" y="1994970"/>
                </a:lnTo>
                <a:lnTo>
                  <a:pt x="0" y="1994970"/>
                </a:lnTo>
                <a:lnTo>
                  <a:pt x="0" y="0"/>
                </a:lnTo>
                <a:close/>
              </a:path>
            </a:pathLst>
          </a:custGeom>
          <a:blipFill>
            <a:blip r:embed="rId8"/>
            <a:stretch>
              <a:fillRect l="0" t="0" r="0" b="0"/>
            </a:stretch>
          </a:blipFill>
        </p:spPr>
      </p:sp>
      <p:sp>
        <p:nvSpPr>
          <p:cNvPr name="Freeform 28" id="28"/>
          <p:cNvSpPr/>
          <p:nvPr/>
        </p:nvSpPr>
        <p:spPr>
          <a:xfrm flipH="false" flipV="false" rot="0">
            <a:off x="9054861" y="3505298"/>
            <a:ext cx="2659960" cy="1994970"/>
          </a:xfrm>
          <a:custGeom>
            <a:avLst/>
            <a:gdLst/>
            <a:ahLst/>
            <a:cxnLst/>
            <a:rect r="r" b="b" t="t" l="l"/>
            <a:pathLst>
              <a:path h="1994970" w="2659960">
                <a:moveTo>
                  <a:pt x="0" y="0"/>
                </a:moveTo>
                <a:lnTo>
                  <a:pt x="2659959" y="0"/>
                </a:lnTo>
                <a:lnTo>
                  <a:pt x="2659959" y="1994970"/>
                </a:lnTo>
                <a:lnTo>
                  <a:pt x="0" y="1994970"/>
                </a:lnTo>
                <a:lnTo>
                  <a:pt x="0" y="0"/>
                </a:lnTo>
                <a:close/>
              </a:path>
            </a:pathLst>
          </a:custGeom>
          <a:blipFill>
            <a:blip r:embed="rId8"/>
            <a:stretch>
              <a:fillRect l="0" t="0" r="0" b="0"/>
            </a:stretch>
          </a:blipFill>
        </p:spPr>
      </p:sp>
      <p:sp>
        <p:nvSpPr>
          <p:cNvPr name="Freeform 29" id="29"/>
          <p:cNvSpPr/>
          <p:nvPr/>
        </p:nvSpPr>
        <p:spPr>
          <a:xfrm flipH="false" flipV="false" rot="0">
            <a:off x="11714820" y="3107263"/>
            <a:ext cx="2582165" cy="2582165"/>
          </a:xfrm>
          <a:custGeom>
            <a:avLst/>
            <a:gdLst/>
            <a:ahLst/>
            <a:cxnLst/>
            <a:rect r="r" b="b" t="t" l="l"/>
            <a:pathLst>
              <a:path h="2582165" w="2582165">
                <a:moveTo>
                  <a:pt x="0" y="0"/>
                </a:moveTo>
                <a:lnTo>
                  <a:pt x="2582165" y="0"/>
                </a:lnTo>
                <a:lnTo>
                  <a:pt x="2582165" y="2582165"/>
                </a:lnTo>
                <a:lnTo>
                  <a:pt x="0" y="2582165"/>
                </a:lnTo>
                <a:lnTo>
                  <a:pt x="0" y="0"/>
                </a:lnTo>
                <a:close/>
              </a:path>
            </a:pathLst>
          </a:custGeom>
          <a:blipFill>
            <a:blip r:embed="rId9"/>
            <a:stretch>
              <a:fillRect l="0" t="0" r="0" b="0"/>
            </a:stretch>
          </a:blipFill>
        </p:spPr>
      </p:sp>
      <p:sp>
        <p:nvSpPr>
          <p:cNvPr name="Freeform 30" id="30"/>
          <p:cNvSpPr/>
          <p:nvPr/>
        </p:nvSpPr>
        <p:spPr>
          <a:xfrm flipH="false" flipV="false" rot="-1975679">
            <a:off x="14945318" y="3950671"/>
            <a:ext cx="1051516" cy="895350"/>
          </a:xfrm>
          <a:custGeom>
            <a:avLst/>
            <a:gdLst/>
            <a:ahLst/>
            <a:cxnLst/>
            <a:rect r="r" b="b" t="t" l="l"/>
            <a:pathLst>
              <a:path h="895350" w="1051516">
                <a:moveTo>
                  <a:pt x="0" y="0"/>
                </a:moveTo>
                <a:lnTo>
                  <a:pt x="1051516" y="0"/>
                </a:lnTo>
                <a:lnTo>
                  <a:pt x="1051516" y="895350"/>
                </a:lnTo>
                <a:lnTo>
                  <a:pt x="0" y="895350"/>
                </a:lnTo>
                <a:lnTo>
                  <a:pt x="0" y="0"/>
                </a:lnTo>
                <a:close/>
              </a:path>
            </a:pathLst>
          </a:custGeom>
          <a:blipFill>
            <a:blip r:embed="rId10"/>
            <a:stretch>
              <a:fillRect l="0" t="0" r="0" b="0"/>
            </a:stretch>
          </a:blipFill>
        </p:spPr>
      </p:sp>
      <p:sp>
        <p:nvSpPr>
          <p:cNvPr name="Freeform 31" id="31"/>
          <p:cNvSpPr/>
          <p:nvPr/>
        </p:nvSpPr>
        <p:spPr>
          <a:xfrm flipH="false" flipV="false" rot="0">
            <a:off x="15912731" y="4398346"/>
            <a:ext cx="1022230" cy="1022230"/>
          </a:xfrm>
          <a:custGeom>
            <a:avLst/>
            <a:gdLst/>
            <a:ahLst/>
            <a:cxnLst/>
            <a:rect r="r" b="b" t="t" l="l"/>
            <a:pathLst>
              <a:path h="1022230" w="1022230">
                <a:moveTo>
                  <a:pt x="0" y="0"/>
                </a:moveTo>
                <a:lnTo>
                  <a:pt x="1022230" y="0"/>
                </a:lnTo>
                <a:lnTo>
                  <a:pt x="1022230" y="1022229"/>
                </a:lnTo>
                <a:lnTo>
                  <a:pt x="0" y="1022229"/>
                </a:lnTo>
                <a:lnTo>
                  <a:pt x="0" y="0"/>
                </a:lnTo>
                <a:close/>
              </a:path>
            </a:pathLst>
          </a:custGeom>
          <a:blipFill>
            <a:blip r:embed="rId11"/>
            <a:stretch>
              <a:fillRect l="0" t="0" r="0" b="0"/>
            </a:stretch>
          </a:blipFill>
        </p:spPr>
      </p:sp>
      <p:sp>
        <p:nvSpPr>
          <p:cNvPr name="TextBox 32" id="32"/>
          <p:cNvSpPr txBox="true"/>
          <p:nvPr/>
        </p:nvSpPr>
        <p:spPr>
          <a:xfrm rot="0">
            <a:off x="6985675" y="1349473"/>
            <a:ext cx="4112592" cy="993774"/>
          </a:xfrm>
          <a:prstGeom prst="rect">
            <a:avLst/>
          </a:prstGeom>
        </p:spPr>
        <p:txBody>
          <a:bodyPr anchor="t" rtlCol="false" tIns="0" lIns="0" bIns="0" rIns="0">
            <a:spAutoFit/>
          </a:bodyPr>
          <a:lstStyle/>
          <a:p>
            <a:pPr algn="l">
              <a:lnSpc>
                <a:spcPts val="7700"/>
              </a:lnSpc>
            </a:pPr>
            <a:r>
              <a:rPr lang="en-US" sz="5500" b="true">
                <a:solidFill>
                  <a:srgbClr val="D9EAF3"/>
                </a:solidFill>
                <a:latin typeface="Poppins Bold"/>
                <a:ea typeface="Poppins Bold"/>
                <a:cs typeface="Poppins Bold"/>
                <a:sym typeface="Poppins Bold"/>
              </a:rPr>
              <a:t>Komponen</a:t>
            </a:r>
          </a:p>
        </p:txBody>
      </p:sp>
      <p:sp>
        <p:nvSpPr>
          <p:cNvPr name="TextBox 33" id="33"/>
          <p:cNvSpPr txBox="true"/>
          <p:nvPr/>
        </p:nvSpPr>
        <p:spPr>
          <a:xfrm rot="0">
            <a:off x="1389824" y="7795150"/>
            <a:ext cx="1955589" cy="100266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Digunakan untuk membaca suhu ruangan secara real-time.</a:t>
            </a:r>
          </a:p>
        </p:txBody>
      </p:sp>
      <p:sp>
        <p:nvSpPr>
          <p:cNvPr name="TextBox 34" id="34"/>
          <p:cNvSpPr txBox="true"/>
          <p:nvPr/>
        </p:nvSpPr>
        <p:spPr>
          <a:xfrm rot="0">
            <a:off x="1100916" y="6887735"/>
            <a:ext cx="2533405" cy="755015"/>
          </a:xfrm>
          <a:prstGeom prst="rect">
            <a:avLst/>
          </a:prstGeom>
        </p:spPr>
        <p:txBody>
          <a:bodyPr anchor="t" rtlCol="false" tIns="0" lIns="0" bIns="0" rIns="0">
            <a:spAutoFit/>
          </a:bodyPr>
          <a:lstStyle/>
          <a:p>
            <a:pPr algn="ctr">
              <a:lnSpc>
                <a:spcPts val="1960"/>
              </a:lnSpc>
            </a:pPr>
          </a:p>
          <a:p>
            <a:pPr algn="ctr">
              <a:lnSpc>
                <a:spcPts val="1960"/>
              </a:lnSpc>
            </a:pPr>
            <a:r>
              <a:rPr lang="en-US" sz="1400" b="true">
                <a:solidFill>
                  <a:srgbClr val="FFFFFF"/>
                </a:solidFill>
                <a:latin typeface="Poppins Bold"/>
                <a:ea typeface="Poppins Bold"/>
                <a:cs typeface="Poppins Bold"/>
                <a:sym typeface="Poppins Bold"/>
              </a:rPr>
              <a:t>Se</a:t>
            </a:r>
            <a:r>
              <a:rPr lang="en-US" b="true" sz="1400">
                <a:solidFill>
                  <a:srgbClr val="FFFFFF"/>
                </a:solidFill>
                <a:latin typeface="Poppins Bold"/>
                <a:ea typeface="Poppins Bold"/>
                <a:cs typeface="Poppins Bold"/>
                <a:sym typeface="Poppins Bold"/>
              </a:rPr>
              <a:t>NSOR DHT11</a:t>
            </a:r>
          </a:p>
          <a:p>
            <a:pPr algn="ctr">
              <a:lnSpc>
                <a:spcPts val="1960"/>
              </a:lnSpc>
            </a:pPr>
          </a:p>
        </p:txBody>
      </p:sp>
      <p:sp>
        <p:nvSpPr>
          <p:cNvPr name="TextBox 35" id="35"/>
          <p:cNvSpPr txBox="true"/>
          <p:nvPr/>
        </p:nvSpPr>
        <p:spPr>
          <a:xfrm rot="0">
            <a:off x="3783073" y="6887735"/>
            <a:ext cx="2533405" cy="755015"/>
          </a:xfrm>
          <a:prstGeom prst="rect">
            <a:avLst/>
          </a:prstGeom>
        </p:spPr>
        <p:txBody>
          <a:bodyPr anchor="t" rtlCol="false" tIns="0" lIns="0" bIns="0" rIns="0">
            <a:spAutoFit/>
          </a:bodyPr>
          <a:lstStyle/>
          <a:p>
            <a:pPr algn="ctr">
              <a:lnSpc>
                <a:spcPts val="1960"/>
              </a:lnSpc>
            </a:pPr>
          </a:p>
          <a:p>
            <a:pPr algn="ctr">
              <a:lnSpc>
                <a:spcPts val="1960"/>
              </a:lnSpc>
            </a:pPr>
            <a:r>
              <a:rPr lang="en-US" sz="1400" b="true">
                <a:solidFill>
                  <a:srgbClr val="FFFFFF"/>
                </a:solidFill>
                <a:latin typeface="Poppins Bold"/>
                <a:ea typeface="Poppins Bold"/>
                <a:cs typeface="Poppins Bold"/>
                <a:sym typeface="Poppins Bold"/>
              </a:rPr>
              <a:t>Pote</a:t>
            </a:r>
            <a:r>
              <a:rPr lang="en-US" b="true" sz="1400">
                <a:solidFill>
                  <a:srgbClr val="FFFFFF"/>
                </a:solidFill>
                <a:latin typeface="Poppins Bold"/>
                <a:ea typeface="Poppins Bold"/>
                <a:cs typeface="Poppins Bold"/>
                <a:sym typeface="Poppins Bold"/>
              </a:rPr>
              <a:t>NSIOMETER</a:t>
            </a:r>
          </a:p>
          <a:p>
            <a:pPr algn="ctr">
              <a:lnSpc>
                <a:spcPts val="1960"/>
              </a:lnSpc>
            </a:pPr>
          </a:p>
        </p:txBody>
      </p:sp>
      <p:sp>
        <p:nvSpPr>
          <p:cNvPr name="TextBox 36" id="36"/>
          <p:cNvSpPr txBox="true"/>
          <p:nvPr/>
        </p:nvSpPr>
        <p:spPr>
          <a:xfrm rot="0">
            <a:off x="6521456" y="7135385"/>
            <a:ext cx="2533405" cy="259715"/>
          </a:xfrm>
          <a:prstGeom prst="rect">
            <a:avLst/>
          </a:prstGeom>
        </p:spPr>
        <p:txBody>
          <a:bodyPr anchor="t" rtlCol="false" tIns="0" lIns="0" bIns="0" rIns="0">
            <a:spAutoFit/>
          </a:bodyPr>
          <a:lstStyle/>
          <a:p>
            <a:pPr algn="ctr">
              <a:lnSpc>
                <a:spcPts val="1960"/>
              </a:lnSpc>
            </a:pPr>
            <a:r>
              <a:rPr lang="en-US" b="true" sz="1400">
                <a:solidFill>
                  <a:srgbClr val="FFFFFF"/>
                </a:solidFill>
                <a:latin typeface="Poppins Bold"/>
                <a:ea typeface="Poppins Bold"/>
                <a:cs typeface="Poppins Bold"/>
                <a:sym typeface="Poppins Bold"/>
              </a:rPr>
              <a:t>ARDUINO UNO (SLAVE)</a:t>
            </a:r>
          </a:p>
        </p:txBody>
      </p:sp>
      <p:sp>
        <p:nvSpPr>
          <p:cNvPr name="TextBox 37" id="37"/>
          <p:cNvSpPr txBox="true"/>
          <p:nvPr/>
        </p:nvSpPr>
        <p:spPr>
          <a:xfrm rot="0">
            <a:off x="9311466" y="6887735"/>
            <a:ext cx="2533405" cy="755015"/>
          </a:xfrm>
          <a:prstGeom prst="rect">
            <a:avLst/>
          </a:prstGeom>
        </p:spPr>
        <p:txBody>
          <a:bodyPr anchor="t" rtlCol="false" tIns="0" lIns="0" bIns="0" rIns="0">
            <a:spAutoFit/>
          </a:bodyPr>
          <a:lstStyle/>
          <a:p>
            <a:pPr algn="ctr">
              <a:lnSpc>
                <a:spcPts val="1960"/>
              </a:lnSpc>
            </a:pPr>
          </a:p>
          <a:p>
            <a:pPr algn="ctr">
              <a:lnSpc>
                <a:spcPts val="1960"/>
              </a:lnSpc>
            </a:pPr>
            <a:r>
              <a:rPr lang="en-US" sz="1400" b="true">
                <a:solidFill>
                  <a:srgbClr val="FFFFFF"/>
                </a:solidFill>
                <a:latin typeface="Poppins Bold"/>
                <a:ea typeface="Poppins Bold"/>
                <a:cs typeface="Poppins Bold"/>
                <a:sym typeface="Poppins Bold"/>
              </a:rPr>
              <a:t>Ardui</a:t>
            </a:r>
            <a:r>
              <a:rPr lang="en-US" b="true" sz="1400">
                <a:solidFill>
                  <a:srgbClr val="FFFFFF"/>
                </a:solidFill>
                <a:latin typeface="Poppins Bold"/>
                <a:ea typeface="Poppins Bold"/>
                <a:cs typeface="Poppins Bold"/>
                <a:sym typeface="Poppins Bold"/>
              </a:rPr>
              <a:t>NO UNO (MASTER)</a:t>
            </a:r>
          </a:p>
          <a:p>
            <a:pPr algn="ctr">
              <a:lnSpc>
                <a:spcPts val="1960"/>
              </a:lnSpc>
            </a:pPr>
          </a:p>
        </p:txBody>
      </p:sp>
      <p:sp>
        <p:nvSpPr>
          <p:cNvPr name="TextBox 38" id="38"/>
          <p:cNvSpPr txBox="true"/>
          <p:nvPr/>
        </p:nvSpPr>
        <p:spPr>
          <a:xfrm rot="0">
            <a:off x="11930596" y="7135385"/>
            <a:ext cx="2533405" cy="259715"/>
          </a:xfrm>
          <a:prstGeom prst="rect">
            <a:avLst/>
          </a:prstGeom>
        </p:spPr>
        <p:txBody>
          <a:bodyPr anchor="t" rtlCol="false" tIns="0" lIns="0" bIns="0" rIns="0">
            <a:spAutoFit/>
          </a:bodyPr>
          <a:lstStyle/>
          <a:p>
            <a:pPr algn="ctr">
              <a:lnSpc>
                <a:spcPts val="1960"/>
              </a:lnSpc>
            </a:pPr>
            <a:r>
              <a:rPr lang="en-US" b="true" sz="1400">
                <a:solidFill>
                  <a:srgbClr val="FFFFFF"/>
                </a:solidFill>
                <a:latin typeface="Poppins Bold"/>
                <a:ea typeface="Poppins Bold"/>
                <a:cs typeface="Poppins Bold"/>
                <a:sym typeface="Poppins Bold"/>
              </a:rPr>
              <a:t>OLED DISPLAY</a:t>
            </a:r>
          </a:p>
        </p:txBody>
      </p:sp>
      <p:sp>
        <p:nvSpPr>
          <p:cNvPr name="TextBox 39" id="39"/>
          <p:cNvSpPr txBox="true"/>
          <p:nvPr/>
        </p:nvSpPr>
        <p:spPr>
          <a:xfrm rot="0">
            <a:off x="14666821" y="6887735"/>
            <a:ext cx="2533405" cy="755015"/>
          </a:xfrm>
          <a:prstGeom prst="rect">
            <a:avLst/>
          </a:prstGeom>
        </p:spPr>
        <p:txBody>
          <a:bodyPr anchor="t" rtlCol="false" tIns="0" lIns="0" bIns="0" rIns="0">
            <a:spAutoFit/>
          </a:bodyPr>
          <a:lstStyle/>
          <a:p>
            <a:pPr algn="ctr">
              <a:lnSpc>
                <a:spcPts val="1960"/>
              </a:lnSpc>
            </a:pPr>
          </a:p>
          <a:p>
            <a:pPr algn="ctr">
              <a:lnSpc>
                <a:spcPts val="1960"/>
              </a:lnSpc>
            </a:pPr>
            <a:r>
              <a:rPr lang="en-US" sz="1400" b="true">
                <a:solidFill>
                  <a:srgbClr val="FFFFFF"/>
                </a:solidFill>
                <a:latin typeface="Poppins Bold"/>
                <a:ea typeface="Poppins Bold"/>
                <a:cs typeface="Poppins Bold"/>
                <a:sym typeface="Poppins Bold"/>
              </a:rPr>
              <a:t>L</a:t>
            </a:r>
            <a:r>
              <a:rPr lang="en-US" b="true" sz="1400">
                <a:solidFill>
                  <a:srgbClr val="FFFFFF"/>
                </a:solidFill>
                <a:latin typeface="Poppins Bold"/>
                <a:ea typeface="Poppins Bold"/>
                <a:cs typeface="Poppins Bold"/>
                <a:sym typeface="Poppins Bold"/>
              </a:rPr>
              <a:t>ED, BUZZER</a:t>
            </a:r>
          </a:p>
          <a:p>
            <a:pPr algn="ctr">
              <a:lnSpc>
                <a:spcPts val="1960"/>
              </a:lnSpc>
            </a:pPr>
          </a:p>
        </p:txBody>
      </p:sp>
      <p:sp>
        <p:nvSpPr>
          <p:cNvPr name="TextBox 40" id="40"/>
          <p:cNvSpPr txBox="true"/>
          <p:nvPr/>
        </p:nvSpPr>
        <p:spPr>
          <a:xfrm rot="0">
            <a:off x="3789233" y="7848453"/>
            <a:ext cx="2533405" cy="7550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Mengatur batas atas dan bawah suhu sebagai threshold alarm.</a:t>
            </a:r>
          </a:p>
        </p:txBody>
      </p:sp>
      <p:sp>
        <p:nvSpPr>
          <p:cNvPr name="TextBox 41" id="41"/>
          <p:cNvSpPr txBox="true"/>
          <p:nvPr/>
        </p:nvSpPr>
        <p:spPr>
          <a:xfrm rot="0">
            <a:off x="6508566" y="7848453"/>
            <a:ext cx="2533405" cy="7550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Membaca data dari DHT dan potensiometer, mengirimkan ke master.</a:t>
            </a:r>
          </a:p>
        </p:txBody>
      </p:sp>
      <p:sp>
        <p:nvSpPr>
          <p:cNvPr name="TextBox 42" id="42"/>
          <p:cNvSpPr txBox="true"/>
          <p:nvPr/>
        </p:nvSpPr>
        <p:spPr>
          <a:xfrm rot="0">
            <a:off x="9320991" y="7848453"/>
            <a:ext cx="2533405" cy="7550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Menerima data dari slave, mengendalikan OLED, LED, dan buzzer.</a:t>
            </a:r>
          </a:p>
        </p:txBody>
      </p:sp>
      <p:sp>
        <p:nvSpPr>
          <p:cNvPr name="TextBox 43" id="43"/>
          <p:cNvSpPr txBox="true"/>
          <p:nvPr/>
        </p:nvSpPr>
        <p:spPr>
          <a:xfrm rot="0">
            <a:off x="12044896" y="7848453"/>
            <a:ext cx="2533405" cy="50736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Menampilkan suhu saat ini dan nilai threshold.</a:t>
            </a:r>
          </a:p>
        </p:txBody>
      </p:sp>
      <p:sp>
        <p:nvSpPr>
          <p:cNvPr name="TextBox 44" id="44"/>
          <p:cNvSpPr txBox="true"/>
          <p:nvPr/>
        </p:nvSpPr>
        <p:spPr>
          <a:xfrm rot="0">
            <a:off x="14690541" y="7848453"/>
            <a:ext cx="2533405" cy="2597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LED dan buzzer untuk alarm;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968451" y="2527463"/>
            <a:ext cx="8337966" cy="5232073"/>
          </a:xfrm>
          <a:custGeom>
            <a:avLst/>
            <a:gdLst/>
            <a:ahLst/>
            <a:cxnLst/>
            <a:rect r="r" b="b" t="t" l="l"/>
            <a:pathLst>
              <a:path h="5232073" w="8337966">
                <a:moveTo>
                  <a:pt x="0" y="0"/>
                </a:moveTo>
                <a:lnTo>
                  <a:pt x="8337966" y="0"/>
                </a:lnTo>
                <a:lnTo>
                  <a:pt x="8337966" y="5232074"/>
                </a:lnTo>
                <a:lnTo>
                  <a:pt x="0" y="5232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943259" y="2527463"/>
            <a:ext cx="8337966" cy="5232073"/>
          </a:xfrm>
          <a:custGeom>
            <a:avLst/>
            <a:gdLst/>
            <a:ahLst/>
            <a:cxnLst/>
            <a:rect r="r" b="b" t="t" l="l"/>
            <a:pathLst>
              <a:path h="5232073" w="8337966">
                <a:moveTo>
                  <a:pt x="8337966" y="0"/>
                </a:moveTo>
                <a:lnTo>
                  <a:pt x="0" y="0"/>
                </a:lnTo>
                <a:lnTo>
                  <a:pt x="0" y="5232074"/>
                </a:lnTo>
                <a:lnTo>
                  <a:pt x="8337966" y="5232074"/>
                </a:lnTo>
                <a:lnTo>
                  <a:pt x="8337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306417" y="4741658"/>
            <a:ext cx="7706222" cy="5198420"/>
            <a:chOff x="0" y="0"/>
            <a:chExt cx="2029622" cy="1369131"/>
          </a:xfrm>
        </p:grpSpPr>
        <p:sp>
          <p:nvSpPr>
            <p:cNvPr name="Freeform 5" id="5"/>
            <p:cNvSpPr/>
            <p:nvPr/>
          </p:nvSpPr>
          <p:spPr>
            <a:xfrm flipH="false" flipV="false" rot="0">
              <a:off x="0" y="0"/>
              <a:ext cx="2029622" cy="1369131"/>
            </a:xfrm>
            <a:custGeom>
              <a:avLst/>
              <a:gdLst/>
              <a:ahLst/>
              <a:cxnLst/>
              <a:rect r="r" b="b" t="t" l="l"/>
              <a:pathLst>
                <a:path h="1369131" w="2029622">
                  <a:moveTo>
                    <a:pt x="51236" y="0"/>
                  </a:moveTo>
                  <a:lnTo>
                    <a:pt x="1978386" y="0"/>
                  </a:lnTo>
                  <a:cubicBezTo>
                    <a:pt x="1991975" y="0"/>
                    <a:pt x="2005007" y="5398"/>
                    <a:pt x="2014615" y="15007"/>
                  </a:cubicBezTo>
                  <a:cubicBezTo>
                    <a:pt x="2024224" y="24615"/>
                    <a:pt x="2029622" y="37648"/>
                    <a:pt x="2029622" y="51236"/>
                  </a:cubicBezTo>
                  <a:lnTo>
                    <a:pt x="2029622" y="1317895"/>
                  </a:lnTo>
                  <a:cubicBezTo>
                    <a:pt x="2029622" y="1331484"/>
                    <a:pt x="2024224" y="1344516"/>
                    <a:pt x="2014615" y="1354124"/>
                  </a:cubicBezTo>
                  <a:cubicBezTo>
                    <a:pt x="2005007" y="1363733"/>
                    <a:pt x="1991975" y="1369131"/>
                    <a:pt x="1978386" y="1369131"/>
                  </a:cubicBezTo>
                  <a:lnTo>
                    <a:pt x="51236" y="1369131"/>
                  </a:lnTo>
                  <a:cubicBezTo>
                    <a:pt x="22939" y="1369131"/>
                    <a:pt x="0" y="1346192"/>
                    <a:pt x="0" y="1317895"/>
                  </a:cubicBezTo>
                  <a:lnTo>
                    <a:pt x="0" y="51236"/>
                  </a:lnTo>
                  <a:cubicBezTo>
                    <a:pt x="0" y="37648"/>
                    <a:pt x="5398" y="24615"/>
                    <a:pt x="15007" y="15007"/>
                  </a:cubicBezTo>
                  <a:cubicBezTo>
                    <a:pt x="24615" y="5398"/>
                    <a:pt x="37648" y="0"/>
                    <a:pt x="51236" y="0"/>
                  </a:cubicBezTo>
                  <a:close/>
                </a:path>
              </a:pathLst>
            </a:custGeom>
            <a:solidFill>
              <a:srgbClr val="FFFFFF"/>
            </a:solidFill>
          </p:spPr>
        </p:sp>
        <p:sp>
          <p:nvSpPr>
            <p:cNvPr name="TextBox 6" id="6"/>
            <p:cNvSpPr txBox="true"/>
            <p:nvPr/>
          </p:nvSpPr>
          <p:spPr>
            <a:xfrm>
              <a:off x="0" y="-66675"/>
              <a:ext cx="2029622" cy="1435806"/>
            </a:xfrm>
            <a:prstGeom prst="rect">
              <a:avLst/>
            </a:prstGeom>
          </p:spPr>
          <p:txBody>
            <a:bodyPr anchor="ctr" rtlCol="false" tIns="50800" lIns="50800" bIns="50800" rIns="50800"/>
            <a:lstStyle/>
            <a:p>
              <a:pPr algn="ctr">
                <a:lnSpc>
                  <a:spcPts val="3360"/>
                </a:lnSpc>
              </a:pPr>
            </a:p>
          </p:txBody>
        </p:sp>
      </p:grpSp>
      <p:grpSp>
        <p:nvGrpSpPr>
          <p:cNvPr name="Group 7" id="7"/>
          <p:cNvGrpSpPr/>
          <p:nvPr/>
        </p:nvGrpSpPr>
        <p:grpSpPr>
          <a:xfrm rot="0">
            <a:off x="1198438" y="4741658"/>
            <a:ext cx="7706222" cy="5198420"/>
            <a:chOff x="0" y="0"/>
            <a:chExt cx="2029622" cy="1369131"/>
          </a:xfrm>
        </p:grpSpPr>
        <p:sp>
          <p:nvSpPr>
            <p:cNvPr name="Freeform 8" id="8"/>
            <p:cNvSpPr/>
            <p:nvPr/>
          </p:nvSpPr>
          <p:spPr>
            <a:xfrm flipH="false" flipV="false" rot="0">
              <a:off x="0" y="0"/>
              <a:ext cx="2029622" cy="1369131"/>
            </a:xfrm>
            <a:custGeom>
              <a:avLst/>
              <a:gdLst/>
              <a:ahLst/>
              <a:cxnLst/>
              <a:rect r="r" b="b" t="t" l="l"/>
              <a:pathLst>
                <a:path h="1369131" w="2029622">
                  <a:moveTo>
                    <a:pt x="51236" y="0"/>
                  </a:moveTo>
                  <a:lnTo>
                    <a:pt x="1978386" y="0"/>
                  </a:lnTo>
                  <a:cubicBezTo>
                    <a:pt x="1991975" y="0"/>
                    <a:pt x="2005007" y="5398"/>
                    <a:pt x="2014615" y="15007"/>
                  </a:cubicBezTo>
                  <a:cubicBezTo>
                    <a:pt x="2024224" y="24615"/>
                    <a:pt x="2029622" y="37648"/>
                    <a:pt x="2029622" y="51236"/>
                  </a:cubicBezTo>
                  <a:lnTo>
                    <a:pt x="2029622" y="1317895"/>
                  </a:lnTo>
                  <a:cubicBezTo>
                    <a:pt x="2029622" y="1331484"/>
                    <a:pt x="2024224" y="1344516"/>
                    <a:pt x="2014615" y="1354124"/>
                  </a:cubicBezTo>
                  <a:cubicBezTo>
                    <a:pt x="2005007" y="1363733"/>
                    <a:pt x="1991975" y="1369131"/>
                    <a:pt x="1978386" y="1369131"/>
                  </a:cubicBezTo>
                  <a:lnTo>
                    <a:pt x="51236" y="1369131"/>
                  </a:lnTo>
                  <a:cubicBezTo>
                    <a:pt x="22939" y="1369131"/>
                    <a:pt x="0" y="1346192"/>
                    <a:pt x="0" y="1317895"/>
                  </a:cubicBezTo>
                  <a:lnTo>
                    <a:pt x="0" y="51236"/>
                  </a:lnTo>
                  <a:cubicBezTo>
                    <a:pt x="0" y="37648"/>
                    <a:pt x="5398" y="24615"/>
                    <a:pt x="15007" y="15007"/>
                  </a:cubicBezTo>
                  <a:cubicBezTo>
                    <a:pt x="24615" y="5398"/>
                    <a:pt x="37648" y="0"/>
                    <a:pt x="51236" y="0"/>
                  </a:cubicBezTo>
                  <a:close/>
                </a:path>
              </a:pathLst>
            </a:custGeom>
            <a:solidFill>
              <a:srgbClr val="FFFFFF"/>
            </a:solidFill>
          </p:spPr>
        </p:sp>
        <p:sp>
          <p:nvSpPr>
            <p:cNvPr name="TextBox 9" id="9"/>
            <p:cNvSpPr txBox="true"/>
            <p:nvPr/>
          </p:nvSpPr>
          <p:spPr>
            <a:xfrm>
              <a:off x="0" y="-66675"/>
              <a:ext cx="2029622" cy="1435806"/>
            </a:xfrm>
            <a:prstGeom prst="rect">
              <a:avLst/>
            </a:prstGeom>
          </p:spPr>
          <p:txBody>
            <a:bodyPr anchor="ctr" rtlCol="false" tIns="50800" lIns="50800" bIns="50800" rIns="50800"/>
            <a:lstStyle/>
            <a:p>
              <a:pPr algn="ctr">
                <a:lnSpc>
                  <a:spcPts val="3360"/>
                </a:lnSpc>
              </a:pPr>
            </a:p>
          </p:txBody>
        </p:sp>
      </p:grpSp>
      <p:sp>
        <p:nvSpPr>
          <p:cNvPr name="Freeform 10" id="10"/>
          <p:cNvSpPr/>
          <p:nvPr/>
        </p:nvSpPr>
        <p:spPr>
          <a:xfrm flipH="false" flipV="true" rot="0">
            <a:off x="14676346" y="-851440"/>
            <a:ext cx="3975926" cy="4114800"/>
          </a:xfrm>
          <a:custGeom>
            <a:avLst/>
            <a:gdLst/>
            <a:ahLst/>
            <a:cxnLst/>
            <a:rect r="r" b="b" t="t" l="l"/>
            <a:pathLst>
              <a:path h="4114800" w="3975926">
                <a:moveTo>
                  <a:pt x="0" y="4114800"/>
                </a:moveTo>
                <a:lnTo>
                  <a:pt x="3975926" y="4114800"/>
                </a:lnTo>
                <a:lnTo>
                  <a:pt x="3975926"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0">
            <a:off x="-364272" y="-539843"/>
            <a:ext cx="3975926" cy="4114800"/>
          </a:xfrm>
          <a:custGeom>
            <a:avLst/>
            <a:gdLst/>
            <a:ahLst/>
            <a:cxnLst/>
            <a:rect r="r" b="b" t="t" l="l"/>
            <a:pathLst>
              <a:path h="4114800" w="3975926">
                <a:moveTo>
                  <a:pt x="3975926" y="4114800"/>
                </a:moveTo>
                <a:lnTo>
                  <a:pt x="0" y="4114800"/>
                </a:lnTo>
                <a:lnTo>
                  <a:pt x="0" y="0"/>
                </a:lnTo>
                <a:lnTo>
                  <a:pt x="3975926" y="0"/>
                </a:lnTo>
                <a:lnTo>
                  <a:pt x="3975926"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623691" y="5040630"/>
            <a:ext cx="6867835" cy="4608417"/>
            <a:chOff x="0" y="0"/>
            <a:chExt cx="1064007" cy="713964"/>
          </a:xfrm>
        </p:grpSpPr>
        <p:sp>
          <p:nvSpPr>
            <p:cNvPr name="Freeform 13" id="13"/>
            <p:cNvSpPr/>
            <p:nvPr/>
          </p:nvSpPr>
          <p:spPr>
            <a:xfrm flipH="false" flipV="false" rot="0">
              <a:off x="0" y="0"/>
              <a:ext cx="1064007" cy="713964"/>
            </a:xfrm>
            <a:custGeom>
              <a:avLst/>
              <a:gdLst/>
              <a:ahLst/>
              <a:cxnLst/>
              <a:rect r="r" b="b" t="t" l="l"/>
              <a:pathLst>
                <a:path h="713964" w="1064007">
                  <a:moveTo>
                    <a:pt x="25927" y="0"/>
                  </a:moveTo>
                  <a:lnTo>
                    <a:pt x="1038080" y="0"/>
                  </a:lnTo>
                  <a:cubicBezTo>
                    <a:pt x="1052399" y="0"/>
                    <a:pt x="1064007" y="11608"/>
                    <a:pt x="1064007" y="25927"/>
                  </a:cubicBezTo>
                  <a:lnTo>
                    <a:pt x="1064007" y="688037"/>
                  </a:lnTo>
                  <a:cubicBezTo>
                    <a:pt x="1064007" y="702356"/>
                    <a:pt x="1052399" y="713964"/>
                    <a:pt x="1038080" y="713964"/>
                  </a:cubicBezTo>
                  <a:lnTo>
                    <a:pt x="25927" y="713964"/>
                  </a:lnTo>
                  <a:cubicBezTo>
                    <a:pt x="11608" y="713964"/>
                    <a:pt x="0" y="702356"/>
                    <a:pt x="0" y="688037"/>
                  </a:cubicBezTo>
                  <a:lnTo>
                    <a:pt x="0" y="25927"/>
                  </a:lnTo>
                  <a:cubicBezTo>
                    <a:pt x="0" y="11608"/>
                    <a:pt x="11608" y="0"/>
                    <a:pt x="25927" y="0"/>
                  </a:cubicBezTo>
                  <a:close/>
                </a:path>
              </a:pathLst>
            </a:custGeom>
            <a:blipFill>
              <a:blip r:embed="rId6"/>
              <a:stretch>
                <a:fillRect l="0" t="-4265" r="0" b="-4265"/>
              </a:stretch>
            </a:blipFill>
          </p:spPr>
        </p:sp>
      </p:grpSp>
      <p:grpSp>
        <p:nvGrpSpPr>
          <p:cNvPr name="Group 14" id="14"/>
          <p:cNvGrpSpPr/>
          <p:nvPr/>
        </p:nvGrpSpPr>
        <p:grpSpPr>
          <a:xfrm rot="0">
            <a:off x="9725610" y="5036660"/>
            <a:ext cx="6867835" cy="4608417"/>
            <a:chOff x="0" y="0"/>
            <a:chExt cx="1064007" cy="713964"/>
          </a:xfrm>
        </p:grpSpPr>
        <p:sp>
          <p:nvSpPr>
            <p:cNvPr name="Freeform 15" id="15"/>
            <p:cNvSpPr/>
            <p:nvPr/>
          </p:nvSpPr>
          <p:spPr>
            <a:xfrm flipH="false" flipV="false" rot="0">
              <a:off x="0" y="0"/>
              <a:ext cx="1064007" cy="713964"/>
            </a:xfrm>
            <a:custGeom>
              <a:avLst/>
              <a:gdLst/>
              <a:ahLst/>
              <a:cxnLst/>
              <a:rect r="r" b="b" t="t" l="l"/>
              <a:pathLst>
                <a:path h="713964" w="1064007">
                  <a:moveTo>
                    <a:pt x="25927" y="0"/>
                  </a:moveTo>
                  <a:lnTo>
                    <a:pt x="1038080" y="0"/>
                  </a:lnTo>
                  <a:cubicBezTo>
                    <a:pt x="1052399" y="0"/>
                    <a:pt x="1064007" y="11608"/>
                    <a:pt x="1064007" y="25927"/>
                  </a:cubicBezTo>
                  <a:lnTo>
                    <a:pt x="1064007" y="688037"/>
                  </a:lnTo>
                  <a:cubicBezTo>
                    <a:pt x="1064007" y="702356"/>
                    <a:pt x="1052399" y="713964"/>
                    <a:pt x="1038080" y="713964"/>
                  </a:cubicBezTo>
                  <a:lnTo>
                    <a:pt x="25927" y="713964"/>
                  </a:lnTo>
                  <a:cubicBezTo>
                    <a:pt x="11608" y="713964"/>
                    <a:pt x="0" y="702356"/>
                    <a:pt x="0" y="688037"/>
                  </a:cubicBezTo>
                  <a:lnTo>
                    <a:pt x="0" y="25927"/>
                  </a:lnTo>
                  <a:cubicBezTo>
                    <a:pt x="0" y="11608"/>
                    <a:pt x="11608" y="0"/>
                    <a:pt x="25927" y="0"/>
                  </a:cubicBezTo>
                  <a:close/>
                </a:path>
              </a:pathLst>
            </a:custGeom>
            <a:blipFill>
              <a:blip r:embed="rId7"/>
              <a:stretch>
                <a:fillRect l="-5615" t="-2794" r="-20803" b="0"/>
              </a:stretch>
            </a:blipFill>
          </p:spPr>
        </p:sp>
      </p:grpSp>
      <p:sp>
        <p:nvSpPr>
          <p:cNvPr name="TextBox 16" id="16"/>
          <p:cNvSpPr txBox="true"/>
          <p:nvPr/>
        </p:nvSpPr>
        <p:spPr>
          <a:xfrm rot="0">
            <a:off x="9105539" y="1034510"/>
            <a:ext cx="3106745" cy="1069340"/>
          </a:xfrm>
          <a:prstGeom prst="rect">
            <a:avLst/>
          </a:prstGeom>
        </p:spPr>
        <p:txBody>
          <a:bodyPr anchor="t" rtlCol="false" tIns="0" lIns="0" bIns="0" rIns="0">
            <a:spAutoFit/>
          </a:bodyPr>
          <a:lstStyle/>
          <a:p>
            <a:pPr algn="l">
              <a:lnSpc>
                <a:spcPts val="8260"/>
              </a:lnSpc>
            </a:pPr>
            <a:r>
              <a:rPr lang="en-US" sz="5900" b="true">
                <a:solidFill>
                  <a:srgbClr val="509FCB"/>
                </a:solidFill>
                <a:latin typeface="Poppins Bold"/>
                <a:ea typeface="Poppins Bold"/>
                <a:cs typeface="Poppins Bold"/>
                <a:sym typeface="Poppins Bold"/>
              </a:rPr>
              <a:t>Project</a:t>
            </a:r>
          </a:p>
        </p:txBody>
      </p:sp>
      <p:sp>
        <p:nvSpPr>
          <p:cNvPr name="TextBox 17" id="17"/>
          <p:cNvSpPr txBox="true"/>
          <p:nvPr/>
        </p:nvSpPr>
        <p:spPr>
          <a:xfrm rot="0">
            <a:off x="7021794" y="1034510"/>
            <a:ext cx="2122206" cy="1069340"/>
          </a:xfrm>
          <a:prstGeom prst="rect">
            <a:avLst/>
          </a:prstGeom>
        </p:spPr>
        <p:txBody>
          <a:bodyPr anchor="t" rtlCol="false" tIns="0" lIns="0" bIns="0" rIns="0">
            <a:spAutoFit/>
          </a:bodyPr>
          <a:lstStyle/>
          <a:p>
            <a:pPr algn="l">
              <a:lnSpc>
                <a:spcPts val="8260"/>
              </a:lnSpc>
            </a:pPr>
            <a:r>
              <a:rPr lang="en-US" sz="5900" b="true">
                <a:solidFill>
                  <a:srgbClr val="D9EAF3"/>
                </a:solidFill>
                <a:latin typeface="Poppins Bold"/>
                <a:ea typeface="Poppins Bold"/>
                <a:cs typeface="Poppins Bold"/>
                <a:sym typeface="Poppins Bold"/>
              </a:rPr>
              <a:t>Hasil</a:t>
            </a:r>
          </a:p>
        </p:txBody>
      </p:sp>
      <p:sp>
        <p:nvSpPr>
          <p:cNvPr name="TextBox 18" id="18"/>
          <p:cNvSpPr txBox="true"/>
          <p:nvPr/>
        </p:nvSpPr>
        <p:spPr>
          <a:xfrm rot="0">
            <a:off x="2763140" y="3603532"/>
            <a:ext cx="4751325" cy="635000"/>
          </a:xfrm>
          <a:prstGeom prst="rect">
            <a:avLst/>
          </a:prstGeom>
        </p:spPr>
        <p:txBody>
          <a:bodyPr anchor="t" rtlCol="false" tIns="0" lIns="0" bIns="0" rIns="0">
            <a:spAutoFit/>
          </a:bodyPr>
          <a:lstStyle/>
          <a:p>
            <a:pPr algn="ctr">
              <a:lnSpc>
                <a:spcPts val="4900"/>
              </a:lnSpc>
            </a:pPr>
            <a:r>
              <a:rPr lang="en-US" b="true" sz="3500">
                <a:solidFill>
                  <a:srgbClr val="04314C"/>
                </a:solidFill>
                <a:latin typeface="Poppins Bold"/>
                <a:ea typeface="Poppins Bold"/>
                <a:cs typeface="Poppins Bold"/>
                <a:sym typeface="Poppins Bold"/>
              </a:rPr>
              <a:t>OLED DISPLAY</a:t>
            </a:r>
          </a:p>
        </p:txBody>
      </p:sp>
      <p:sp>
        <p:nvSpPr>
          <p:cNvPr name="TextBox 19" id="19"/>
          <p:cNvSpPr txBox="true"/>
          <p:nvPr/>
        </p:nvSpPr>
        <p:spPr>
          <a:xfrm rot="0">
            <a:off x="10736579" y="3666744"/>
            <a:ext cx="4751325" cy="635000"/>
          </a:xfrm>
          <a:prstGeom prst="rect">
            <a:avLst/>
          </a:prstGeom>
        </p:spPr>
        <p:txBody>
          <a:bodyPr anchor="t" rtlCol="false" tIns="0" lIns="0" bIns="0" rIns="0">
            <a:spAutoFit/>
          </a:bodyPr>
          <a:lstStyle/>
          <a:p>
            <a:pPr algn="ctr">
              <a:lnSpc>
                <a:spcPts val="4900"/>
              </a:lnSpc>
            </a:pPr>
            <a:r>
              <a:rPr lang="en-US" b="true" sz="3500">
                <a:solidFill>
                  <a:srgbClr val="04314C"/>
                </a:solidFill>
                <a:latin typeface="Poppins Bold"/>
                <a:ea typeface="Poppins Bold"/>
                <a:cs typeface="Poppins Bold"/>
                <a:sym typeface="Poppins Bold"/>
              </a:rPr>
              <a:t>VIRTUAL TERMINAL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grpSp>
        <p:nvGrpSpPr>
          <p:cNvPr name="Group 2" id="2"/>
          <p:cNvGrpSpPr/>
          <p:nvPr/>
        </p:nvGrpSpPr>
        <p:grpSpPr>
          <a:xfrm rot="0">
            <a:off x="1028700" y="2758694"/>
            <a:ext cx="16230600" cy="3086100"/>
            <a:chOff x="0" y="0"/>
            <a:chExt cx="4274726" cy="812800"/>
          </a:xfrm>
        </p:grpSpPr>
        <p:sp>
          <p:nvSpPr>
            <p:cNvPr name="Freeform 3" id="3"/>
            <p:cNvSpPr/>
            <p:nvPr/>
          </p:nvSpPr>
          <p:spPr>
            <a:xfrm flipH="false" flipV="false" rot="0">
              <a:off x="0" y="0"/>
              <a:ext cx="4274726" cy="812800"/>
            </a:xfrm>
            <a:custGeom>
              <a:avLst/>
              <a:gdLst/>
              <a:ahLst/>
              <a:cxnLst/>
              <a:rect r="r" b="b" t="t" l="l"/>
              <a:pathLst>
                <a:path h="812800" w="4274726">
                  <a:moveTo>
                    <a:pt x="24327" y="0"/>
                  </a:moveTo>
                  <a:lnTo>
                    <a:pt x="4250399" y="0"/>
                  </a:lnTo>
                  <a:cubicBezTo>
                    <a:pt x="4263834" y="0"/>
                    <a:pt x="4274726" y="10891"/>
                    <a:pt x="4274726" y="24327"/>
                  </a:cubicBezTo>
                  <a:lnTo>
                    <a:pt x="4274726" y="788473"/>
                  </a:lnTo>
                  <a:cubicBezTo>
                    <a:pt x="4274726" y="801909"/>
                    <a:pt x="4263834" y="812800"/>
                    <a:pt x="4250399" y="812800"/>
                  </a:cubicBezTo>
                  <a:lnTo>
                    <a:pt x="24327" y="812800"/>
                  </a:lnTo>
                  <a:cubicBezTo>
                    <a:pt x="10891" y="812800"/>
                    <a:pt x="0" y="801909"/>
                    <a:pt x="0" y="788473"/>
                  </a:cubicBezTo>
                  <a:lnTo>
                    <a:pt x="0" y="24327"/>
                  </a:lnTo>
                  <a:cubicBezTo>
                    <a:pt x="0" y="10891"/>
                    <a:pt x="10891" y="0"/>
                    <a:pt x="24327" y="0"/>
                  </a:cubicBezTo>
                  <a:close/>
                </a:path>
              </a:pathLst>
            </a:custGeom>
            <a:solidFill>
              <a:srgbClr val="D9EAF3"/>
            </a:solidFill>
          </p:spPr>
        </p:sp>
        <p:sp>
          <p:nvSpPr>
            <p:cNvPr name="TextBox 4" id="4"/>
            <p:cNvSpPr txBox="true"/>
            <p:nvPr/>
          </p:nvSpPr>
          <p:spPr>
            <a:xfrm>
              <a:off x="0" y="-47625"/>
              <a:ext cx="4274726" cy="860425"/>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9306417" y="4741658"/>
            <a:ext cx="7706222" cy="5198420"/>
            <a:chOff x="0" y="0"/>
            <a:chExt cx="2029622" cy="1369131"/>
          </a:xfrm>
        </p:grpSpPr>
        <p:sp>
          <p:nvSpPr>
            <p:cNvPr name="Freeform 6" id="6"/>
            <p:cNvSpPr/>
            <p:nvPr/>
          </p:nvSpPr>
          <p:spPr>
            <a:xfrm flipH="false" flipV="false" rot="0">
              <a:off x="0" y="0"/>
              <a:ext cx="2029622" cy="1369131"/>
            </a:xfrm>
            <a:custGeom>
              <a:avLst/>
              <a:gdLst/>
              <a:ahLst/>
              <a:cxnLst/>
              <a:rect r="r" b="b" t="t" l="l"/>
              <a:pathLst>
                <a:path h="1369131" w="2029622">
                  <a:moveTo>
                    <a:pt x="51236" y="0"/>
                  </a:moveTo>
                  <a:lnTo>
                    <a:pt x="1978386" y="0"/>
                  </a:lnTo>
                  <a:cubicBezTo>
                    <a:pt x="1991975" y="0"/>
                    <a:pt x="2005007" y="5398"/>
                    <a:pt x="2014615" y="15007"/>
                  </a:cubicBezTo>
                  <a:cubicBezTo>
                    <a:pt x="2024224" y="24615"/>
                    <a:pt x="2029622" y="37648"/>
                    <a:pt x="2029622" y="51236"/>
                  </a:cubicBezTo>
                  <a:lnTo>
                    <a:pt x="2029622" y="1317895"/>
                  </a:lnTo>
                  <a:cubicBezTo>
                    <a:pt x="2029622" y="1331484"/>
                    <a:pt x="2024224" y="1344516"/>
                    <a:pt x="2014615" y="1354124"/>
                  </a:cubicBezTo>
                  <a:cubicBezTo>
                    <a:pt x="2005007" y="1363733"/>
                    <a:pt x="1991975" y="1369131"/>
                    <a:pt x="1978386" y="1369131"/>
                  </a:cubicBezTo>
                  <a:lnTo>
                    <a:pt x="51236" y="1369131"/>
                  </a:lnTo>
                  <a:cubicBezTo>
                    <a:pt x="22939" y="1369131"/>
                    <a:pt x="0" y="1346192"/>
                    <a:pt x="0" y="1317895"/>
                  </a:cubicBezTo>
                  <a:lnTo>
                    <a:pt x="0" y="51236"/>
                  </a:lnTo>
                  <a:cubicBezTo>
                    <a:pt x="0" y="37648"/>
                    <a:pt x="5398" y="24615"/>
                    <a:pt x="15007" y="15007"/>
                  </a:cubicBezTo>
                  <a:cubicBezTo>
                    <a:pt x="24615" y="5398"/>
                    <a:pt x="37648" y="0"/>
                    <a:pt x="51236" y="0"/>
                  </a:cubicBezTo>
                  <a:close/>
                </a:path>
              </a:pathLst>
            </a:custGeom>
            <a:solidFill>
              <a:srgbClr val="FFFFFF"/>
            </a:solidFill>
          </p:spPr>
        </p:sp>
        <p:sp>
          <p:nvSpPr>
            <p:cNvPr name="TextBox 7" id="7"/>
            <p:cNvSpPr txBox="true"/>
            <p:nvPr/>
          </p:nvSpPr>
          <p:spPr>
            <a:xfrm>
              <a:off x="0" y="-66675"/>
              <a:ext cx="2029622" cy="1435806"/>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198438" y="4741658"/>
            <a:ext cx="7706222" cy="5198420"/>
            <a:chOff x="0" y="0"/>
            <a:chExt cx="2029622" cy="1369131"/>
          </a:xfrm>
        </p:grpSpPr>
        <p:sp>
          <p:nvSpPr>
            <p:cNvPr name="Freeform 9" id="9"/>
            <p:cNvSpPr/>
            <p:nvPr/>
          </p:nvSpPr>
          <p:spPr>
            <a:xfrm flipH="false" flipV="false" rot="0">
              <a:off x="0" y="0"/>
              <a:ext cx="2029622" cy="1369131"/>
            </a:xfrm>
            <a:custGeom>
              <a:avLst/>
              <a:gdLst/>
              <a:ahLst/>
              <a:cxnLst/>
              <a:rect r="r" b="b" t="t" l="l"/>
              <a:pathLst>
                <a:path h="1369131" w="2029622">
                  <a:moveTo>
                    <a:pt x="51236" y="0"/>
                  </a:moveTo>
                  <a:lnTo>
                    <a:pt x="1978386" y="0"/>
                  </a:lnTo>
                  <a:cubicBezTo>
                    <a:pt x="1991975" y="0"/>
                    <a:pt x="2005007" y="5398"/>
                    <a:pt x="2014615" y="15007"/>
                  </a:cubicBezTo>
                  <a:cubicBezTo>
                    <a:pt x="2024224" y="24615"/>
                    <a:pt x="2029622" y="37648"/>
                    <a:pt x="2029622" y="51236"/>
                  </a:cubicBezTo>
                  <a:lnTo>
                    <a:pt x="2029622" y="1317895"/>
                  </a:lnTo>
                  <a:cubicBezTo>
                    <a:pt x="2029622" y="1331484"/>
                    <a:pt x="2024224" y="1344516"/>
                    <a:pt x="2014615" y="1354124"/>
                  </a:cubicBezTo>
                  <a:cubicBezTo>
                    <a:pt x="2005007" y="1363733"/>
                    <a:pt x="1991975" y="1369131"/>
                    <a:pt x="1978386" y="1369131"/>
                  </a:cubicBezTo>
                  <a:lnTo>
                    <a:pt x="51236" y="1369131"/>
                  </a:lnTo>
                  <a:cubicBezTo>
                    <a:pt x="22939" y="1369131"/>
                    <a:pt x="0" y="1346192"/>
                    <a:pt x="0" y="1317895"/>
                  </a:cubicBezTo>
                  <a:lnTo>
                    <a:pt x="0" y="51236"/>
                  </a:lnTo>
                  <a:cubicBezTo>
                    <a:pt x="0" y="37648"/>
                    <a:pt x="5398" y="24615"/>
                    <a:pt x="15007" y="15007"/>
                  </a:cubicBezTo>
                  <a:cubicBezTo>
                    <a:pt x="24615" y="5398"/>
                    <a:pt x="37648" y="0"/>
                    <a:pt x="51236" y="0"/>
                  </a:cubicBezTo>
                  <a:close/>
                </a:path>
              </a:pathLst>
            </a:custGeom>
            <a:solidFill>
              <a:srgbClr val="FFFFFF"/>
            </a:solidFill>
          </p:spPr>
        </p:sp>
        <p:sp>
          <p:nvSpPr>
            <p:cNvPr name="TextBox 10" id="10"/>
            <p:cNvSpPr txBox="true"/>
            <p:nvPr/>
          </p:nvSpPr>
          <p:spPr>
            <a:xfrm>
              <a:off x="0" y="-66675"/>
              <a:ext cx="2029622" cy="1435806"/>
            </a:xfrm>
            <a:prstGeom prst="rect">
              <a:avLst/>
            </a:prstGeom>
          </p:spPr>
          <p:txBody>
            <a:bodyPr anchor="ctr" rtlCol="false" tIns="50800" lIns="50800" bIns="50800" rIns="50800"/>
            <a:lstStyle/>
            <a:p>
              <a:pPr algn="ctr">
                <a:lnSpc>
                  <a:spcPts val="3360"/>
                </a:lnSpc>
              </a:pPr>
            </a:p>
          </p:txBody>
        </p:sp>
      </p:grpSp>
      <p:sp>
        <p:nvSpPr>
          <p:cNvPr name="Freeform 11" id="11"/>
          <p:cNvSpPr/>
          <p:nvPr/>
        </p:nvSpPr>
        <p:spPr>
          <a:xfrm flipH="false" flipV="true" rot="0">
            <a:off x="14676346" y="-851440"/>
            <a:ext cx="3975926" cy="4114800"/>
          </a:xfrm>
          <a:custGeom>
            <a:avLst/>
            <a:gdLst/>
            <a:ahLst/>
            <a:cxnLst/>
            <a:rect r="r" b="b" t="t" l="l"/>
            <a:pathLst>
              <a:path h="4114800" w="3975926">
                <a:moveTo>
                  <a:pt x="0" y="4114800"/>
                </a:moveTo>
                <a:lnTo>
                  <a:pt x="3975926" y="4114800"/>
                </a:lnTo>
                <a:lnTo>
                  <a:pt x="3975926"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true" rot="0">
            <a:off x="-364272" y="-539843"/>
            <a:ext cx="3975926" cy="4114800"/>
          </a:xfrm>
          <a:custGeom>
            <a:avLst/>
            <a:gdLst/>
            <a:ahLst/>
            <a:cxnLst/>
            <a:rect r="r" b="b" t="t" l="l"/>
            <a:pathLst>
              <a:path h="4114800" w="3975926">
                <a:moveTo>
                  <a:pt x="3975926" y="4114800"/>
                </a:moveTo>
                <a:lnTo>
                  <a:pt x="0" y="4114800"/>
                </a:lnTo>
                <a:lnTo>
                  <a:pt x="0" y="0"/>
                </a:lnTo>
                <a:lnTo>
                  <a:pt x="3975926" y="0"/>
                </a:lnTo>
                <a:lnTo>
                  <a:pt x="3975926"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623691" y="5040630"/>
            <a:ext cx="6867835" cy="4608417"/>
            <a:chOff x="0" y="0"/>
            <a:chExt cx="1064007" cy="713964"/>
          </a:xfrm>
        </p:grpSpPr>
        <p:sp>
          <p:nvSpPr>
            <p:cNvPr name="Freeform 14" id="14"/>
            <p:cNvSpPr/>
            <p:nvPr/>
          </p:nvSpPr>
          <p:spPr>
            <a:xfrm flipH="false" flipV="false" rot="0">
              <a:off x="0" y="0"/>
              <a:ext cx="1064007" cy="713964"/>
            </a:xfrm>
            <a:custGeom>
              <a:avLst/>
              <a:gdLst/>
              <a:ahLst/>
              <a:cxnLst/>
              <a:rect r="r" b="b" t="t" l="l"/>
              <a:pathLst>
                <a:path h="713964" w="1064007">
                  <a:moveTo>
                    <a:pt x="25927" y="0"/>
                  </a:moveTo>
                  <a:lnTo>
                    <a:pt x="1038080" y="0"/>
                  </a:lnTo>
                  <a:cubicBezTo>
                    <a:pt x="1052399" y="0"/>
                    <a:pt x="1064007" y="11608"/>
                    <a:pt x="1064007" y="25927"/>
                  </a:cubicBezTo>
                  <a:lnTo>
                    <a:pt x="1064007" y="688037"/>
                  </a:lnTo>
                  <a:cubicBezTo>
                    <a:pt x="1064007" y="702356"/>
                    <a:pt x="1052399" y="713964"/>
                    <a:pt x="1038080" y="713964"/>
                  </a:cubicBezTo>
                  <a:lnTo>
                    <a:pt x="25927" y="713964"/>
                  </a:lnTo>
                  <a:cubicBezTo>
                    <a:pt x="11608" y="713964"/>
                    <a:pt x="0" y="702356"/>
                    <a:pt x="0" y="688037"/>
                  </a:cubicBezTo>
                  <a:lnTo>
                    <a:pt x="0" y="25927"/>
                  </a:lnTo>
                  <a:cubicBezTo>
                    <a:pt x="0" y="11608"/>
                    <a:pt x="11608" y="0"/>
                    <a:pt x="25927" y="0"/>
                  </a:cubicBezTo>
                  <a:close/>
                </a:path>
              </a:pathLst>
            </a:custGeom>
            <a:blipFill>
              <a:blip r:embed="rId4"/>
              <a:stretch>
                <a:fillRect l="-9024" t="0" r="-9024" b="0"/>
              </a:stretch>
            </a:blipFill>
          </p:spPr>
        </p:sp>
      </p:grpSp>
      <p:grpSp>
        <p:nvGrpSpPr>
          <p:cNvPr name="Group 15" id="15"/>
          <p:cNvGrpSpPr/>
          <p:nvPr/>
        </p:nvGrpSpPr>
        <p:grpSpPr>
          <a:xfrm rot="0">
            <a:off x="9725610" y="5036660"/>
            <a:ext cx="6867835" cy="4608417"/>
            <a:chOff x="0" y="0"/>
            <a:chExt cx="1064007" cy="713964"/>
          </a:xfrm>
        </p:grpSpPr>
        <p:sp>
          <p:nvSpPr>
            <p:cNvPr name="Freeform 16" id="16"/>
            <p:cNvSpPr/>
            <p:nvPr/>
          </p:nvSpPr>
          <p:spPr>
            <a:xfrm flipH="false" flipV="false" rot="0">
              <a:off x="0" y="0"/>
              <a:ext cx="1064007" cy="713964"/>
            </a:xfrm>
            <a:custGeom>
              <a:avLst/>
              <a:gdLst/>
              <a:ahLst/>
              <a:cxnLst/>
              <a:rect r="r" b="b" t="t" l="l"/>
              <a:pathLst>
                <a:path h="713964" w="1064007">
                  <a:moveTo>
                    <a:pt x="25927" y="0"/>
                  </a:moveTo>
                  <a:lnTo>
                    <a:pt x="1038080" y="0"/>
                  </a:lnTo>
                  <a:cubicBezTo>
                    <a:pt x="1052399" y="0"/>
                    <a:pt x="1064007" y="11608"/>
                    <a:pt x="1064007" y="25927"/>
                  </a:cubicBezTo>
                  <a:lnTo>
                    <a:pt x="1064007" y="688037"/>
                  </a:lnTo>
                  <a:cubicBezTo>
                    <a:pt x="1064007" y="702356"/>
                    <a:pt x="1052399" y="713964"/>
                    <a:pt x="1038080" y="713964"/>
                  </a:cubicBezTo>
                  <a:lnTo>
                    <a:pt x="25927" y="713964"/>
                  </a:lnTo>
                  <a:cubicBezTo>
                    <a:pt x="11608" y="713964"/>
                    <a:pt x="0" y="702356"/>
                    <a:pt x="0" y="688037"/>
                  </a:cubicBezTo>
                  <a:lnTo>
                    <a:pt x="0" y="25927"/>
                  </a:lnTo>
                  <a:cubicBezTo>
                    <a:pt x="0" y="11608"/>
                    <a:pt x="11608" y="0"/>
                    <a:pt x="25927" y="0"/>
                  </a:cubicBezTo>
                  <a:close/>
                </a:path>
              </a:pathLst>
            </a:custGeom>
            <a:blipFill>
              <a:blip r:embed="rId5"/>
              <a:stretch>
                <a:fillRect l="-7617" t="0" r="-7617" b="0"/>
              </a:stretch>
            </a:blipFill>
          </p:spPr>
        </p:sp>
      </p:grpSp>
      <p:sp>
        <p:nvSpPr>
          <p:cNvPr name="TextBox 17" id="17"/>
          <p:cNvSpPr txBox="true"/>
          <p:nvPr/>
        </p:nvSpPr>
        <p:spPr>
          <a:xfrm rot="0">
            <a:off x="9105539" y="1034510"/>
            <a:ext cx="3106745" cy="1069340"/>
          </a:xfrm>
          <a:prstGeom prst="rect">
            <a:avLst/>
          </a:prstGeom>
        </p:spPr>
        <p:txBody>
          <a:bodyPr anchor="t" rtlCol="false" tIns="0" lIns="0" bIns="0" rIns="0">
            <a:spAutoFit/>
          </a:bodyPr>
          <a:lstStyle/>
          <a:p>
            <a:pPr algn="l">
              <a:lnSpc>
                <a:spcPts val="8260"/>
              </a:lnSpc>
            </a:pPr>
            <a:r>
              <a:rPr lang="en-US" sz="5900" b="true">
                <a:solidFill>
                  <a:srgbClr val="509FCB"/>
                </a:solidFill>
                <a:latin typeface="Poppins Bold"/>
                <a:ea typeface="Poppins Bold"/>
                <a:cs typeface="Poppins Bold"/>
                <a:sym typeface="Poppins Bold"/>
              </a:rPr>
              <a:t>Project</a:t>
            </a:r>
          </a:p>
        </p:txBody>
      </p:sp>
      <p:sp>
        <p:nvSpPr>
          <p:cNvPr name="TextBox 18" id="18"/>
          <p:cNvSpPr txBox="true"/>
          <p:nvPr/>
        </p:nvSpPr>
        <p:spPr>
          <a:xfrm rot="0">
            <a:off x="7021794" y="1034510"/>
            <a:ext cx="2122206" cy="1069340"/>
          </a:xfrm>
          <a:prstGeom prst="rect">
            <a:avLst/>
          </a:prstGeom>
        </p:spPr>
        <p:txBody>
          <a:bodyPr anchor="t" rtlCol="false" tIns="0" lIns="0" bIns="0" rIns="0">
            <a:spAutoFit/>
          </a:bodyPr>
          <a:lstStyle/>
          <a:p>
            <a:pPr algn="l">
              <a:lnSpc>
                <a:spcPts val="8260"/>
              </a:lnSpc>
            </a:pPr>
            <a:r>
              <a:rPr lang="en-US" sz="5900" b="true">
                <a:solidFill>
                  <a:srgbClr val="D9EAF3"/>
                </a:solidFill>
                <a:latin typeface="Poppins Bold"/>
                <a:ea typeface="Poppins Bold"/>
                <a:cs typeface="Poppins Bold"/>
                <a:sym typeface="Poppins Bold"/>
              </a:rPr>
              <a:t>Hasil</a:t>
            </a:r>
          </a:p>
        </p:txBody>
      </p:sp>
      <p:sp>
        <p:nvSpPr>
          <p:cNvPr name="TextBox 19" id="19"/>
          <p:cNvSpPr txBox="true"/>
          <p:nvPr/>
        </p:nvSpPr>
        <p:spPr>
          <a:xfrm rot="0">
            <a:off x="6729876" y="3158585"/>
            <a:ext cx="4751325" cy="1254125"/>
          </a:xfrm>
          <a:prstGeom prst="rect">
            <a:avLst/>
          </a:prstGeom>
        </p:spPr>
        <p:txBody>
          <a:bodyPr anchor="t" rtlCol="false" tIns="0" lIns="0" bIns="0" rIns="0">
            <a:spAutoFit/>
          </a:bodyPr>
          <a:lstStyle/>
          <a:p>
            <a:pPr algn="ctr">
              <a:lnSpc>
                <a:spcPts val="4900"/>
              </a:lnSpc>
            </a:pPr>
            <a:r>
              <a:rPr lang="en-US" b="true" sz="3500">
                <a:solidFill>
                  <a:srgbClr val="04314C"/>
                </a:solidFill>
                <a:latin typeface="Poppins Bold"/>
                <a:ea typeface="Poppins Bold"/>
                <a:cs typeface="Poppins Bold"/>
                <a:sym typeface="Poppins Bold"/>
              </a:rPr>
              <a:t>CONTOH SITUASI (LED BERKEDIP)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400696" y="-7507212"/>
            <a:ext cx="10696161" cy="10174724"/>
          </a:xfrm>
          <a:custGeom>
            <a:avLst/>
            <a:gdLst/>
            <a:ahLst/>
            <a:cxnLst/>
            <a:rect r="r" b="b" t="t" l="l"/>
            <a:pathLst>
              <a:path h="10174724" w="10696161">
                <a:moveTo>
                  <a:pt x="0" y="0"/>
                </a:moveTo>
                <a:lnTo>
                  <a:pt x="10696162" y="0"/>
                </a:lnTo>
                <a:lnTo>
                  <a:pt x="10696162"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0946331" y="818243"/>
            <a:ext cx="3218150" cy="8045375"/>
            <a:chOff x="0" y="0"/>
            <a:chExt cx="2540000" cy="6350000"/>
          </a:xfrm>
        </p:grpSpPr>
        <p:sp>
          <p:nvSpPr>
            <p:cNvPr name="Freeform 4" id="4"/>
            <p:cNvSpPr/>
            <p:nvPr/>
          </p:nvSpPr>
          <p:spPr>
            <a:xfrm flipH="false" flipV="false" rot="0">
              <a:off x="0" y="0"/>
              <a:ext cx="2540000" cy="6350000"/>
            </a:xfrm>
            <a:custGeom>
              <a:avLst/>
              <a:gdLst/>
              <a:ahLst/>
              <a:cxnLst/>
              <a:rect r="r" b="b" t="t" l="l"/>
              <a:pathLst>
                <a:path h="6350000" w="2540000">
                  <a:moveTo>
                    <a:pt x="1778000" y="6350000"/>
                  </a:moveTo>
                  <a:lnTo>
                    <a:pt x="762000" y="6350000"/>
                  </a:lnTo>
                  <a:cubicBezTo>
                    <a:pt x="341630" y="6350000"/>
                    <a:pt x="0" y="6008370"/>
                    <a:pt x="0" y="5588000"/>
                  </a:cubicBezTo>
                  <a:lnTo>
                    <a:pt x="0" y="762000"/>
                  </a:lnTo>
                  <a:cubicBezTo>
                    <a:pt x="0" y="341630"/>
                    <a:pt x="341630" y="0"/>
                    <a:pt x="762000" y="0"/>
                  </a:cubicBezTo>
                  <a:lnTo>
                    <a:pt x="1778000" y="0"/>
                  </a:lnTo>
                  <a:cubicBezTo>
                    <a:pt x="2198370" y="0"/>
                    <a:pt x="2540000" y="341630"/>
                    <a:pt x="2540000" y="762000"/>
                  </a:cubicBezTo>
                  <a:lnTo>
                    <a:pt x="2540000" y="5588000"/>
                  </a:lnTo>
                  <a:cubicBezTo>
                    <a:pt x="2540000" y="6008370"/>
                    <a:pt x="2198370" y="6350000"/>
                    <a:pt x="1778000" y="6350000"/>
                  </a:cubicBezTo>
                  <a:close/>
                </a:path>
              </a:pathLst>
            </a:custGeom>
            <a:blipFill>
              <a:blip r:embed="rId4"/>
              <a:stretch>
                <a:fillRect l="-61739" t="0" r="-61739" b="0"/>
              </a:stretch>
            </a:blipFill>
          </p:spPr>
        </p:sp>
        <p:sp>
          <p:nvSpPr>
            <p:cNvPr name="Freeform 5" id="5"/>
            <p:cNvSpPr/>
            <p:nvPr/>
          </p:nvSpPr>
          <p:spPr>
            <a:xfrm flipH="false" flipV="false" rot="0">
              <a:off x="0" y="0"/>
              <a:ext cx="2540000" cy="6350000"/>
            </a:xfrm>
            <a:custGeom>
              <a:avLst/>
              <a:gdLst/>
              <a:ahLst/>
              <a:cxnLst/>
              <a:rect r="r" b="b" t="t" l="l"/>
              <a:pathLst>
                <a:path h="6350000" w="2540000">
                  <a:moveTo>
                    <a:pt x="1778000" y="19050"/>
                  </a:moveTo>
                  <a:cubicBezTo>
                    <a:pt x="2188210" y="19050"/>
                    <a:pt x="2520950" y="351790"/>
                    <a:pt x="2520950" y="762000"/>
                  </a:cubicBezTo>
                  <a:lnTo>
                    <a:pt x="2520950" y="5588000"/>
                  </a:lnTo>
                  <a:cubicBezTo>
                    <a:pt x="2520950" y="5998210"/>
                    <a:pt x="2188210" y="6330950"/>
                    <a:pt x="1778000" y="6330950"/>
                  </a:cubicBezTo>
                  <a:lnTo>
                    <a:pt x="762000" y="6330950"/>
                  </a:lnTo>
                  <a:cubicBezTo>
                    <a:pt x="351790" y="6330950"/>
                    <a:pt x="19050" y="5998210"/>
                    <a:pt x="19050" y="5588000"/>
                  </a:cubicBezTo>
                  <a:lnTo>
                    <a:pt x="19050" y="762000"/>
                  </a:lnTo>
                  <a:cubicBezTo>
                    <a:pt x="19050" y="351790"/>
                    <a:pt x="351790" y="19050"/>
                    <a:pt x="762000" y="19050"/>
                  </a:cubicBezTo>
                  <a:lnTo>
                    <a:pt x="1778000" y="19050"/>
                  </a:lnTo>
                  <a:moveTo>
                    <a:pt x="1778000" y="0"/>
                  </a:moveTo>
                  <a:lnTo>
                    <a:pt x="762000" y="0"/>
                  </a:lnTo>
                  <a:cubicBezTo>
                    <a:pt x="341630" y="0"/>
                    <a:pt x="0" y="341630"/>
                    <a:pt x="0" y="762000"/>
                  </a:cubicBezTo>
                  <a:lnTo>
                    <a:pt x="0" y="5588000"/>
                  </a:lnTo>
                  <a:cubicBezTo>
                    <a:pt x="0" y="6008370"/>
                    <a:pt x="341630" y="6350000"/>
                    <a:pt x="762000" y="6350000"/>
                  </a:cubicBezTo>
                  <a:lnTo>
                    <a:pt x="1778000" y="6350000"/>
                  </a:lnTo>
                  <a:cubicBezTo>
                    <a:pt x="2198370" y="6350000"/>
                    <a:pt x="2540000" y="6008370"/>
                    <a:pt x="2540000" y="5588000"/>
                  </a:cubicBezTo>
                  <a:lnTo>
                    <a:pt x="2540000" y="762000"/>
                  </a:lnTo>
                  <a:cubicBezTo>
                    <a:pt x="2540000" y="341630"/>
                    <a:pt x="2198370" y="0"/>
                    <a:pt x="1778000" y="0"/>
                  </a:cubicBezTo>
                  <a:lnTo>
                    <a:pt x="1778000" y="0"/>
                  </a:lnTo>
                  <a:close/>
                </a:path>
              </a:pathLst>
            </a:custGeom>
            <a:solidFill>
              <a:srgbClr val="2B6993"/>
            </a:solidFill>
          </p:spPr>
        </p:sp>
      </p:grpSp>
      <p:grpSp>
        <p:nvGrpSpPr>
          <p:cNvPr name="Group 6" id="6"/>
          <p:cNvGrpSpPr>
            <a:grpSpLocks noChangeAspect="true"/>
          </p:cNvGrpSpPr>
          <p:nvPr/>
        </p:nvGrpSpPr>
        <p:grpSpPr>
          <a:xfrm rot="0">
            <a:off x="14705852" y="818243"/>
            <a:ext cx="3218150" cy="8045375"/>
            <a:chOff x="0" y="0"/>
            <a:chExt cx="2540000" cy="6350000"/>
          </a:xfrm>
        </p:grpSpPr>
        <p:sp>
          <p:nvSpPr>
            <p:cNvPr name="Freeform 7" id="7"/>
            <p:cNvSpPr/>
            <p:nvPr/>
          </p:nvSpPr>
          <p:spPr>
            <a:xfrm flipH="false" flipV="false" rot="0">
              <a:off x="0" y="0"/>
              <a:ext cx="2540000" cy="6350000"/>
            </a:xfrm>
            <a:custGeom>
              <a:avLst/>
              <a:gdLst/>
              <a:ahLst/>
              <a:cxnLst/>
              <a:rect r="r" b="b" t="t" l="l"/>
              <a:pathLst>
                <a:path h="6350000" w="2540000">
                  <a:moveTo>
                    <a:pt x="1778000" y="6350000"/>
                  </a:moveTo>
                  <a:lnTo>
                    <a:pt x="762000" y="6350000"/>
                  </a:lnTo>
                  <a:cubicBezTo>
                    <a:pt x="341630" y="6350000"/>
                    <a:pt x="0" y="6008370"/>
                    <a:pt x="0" y="5588000"/>
                  </a:cubicBezTo>
                  <a:lnTo>
                    <a:pt x="0" y="762000"/>
                  </a:lnTo>
                  <a:cubicBezTo>
                    <a:pt x="0" y="341630"/>
                    <a:pt x="341630" y="0"/>
                    <a:pt x="762000" y="0"/>
                  </a:cubicBezTo>
                  <a:lnTo>
                    <a:pt x="1778000" y="0"/>
                  </a:lnTo>
                  <a:cubicBezTo>
                    <a:pt x="2198370" y="0"/>
                    <a:pt x="2540000" y="341630"/>
                    <a:pt x="2540000" y="762000"/>
                  </a:cubicBezTo>
                  <a:lnTo>
                    <a:pt x="2540000" y="5588000"/>
                  </a:lnTo>
                  <a:cubicBezTo>
                    <a:pt x="2540000" y="6008370"/>
                    <a:pt x="2198370" y="6350000"/>
                    <a:pt x="1778000" y="6350000"/>
                  </a:cubicBezTo>
                  <a:close/>
                </a:path>
              </a:pathLst>
            </a:custGeom>
            <a:blipFill>
              <a:blip r:embed="rId5"/>
              <a:stretch>
                <a:fillRect l="-19687" t="0" r="-19687" b="0"/>
              </a:stretch>
            </a:blipFill>
          </p:spPr>
        </p:sp>
        <p:sp>
          <p:nvSpPr>
            <p:cNvPr name="Freeform 8" id="8"/>
            <p:cNvSpPr/>
            <p:nvPr/>
          </p:nvSpPr>
          <p:spPr>
            <a:xfrm flipH="false" flipV="false" rot="0">
              <a:off x="0" y="0"/>
              <a:ext cx="2540000" cy="6350000"/>
            </a:xfrm>
            <a:custGeom>
              <a:avLst/>
              <a:gdLst/>
              <a:ahLst/>
              <a:cxnLst/>
              <a:rect r="r" b="b" t="t" l="l"/>
              <a:pathLst>
                <a:path h="6350000" w="2540000">
                  <a:moveTo>
                    <a:pt x="1778000" y="19050"/>
                  </a:moveTo>
                  <a:cubicBezTo>
                    <a:pt x="2188210" y="19050"/>
                    <a:pt x="2520950" y="351790"/>
                    <a:pt x="2520950" y="762000"/>
                  </a:cubicBezTo>
                  <a:lnTo>
                    <a:pt x="2520950" y="5588000"/>
                  </a:lnTo>
                  <a:cubicBezTo>
                    <a:pt x="2520950" y="5998210"/>
                    <a:pt x="2188210" y="6330950"/>
                    <a:pt x="1778000" y="6330950"/>
                  </a:cubicBezTo>
                  <a:lnTo>
                    <a:pt x="762000" y="6330950"/>
                  </a:lnTo>
                  <a:cubicBezTo>
                    <a:pt x="351790" y="6330950"/>
                    <a:pt x="19050" y="5998210"/>
                    <a:pt x="19050" y="5588000"/>
                  </a:cubicBezTo>
                  <a:lnTo>
                    <a:pt x="19050" y="762000"/>
                  </a:lnTo>
                  <a:cubicBezTo>
                    <a:pt x="19050" y="351790"/>
                    <a:pt x="351790" y="19050"/>
                    <a:pt x="762000" y="19050"/>
                  </a:cubicBezTo>
                  <a:lnTo>
                    <a:pt x="1778000" y="19050"/>
                  </a:lnTo>
                  <a:moveTo>
                    <a:pt x="1778000" y="0"/>
                  </a:moveTo>
                  <a:lnTo>
                    <a:pt x="762000" y="0"/>
                  </a:lnTo>
                  <a:cubicBezTo>
                    <a:pt x="341630" y="0"/>
                    <a:pt x="0" y="341630"/>
                    <a:pt x="0" y="762000"/>
                  </a:cubicBezTo>
                  <a:lnTo>
                    <a:pt x="0" y="5588000"/>
                  </a:lnTo>
                  <a:cubicBezTo>
                    <a:pt x="0" y="6008370"/>
                    <a:pt x="341630" y="6350000"/>
                    <a:pt x="762000" y="6350000"/>
                  </a:cubicBezTo>
                  <a:lnTo>
                    <a:pt x="1778000" y="6350000"/>
                  </a:lnTo>
                  <a:cubicBezTo>
                    <a:pt x="2198370" y="6350000"/>
                    <a:pt x="2540000" y="6008370"/>
                    <a:pt x="2540000" y="5588000"/>
                  </a:cubicBezTo>
                  <a:lnTo>
                    <a:pt x="2540000" y="762000"/>
                  </a:lnTo>
                  <a:cubicBezTo>
                    <a:pt x="2540000" y="341630"/>
                    <a:pt x="2198370" y="0"/>
                    <a:pt x="1778000" y="0"/>
                  </a:cubicBezTo>
                  <a:lnTo>
                    <a:pt x="1778000" y="0"/>
                  </a:lnTo>
                  <a:close/>
                </a:path>
              </a:pathLst>
            </a:custGeom>
            <a:solidFill>
              <a:srgbClr val="2B6993"/>
            </a:solidFill>
          </p:spPr>
        </p:sp>
      </p:grpSp>
      <p:sp>
        <p:nvSpPr>
          <p:cNvPr name="TextBox 9" id="9"/>
          <p:cNvSpPr txBox="true"/>
          <p:nvPr/>
        </p:nvSpPr>
        <p:spPr>
          <a:xfrm rot="0">
            <a:off x="904875" y="1655808"/>
            <a:ext cx="3837370" cy="1104265"/>
          </a:xfrm>
          <a:prstGeom prst="rect">
            <a:avLst/>
          </a:prstGeom>
        </p:spPr>
        <p:txBody>
          <a:bodyPr anchor="t" rtlCol="false" tIns="0" lIns="0" bIns="0" rIns="0">
            <a:spAutoFit/>
          </a:bodyPr>
          <a:lstStyle/>
          <a:p>
            <a:pPr algn="l">
              <a:lnSpc>
                <a:spcPts val="8959"/>
              </a:lnSpc>
            </a:pPr>
            <a:r>
              <a:rPr lang="en-US" sz="6399" b="true">
                <a:solidFill>
                  <a:srgbClr val="509FCB"/>
                </a:solidFill>
                <a:latin typeface="Roboto Condensed Bold"/>
                <a:ea typeface="Roboto Condensed Bold"/>
                <a:cs typeface="Roboto Condensed Bold"/>
                <a:sym typeface="Roboto Condensed Bold"/>
              </a:rPr>
              <a:t>Project</a:t>
            </a:r>
          </a:p>
        </p:txBody>
      </p:sp>
      <p:sp>
        <p:nvSpPr>
          <p:cNvPr name="TextBox 10" id="10"/>
          <p:cNvSpPr txBox="true"/>
          <p:nvPr/>
        </p:nvSpPr>
        <p:spPr>
          <a:xfrm rot="0">
            <a:off x="904875" y="684893"/>
            <a:ext cx="3837370" cy="1104265"/>
          </a:xfrm>
          <a:prstGeom prst="rect">
            <a:avLst/>
          </a:prstGeom>
        </p:spPr>
        <p:txBody>
          <a:bodyPr anchor="t" rtlCol="false" tIns="0" lIns="0" bIns="0" rIns="0">
            <a:spAutoFit/>
          </a:bodyPr>
          <a:lstStyle/>
          <a:p>
            <a:pPr algn="l">
              <a:lnSpc>
                <a:spcPts val="8959"/>
              </a:lnSpc>
            </a:pPr>
            <a:r>
              <a:rPr lang="en-US" sz="6399" b="true">
                <a:solidFill>
                  <a:srgbClr val="D9EAF3"/>
                </a:solidFill>
                <a:latin typeface="Roboto Condensed Bold"/>
                <a:ea typeface="Roboto Condensed Bold"/>
                <a:cs typeface="Roboto Condensed Bold"/>
                <a:sym typeface="Roboto Condensed Bold"/>
              </a:rPr>
              <a:t>Kesimpulan</a:t>
            </a:r>
          </a:p>
        </p:txBody>
      </p:sp>
      <p:sp>
        <p:nvSpPr>
          <p:cNvPr name="TextBox 11" id="11"/>
          <p:cNvSpPr txBox="true"/>
          <p:nvPr/>
        </p:nvSpPr>
        <p:spPr>
          <a:xfrm rot="0">
            <a:off x="904875" y="2982881"/>
            <a:ext cx="9498531" cy="5334000"/>
          </a:xfrm>
          <a:prstGeom prst="rect">
            <a:avLst/>
          </a:prstGeom>
        </p:spPr>
        <p:txBody>
          <a:bodyPr anchor="t" rtlCol="false" tIns="0" lIns="0" bIns="0" rIns="0">
            <a:spAutoFit/>
          </a:bodyPr>
          <a:lstStyle/>
          <a:p>
            <a:pPr algn="l">
              <a:lnSpc>
                <a:spcPts val="4200"/>
              </a:lnSpc>
            </a:pPr>
            <a:r>
              <a:rPr lang="en-US" sz="3000">
                <a:solidFill>
                  <a:srgbClr val="FFFFFF"/>
                </a:solidFill>
                <a:latin typeface="Roboto Condensed"/>
                <a:ea typeface="Roboto Condensed"/>
                <a:cs typeface="Roboto Condensed"/>
                <a:sym typeface="Roboto Condensed"/>
              </a:rPr>
              <a:t>Proyek Smart Monitoring Temperature Room telah berhasil dikembangkan sebagai sistem pemantauan suhu dan kelembapan ruangan secara otomatis berbasis mikrokontroler Arduino. Sistem ini menggunakan dua perangkat Arduino UNO yang berkomunikasi melalui protokol SPI, dengan pembagian tugas: Arduino slave bertugas membaca data dari sensor DHT11 dan mengirimkannya ke Arduino master, sedangkan Arduino master menampilkan data ke OLED dan serial monitor, serta mengatur sistem alarm berdasarkan perbandingan suhu dan nilai ambang batas (threshold).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844418"/>
            <a:ext cx="5380741" cy="2331464"/>
          </a:xfrm>
          <a:prstGeom prst="rect">
            <a:avLst/>
          </a:prstGeom>
        </p:spPr>
        <p:txBody>
          <a:bodyPr anchor="t" rtlCol="false" tIns="0" lIns="0" bIns="0" rIns="0">
            <a:spAutoFit/>
          </a:bodyPr>
          <a:lstStyle/>
          <a:p>
            <a:pPr algn="l">
              <a:lnSpc>
                <a:spcPts val="18998"/>
              </a:lnSpc>
            </a:pPr>
            <a:r>
              <a:rPr lang="en-US" sz="13570" b="true">
                <a:solidFill>
                  <a:srgbClr val="D9EAF3"/>
                </a:solidFill>
                <a:latin typeface="Roboto Condensed Bold"/>
                <a:ea typeface="Roboto Condensed Bold"/>
                <a:cs typeface="Roboto Condensed Bold"/>
                <a:sym typeface="Roboto Condensed Bold"/>
              </a:rPr>
              <a:t>Thank</a:t>
            </a:r>
          </a:p>
        </p:txBody>
      </p:sp>
      <p:sp>
        <p:nvSpPr>
          <p:cNvPr name="TextBox 4" id="4"/>
          <p:cNvSpPr txBox="true"/>
          <p:nvPr/>
        </p:nvSpPr>
        <p:spPr>
          <a:xfrm rot="0">
            <a:off x="5725229" y="3844418"/>
            <a:ext cx="5380741" cy="2331464"/>
          </a:xfrm>
          <a:prstGeom prst="rect">
            <a:avLst/>
          </a:prstGeom>
        </p:spPr>
        <p:txBody>
          <a:bodyPr anchor="t" rtlCol="false" tIns="0" lIns="0" bIns="0" rIns="0">
            <a:spAutoFit/>
          </a:bodyPr>
          <a:lstStyle/>
          <a:p>
            <a:pPr algn="l">
              <a:lnSpc>
                <a:spcPts val="18998"/>
              </a:lnSpc>
            </a:pPr>
            <a:r>
              <a:rPr lang="en-US" sz="13570" b="true">
                <a:solidFill>
                  <a:srgbClr val="509FCB"/>
                </a:solidFill>
                <a:latin typeface="Roboto Condensed Bold"/>
                <a:ea typeface="Roboto Condensed Bold"/>
                <a:cs typeface="Roboto Condensed Bold"/>
                <a:sym typeface="Roboto Condensed Bold"/>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DAGnf3xJ0Fc</dc:identifier>
  <dcterms:modified xsi:type="dcterms:W3CDTF">2011-08-01T06:04:30Z</dcterms:modified>
  <cp:revision>1</cp:revision>
  <dc:title>PPT Final Project MBD_Kelompok 19</dc:title>
</cp:coreProperties>
</file>