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5" r:id="rId8"/>
    <p:sldId id="266" r:id="rId9"/>
    <p:sldId id="267" r:id="rId10"/>
    <p:sldId id="264"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FBD08-B3D2-43E0-8AE5-3E7B9A2810E2}" v="476" dt="2023-07-21T05:56:24.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050B-1251-C8EE-E1CE-555987D0B239}"/>
              </a:ext>
            </a:extLst>
          </p:cNvPr>
          <p:cNvSpPr>
            <a:spLocks noGrp="1"/>
          </p:cNvSpPr>
          <p:nvPr>
            <p:ph type="ctrTitle"/>
          </p:nvPr>
        </p:nvSpPr>
        <p:spPr/>
        <p:txBody>
          <a:bodyPr/>
          <a:lstStyle/>
          <a:p>
            <a:pPr algn="l"/>
            <a:r>
              <a:rPr lang="en-US" sz="4000" b="1" dirty="0"/>
              <a:t>            </a:t>
            </a:r>
            <a:endParaRPr lang="en-US" sz="7200" b="1">
              <a:highlight>
                <a:srgbClr val="FF0000"/>
              </a:highlight>
              <a:cs typeface="Calibri Light"/>
            </a:endParaRPr>
          </a:p>
        </p:txBody>
      </p:sp>
      <p:sp>
        <p:nvSpPr>
          <p:cNvPr id="3" name="Subtitle 2">
            <a:extLst>
              <a:ext uri="{FF2B5EF4-FFF2-40B4-BE49-F238E27FC236}">
                <a16:creationId xmlns:a16="http://schemas.microsoft.com/office/drawing/2014/main" id="{75580E32-84BA-B84F-77EA-21411B18075A}"/>
              </a:ext>
            </a:extLst>
          </p:cNvPr>
          <p:cNvSpPr>
            <a:spLocks noGrp="1"/>
          </p:cNvSpPr>
          <p:nvPr>
            <p:ph type="subTitle" idx="1"/>
          </p:nvPr>
        </p:nvSpPr>
        <p:spPr>
          <a:xfrm>
            <a:off x="1408981" y="1718604"/>
            <a:ext cx="9144000" cy="1655762"/>
          </a:xfrm>
        </p:spPr>
        <p:txBody>
          <a:bodyPr vert="horz" lIns="91440" tIns="45720" rIns="91440" bIns="45720" rtlCol="0" anchor="t">
            <a:noAutofit/>
          </a:bodyPr>
          <a:lstStyle/>
          <a:p>
            <a:r>
              <a:rPr lang="en-US" sz="6600" b="1" dirty="0">
                <a:cs typeface="Calibri"/>
              </a:rPr>
              <a:t>Simple </a:t>
            </a:r>
            <a:r>
              <a:rPr lang="en-US" sz="6600" b="1" err="1">
                <a:cs typeface="Calibri"/>
              </a:rPr>
              <a:t>PyTorch</a:t>
            </a:r>
            <a:r>
              <a:rPr lang="en-US" sz="6600" b="1" dirty="0">
                <a:cs typeface="Calibri"/>
              </a:rPr>
              <a:t> Image </a:t>
            </a:r>
            <a:r>
              <a:rPr lang="en-US" sz="6600" b="1" err="1">
                <a:cs typeface="Calibri"/>
              </a:rPr>
              <a:t>recognization</a:t>
            </a:r>
            <a:endParaRPr lang="en-US" sz="6600" b="1" err="1"/>
          </a:p>
        </p:txBody>
      </p:sp>
    </p:spTree>
    <p:extLst>
      <p:ext uri="{BB962C8B-B14F-4D97-AF65-F5344CB8AC3E}">
        <p14:creationId xmlns:p14="http://schemas.microsoft.com/office/powerpoint/2010/main" val="22465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606F-6CC5-8503-352A-C694CAAB1AD0}"/>
              </a:ext>
            </a:extLst>
          </p:cNvPr>
          <p:cNvSpPr>
            <a:spLocks noGrp="1"/>
          </p:cNvSpPr>
          <p:nvPr>
            <p:ph type="title"/>
          </p:nvPr>
        </p:nvSpPr>
        <p:spPr/>
        <p:txBody>
          <a:bodyPr>
            <a:normAutofit/>
          </a:bodyPr>
          <a:lstStyle/>
          <a:p>
            <a:r>
              <a:rPr lang="en-US" sz="3600" b="1" dirty="0">
                <a:solidFill>
                  <a:srgbClr val="151515"/>
                </a:solidFill>
                <a:latin typeface="Calibri"/>
                <a:cs typeface="Calibri"/>
              </a:rPr>
              <a:t>This notebook handles the following tasks:</a:t>
            </a:r>
            <a:endParaRPr lang="en-US" sz="3600" dirty="0"/>
          </a:p>
        </p:txBody>
      </p:sp>
      <p:sp>
        <p:nvSpPr>
          <p:cNvPr id="3" name="Content Placeholder 2">
            <a:extLst>
              <a:ext uri="{FF2B5EF4-FFF2-40B4-BE49-F238E27FC236}">
                <a16:creationId xmlns:a16="http://schemas.microsoft.com/office/drawing/2014/main" id="{670D1AE0-7DBC-BA05-7671-6AD964252105}"/>
              </a:ext>
            </a:extLst>
          </p:cNvPr>
          <p:cNvSpPr>
            <a:spLocks noGrp="1"/>
          </p:cNvSpPr>
          <p:nvPr>
            <p:ph idx="1"/>
          </p:nvPr>
        </p:nvSpPr>
        <p:spPr/>
        <p:txBody>
          <a:bodyPr vert="horz" lIns="91440" tIns="45720" rIns="91440" bIns="45720" rtlCol="0" anchor="t">
            <a:noAutofit/>
          </a:bodyPr>
          <a:lstStyle/>
          <a:p>
            <a:pPr marL="0" indent="0">
              <a:buNone/>
            </a:pPr>
            <a:r>
              <a:rPr lang="en-US" sz="3200" b="1" dirty="0">
                <a:solidFill>
                  <a:srgbClr val="151515"/>
                </a:solidFill>
                <a:ea typeface="+mn-lt"/>
                <a:cs typeface="+mn-lt"/>
              </a:rPr>
              <a:t>  Importing torch libraries (utilities).</a:t>
            </a:r>
            <a:endParaRPr lang="en-US" sz="3200" b="1" dirty="0">
              <a:cs typeface="Calibri"/>
            </a:endParaRPr>
          </a:p>
          <a:p>
            <a:r>
              <a:rPr lang="en-US" sz="3200" b="1" dirty="0">
                <a:solidFill>
                  <a:srgbClr val="151515"/>
                </a:solidFill>
                <a:ea typeface="+mn-lt"/>
                <a:cs typeface="+mn-lt"/>
              </a:rPr>
              <a:t>Listing available GPUs.</a:t>
            </a:r>
            <a:endParaRPr lang="en-US" sz="3200" b="1">
              <a:cs typeface="Calibri"/>
            </a:endParaRPr>
          </a:p>
          <a:p>
            <a:r>
              <a:rPr lang="en-US" sz="3200" b="1" dirty="0">
                <a:solidFill>
                  <a:srgbClr val="151515"/>
                </a:solidFill>
                <a:ea typeface="+mn-lt"/>
                <a:cs typeface="+mn-lt"/>
              </a:rPr>
              <a:t>Checking that GPUs are enabled.</a:t>
            </a:r>
            <a:endParaRPr lang="en-US" sz="3200" b="1">
              <a:cs typeface="Calibri"/>
            </a:endParaRPr>
          </a:p>
          <a:p>
            <a:r>
              <a:rPr lang="en-US" sz="3200" b="1" dirty="0">
                <a:solidFill>
                  <a:srgbClr val="151515"/>
                </a:solidFill>
                <a:ea typeface="+mn-lt"/>
                <a:cs typeface="+mn-lt"/>
              </a:rPr>
              <a:t>Assigning a GPU device and retrieve the GPU name.</a:t>
            </a:r>
            <a:endParaRPr lang="en-US" sz="3200" b="1">
              <a:cs typeface="Calibri"/>
            </a:endParaRPr>
          </a:p>
          <a:p>
            <a:r>
              <a:rPr lang="en-US" sz="3200" b="1" dirty="0">
                <a:solidFill>
                  <a:srgbClr val="151515"/>
                </a:solidFill>
                <a:ea typeface="+mn-lt"/>
                <a:cs typeface="+mn-lt"/>
              </a:rPr>
              <a:t>Loading vectors, matrices, and data onto a GPU.</a:t>
            </a:r>
            <a:endParaRPr lang="en-US" sz="3200" b="1">
              <a:cs typeface="Calibri"/>
            </a:endParaRPr>
          </a:p>
          <a:p>
            <a:r>
              <a:rPr lang="en-US" sz="3200" b="1" dirty="0">
                <a:solidFill>
                  <a:srgbClr val="151515"/>
                </a:solidFill>
                <a:ea typeface="+mn-lt"/>
                <a:cs typeface="+mn-lt"/>
              </a:rPr>
              <a:t>Loading a neural network model onto a GPU.</a:t>
            </a:r>
            <a:endParaRPr lang="en-US" sz="3200" b="1">
              <a:cs typeface="Calibri"/>
            </a:endParaRPr>
          </a:p>
          <a:p>
            <a:r>
              <a:rPr lang="en-US" sz="3200" b="1" dirty="0">
                <a:solidFill>
                  <a:srgbClr val="151515"/>
                </a:solidFill>
                <a:ea typeface="+mn-lt"/>
                <a:cs typeface="+mn-lt"/>
              </a:rPr>
              <a:t>Training the neural network model.</a:t>
            </a:r>
            <a:endParaRPr lang="en-US" sz="3200" b="1" dirty="0"/>
          </a:p>
        </p:txBody>
      </p:sp>
    </p:spTree>
    <p:extLst>
      <p:ext uri="{BB962C8B-B14F-4D97-AF65-F5344CB8AC3E}">
        <p14:creationId xmlns:p14="http://schemas.microsoft.com/office/powerpoint/2010/main" val="105290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E6D1D15-E594-DE14-1AE5-CB85B5CB72D1}"/>
              </a:ext>
            </a:extLst>
          </p:cNvPr>
          <p:cNvSpPr>
            <a:spLocks noGrp="1"/>
          </p:cNvSpPr>
          <p:nvPr>
            <p:ph type="title"/>
          </p:nvPr>
        </p:nvSpPr>
        <p:spPr>
          <a:xfrm>
            <a:off x="838200" y="448721"/>
            <a:ext cx="4707671" cy="1225650"/>
          </a:xfrm>
        </p:spPr>
        <p:txBody>
          <a:bodyPr anchor="b">
            <a:normAutofit/>
          </a:bodyPr>
          <a:lstStyle/>
          <a:p>
            <a:endParaRPr lang="en-US" sz="3800">
              <a:solidFill>
                <a:schemeClr val="bg1"/>
              </a:solidFill>
            </a:endParaRPr>
          </a:p>
        </p:txBody>
      </p:sp>
      <p:cxnSp>
        <p:nvCxnSpPr>
          <p:cNvPr id="28" name="Straight Connector 2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49EC35B-7302-2689-57FD-3501DAD72E24}"/>
              </a:ext>
            </a:extLst>
          </p:cNvPr>
          <p:cNvSpPr>
            <a:spLocks noGrp="1"/>
          </p:cNvSpPr>
          <p:nvPr>
            <p:ph idx="1"/>
          </p:nvPr>
        </p:nvSpPr>
        <p:spPr>
          <a:xfrm>
            <a:off x="897769" y="1909192"/>
            <a:ext cx="4586513" cy="3647710"/>
          </a:xfrm>
        </p:spPr>
        <p:txBody>
          <a:bodyPr vert="horz" lIns="91440" tIns="45720" rIns="91440" bIns="45720" rtlCol="0" anchor="t">
            <a:normAutofit/>
          </a:bodyPr>
          <a:lstStyle/>
          <a:p>
            <a:r>
              <a:rPr lang="en-US" sz="3600" dirty="0">
                <a:solidFill>
                  <a:schemeClr val="bg1"/>
                </a:solidFill>
                <a:ea typeface="+mn-lt"/>
                <a:cs typeface="+mn-lt"/>
              </a:rPr>
              <a:t>The Python code can display a few pictures from the </a:t>
            </a:r>
            <a:r>
              <a:rPr lang="en-US" sz="3600" dirty="0" err="1">
                <a:solidFill>
                  <a:schemeClr val="bg1"/>
                </a:solidFill>
                <a:ea typeface="+mn-lt"/>
                <a:cs typeface="+mn-lt"/>
              </a:rPr>
              <a:t>FashionMNIST</a:t>
            </a:r>
            <a:r>
              <a:rPr lang="en-US" sz="3600" dirty="0">
                <a:solidFill>
                  <a:schemeClr val="bg1"/>
                </a:solidFill>
                <a:ea typeface="+mn-lt"/>
                <a:cs typeface="+mn-lt"/>
              </a:rPr>
              <a:t> dictionary and sample data set.</a:t>
            </a:r>
            <a:endParaRPr lang="en-US" sz="3600" dirty="0">
              <a:solidFill>
                <a:schemeClr val="bg1"/>
              </a:solidFill>
              <a:cs typeface="Calibri"/>
            </a:endParaRPr>
          </a:p>
        </p:txBody>
      </p:sp>
      <p:cxnSp>
        <p:nvCxnSpPr>
          <p:cNvPr id="30" name="Straight Connector 2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omputer program&#10;&#10;Description automatically generated">
            <a:extLst>
              <a:ext uri="{FF2B5EF4-FFF2-40B4-BE49-F238E27FC236}">
                <a16:creationId xmlns:a16="http://schemas.microsoft.com/office/drawing/2014/main" id="{A19CD11A-741C-C0F9-8603-88675C6B4CE4}"/>
              </a:ext>
            </a:extLst>
          </p:cNvPr>
          <p:cNvPicPr>
            <a:picLocks noChangeAspect="1"/>
          </p:cNvPicPr>
          <p:nvPr/>
        </p:nvPicPr>
        <p:blipFill>
          <a:blip r:embed="rId2"/>
          <a:stretch>
            <a:fillRect/>
          </a:stretch>
        </p:blipFill>
        <p:spPr>
          <a:xfrm>
            <a:off x="6525453" y="0"/>
            <a:ext cx="3857624" cy="6858000"/>
          </a:xfrm>
          <a:prstGeom prst="rect">
            <a:avLst/>
          </a:prstGeom>
        </p:spPr>
      </p:pic>
    </p:spTree>
    <p:extLst>
      <p:ext uri="{BB962C8B-B14F-4D97-AF65-F5344CB8AC3E}">
        <p14:creationId xmlns:p14="http://schemas.microsoft.com/office/powerpoint/2010/main" val="219080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55BE-49BD-96DE-6171-84C97FE50B3C}"/>
              </a:ext>
            </a:extLst>
          </p:cNvPr>
          <p:cNvSpPr>
            <a:spLocks noGrp="1"/>
          </p:cNvSpPr>
          <p:nvPr>
            <p:ph type="title"/>
          </p:nvPr>
        </p:nvSpPr>
        <p:spPr/>
        <p:txBody>
          <a:bodyPr/>
          <a:lstStyle/>
          <a:p>
            <a:r>
              <a:rPr lang="en-US" b="1" dirty="0">
                <a:cs typeface="Calibri Light"/>
              </a:rPr>
              <a:t>                         Destination</a:t>
            </a:r>
          </a:p>
        </p:txBody>
      </p:sp>
      <p:sp>
        <p:nvSpPr>
          <p:cNvPr id="6" name="Content Placeholder 5">
            <a:extLst>
              <a:ext uri="{FF2B5EF4-FFF2-40B4-BE49-F238E27FC236}">
                <a16:creationId xmlns:a16="http://schemas.microsoft.com/office/drawing/2014/main" id="{12B04B83-C5D5-AA47-38F1-C3E8D394EDC2}"/>
              </a:ext>
            </a:extLst>
          </p:cNvPr>
          <p:cNvSpPr>
            <a:spLocks noGrp="1"/>
          </p:cNvSpPr>
          <p:nvPr>
            <p:ph idx="1"/>
          </p:nvPr>
        </p:nvSpPr>
        <p:spPr/>
        <p:txBody>
          <a:bodyPr vert="horz" lIns="91440" tIns="45720" rIns="91440" bIns="45720" rtlCol="0" anchor="t">
            <a:normAutofit/>
          </a:bodyPr>
          <a:lstStyle/>
          <a:p>
            <a:r>
              <a:rPr lang="en-US" sz="4800" dirty="0">
                <a:solidFill>
                  <a:srgbClr val="151515"/>
                </a:solidFill>
                <a:ea typeface="+mn-lt"/>
                <a:cs typeface="+mn-lt"/>
              </a:rPr>
              <a:t>There are ten classes of fashion items (e.g. shirt, shoes, and so on).  Our goal is to identify which class each picture falls into. Now you can train the model and determine how well it classifies the items:</a:t>
            </a:r>
            <a:endParaRPr lang="en-US" sz="4800">
              <a:cs typeface="Calibri"/>
            </a:endParaRPr>
          </a:p>
        </p:txBody>
      </p:sp>
    </p:spTree>
    <p:extLst>
      <p:ext uri="{BB962C8B-B14F-4D97-AF65-F5344CB8AC3E}">
        <p14:creationId xmlns:p14="http://schemas.microsoft.com/office/powerpoint/2010/main" val="245278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19FA-59D3-BECE-1C27-846EE8092FEA}"/>
              </a:ext>
            </a:extLst>
          </p:cNvPr>
          <p:cNvSpPr>
            <a:spLocks noGrp="1"/>
          </p:cNvSpPr>
          <p:nvPr>
            <p:ph type="title"/>
          </p:nvPr>
        </p:nvSpPr>
        <p:spPr/>
        <p:txBody>
          <a:bodyPr/>
          <a:lstStyle/>
          <a:p>
            <a:r>
              <a:rPr lang="en-US" sz="4000" b="1" dirty="0">
                <a:solidFill>
                  <a:srgbClr val="151515"/>
                </a:solidFill>
              </a:rPr>
              <a:t>Load and run a </a:t>
            </a:r>
            <a:r>
              <a:rPr lang="en-US" sz="4000" b="1" err="1">
                <a:solidFill>
                  <a:srgbClr val="151515"/>
                </a:solidFill>
              </a:rPr>
              <a:t>PyTorch</a:t>
            </a:r>
            <a:r>
              <a:rPr lang="en-US" sz="4000" b="1" dirty="0">
                <a:solidFill>
                  <a:srgbClr val="151515"/>
                </a:solidFill>
              </a:rPr>
              <a:t> model</a:t>
            </a:r>
            <a:endParaRPr lang="en-US" sz="4000" b="1">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id="{B0D23BA9-ABFF-9F9C-C4BD-9932C6CFCEE0}"/>
              </a:ext>
            </a:extLst>
          </p:cNvPr>
          <p:cNvSpPr>
            <a:spLocks noGrp="1"/>
          </p:cNvSpPr>
          <p:nvPr>
            <p:ph idx="1"/>
          </p:nvPr>
        </p:nvSpPr>
        <p:spPr>
          <a:xfrm>
            <a:off x="838200" y="1149890"/>
            <a:ext cx="10515600" cy="5587789"/>
          </a:xfrm>
        </p:spPr>
        <p:txBody>
          <a:bodyPr vert="horz" lIns="91440" tIns="45720" rIns="91440" bIns="45720" rtlCol="0" anchor="t">
            <a:normAutofit/>
          </a:bodyPr>
          <a:lstStyle/>
          <a:p>
            <a:r>
              <a:rPr lang="en-US" b="1" dirty="0">
                <a:solidFill>
                  <a:srgbClr val="151515"/>
                </a:solidFill>
                <a:ea typeface="+mn-lt"/>
                <a:cs typeface="+mn-lt"/>
              </a:rPr>
              <a:t>In the </a:t>
            </a:r>
            <a:r>
              <a:rPr lang="en-US" b="1" dirty="0">
                <a:solidFill>
                  <a:srgbClr val="151515"/>
                </a:solidFill>
                <a:latin typeface="courier"/>
              </a:rPr>
              <a:t>getting-started-with-</a:t>
            </a:r>
            <a:r>
              <a:rPr lang="en-US" b="1" err="1">
                <a:solidFill>
                  <a:srgbClr val="151515"/>
                </a:solidFill>
                <a:latin typeface="courier"/>
              </a:rPr>
              <a:t>gpus</a:t>
            </a:r>
            <a:r>
              <a:rPr lang="en-US" b="1" dirty="0">
                <a:solidFill>
                  <a:srgbClr val="151515"/>
                </a:solidFill>
                <a:ea typeface="+mn-lt"/>
                <a:cs typeface="+mn-lt"/>
              </a:rPr>
              <a:t> directory, double click on the </a:t>
            </a:r>
            <a:r>
              <a:rPr lang="en-US" b="1" dirty="0">
                <a:solidFill>
                  <a:srgbClr val="151515"/>
                </a:solidFill>
                <a:latin typeface="courier"/>
              </a:rPr>
              <a:t>torch-test-</a:t>
            </a:r>
            <a:r>
              <a:rPr lang="en-US" b="1" err="1">
                <a:solidFill>
                  <a:srgbClr val="151515"/>
                </a:solidFill>
                <a:latin typeface="courier"/>
              </a:rPr>
              <a:t>model.ipynb</a:t>
            </a:r>
            <a:r>
              <a:rPr lang="en-US" b="1" dirty="0">
                <a:solidFill>
                  <a:srgbClr val="151515"/>
                </a:solidFill>
                <a:ea typeface="+mn-lt"/>
                <a:cs typeface="+mn-lt"/>
              </a:rPr>
              <a:t> file</a:t>
            </a:r>
            <a:endParaRPr lang="en-US" b="1" dirty="0"/>
          </a:p>
        </p:txBody>
      </p:sp>
      <p:pic>
        <p:nvPicPr>
          <p:cNvPr id="4" name="Picture 4" descr="A screenshot of a computer&#10;&#10;Description automatically generated">
            <a:extLst>
              <a:ext uri="{FF2B5EF4-FFF2-40B4-BE49-F238E27FC236}">
                <a16:creationId xmlns:a16="http://schemas.microsoft.com/office/drawing/2014/main" id="{366C145C-324A-ACC9-2286-2054AED5A86D}"/>
              </a:ext>
            </a:extLst>
          </p:cNvPr>
          <p:cNvPicPr>
            <a:picLocks noChangeAspect="1"/>
          </p:cNvPicPr>
          <p:nvPr/>
        </p:nvPicPr>
        <p:blipFill>
          <a:blip r:embed="rId2"/>
          <a:stretch>
            <a:fillRect/>
          </a:stretch>
        </p:blipFill>
        <p:spPr>
          <a:xfrm>
            <a:off x="1662023" y="2399587"/>
            <a:ext cx="7372709" cy="4344826"/>
          </a:xfrm>
          <a:prstGeom prst="rect">
            <a:avLst/>
          </a:prstGeom>
        </p:spPr>
      </p:pic>
    </p:spTree>
    <p:extLst>
      <p:ext uri="{BB962C8B-B14F-4D97-AF65-F5344CB8AC3E}">
        <p14:creationId xmlns:p14="http://schemas.microsoft.com/office/powerpoint/2010/main" val="376657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E2B-F162-B387-B9D0-DABCEE3AC7BB}"/>
              </a:ext>
            </a:extLst>
          </p:cNvPr>
          <p:cNvSpPr>
            <a:spLocks noGrp="1"/>
          </p:cNvSpPr>
          <p:nvPr>
            <p:ph type="title"/>
          </p:nvPr>
        </p:nvSpPr>
        <p:spPr/>
        <p:txBody>
          <a:bodyPr>
            <a:normAutofit/>
          </a:bodyPr>
          <a:lstStyle/>
          <a:p>
            <a:r>
              <a:rPr lang="en-US" sz="4000" b="1" dirty="0">
                <a:solidFill>
                  <a:srgbClr val="151515"/>
                </a:solidFill>
                <a:ea typeface="+mj-lt"/>
                <a:cs typeface="+mj-lt"/>
              </a:rPr>
              <a:t>The model classifies a picture as a bag</a:t>
            </a:r>
            <a:endParaRPr lang="en-US" sz="4000" b="1" dirty="0"/>
          </a:p>
        </p:txBody>
      </p:sp>
      <p:pic>
        <p:nvPicPr>
          <p:cNvPr id="7" name="Picture 7" descr="A screenshot of a computer&#10;&#10;Description automatically generated">
            <a:extLst>
              <a:ext uri="{FF2B5EF4-FFF2-40B4-BE49-F238E27FC236}">
                <a16:creationId xmlns:a16="http://schemas.microsoft.com/office/drawing/2014/main" id="{AE54F74D-6A90-9C93-9401-E10B5F5AF0DA}"/>
              </a:ext>
            </a:extLst>
          </p:cNvPr>
          <p:cNvPicPr>
            <a:picLocks noGrp="1" noChangeAspect="1"/>
          </p:cNvPicPr>
          <p:nvPr>
            <p:ph idx="1"/>
          </p:nvPr>
        </p:nvPicPr>
        <p:blipFill rotWithShape="1">
          <a:blip r:embed="rId2"/>
          <a:srcRect t="9786" r="-129"/>
          <a:stretch/>
        </p:blipFill>
        <p:spPr>
          <a:xfrm>
            <a:off x="219256" y="1623368"/>
            <a:ext cx="11739126" cy="4454226"/>
          </a:xfrm>
        </p:spPr>
      </p:pic>
    </p:spTree>
    <p:extLst>
      <p:ext uri="{BB962C8B-B14F-4D97-AF65-F5344CB8AC3E}">
        <p14:creationId xmlns:p14="http://schemas.microsoft.com/office/powerpoint/2010/main" val="67879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4713-098E-A11F-BF5B-D8F8E725FD95}"/>
              </a:ext>
            </a:extLst>
          </p:cNvPr>
          <p:cNvSpPr>
            <a:spLocks noGrp="1"/>
          </p:cNvSpPr>
          <p:nvPr>
            <p:ph type="title"/>
          </p:nvPr>
        </p:nvSpPr>
        <p:spPr>
          <a:xfrm>
            <a:off x="838200" y="365125"/>
            <a:ext cx="10515600" cy="6372015"/>
          </a:xfrm>
        </p:spPr>
        <p:txBody>
          <a:bodyPr/>
          <a:lstStyle/>
          <a:p>
            <a:r>
              <a:rPr lang="en-US" sz="3600" b="1" dirty="0">
                <a:solidFill>
                  <a:srgbClr val="040C28"/>
                </a:solidFill>
                <a:latin typeface="Calibri"/>
                <a:cs typeface="Calibri"/>
              </a:rPr>
              <a:t>This shows how </a:t>
            </a:r>
            <a:r>
              <a:rPr lang="en-US" sz="3600" b="1" err="1">
                <a:solidFill>
                  <a:srgbClr val="040C28"/>
                </a:solidFill>
                <a:latin typeface="Calibri"/>
                <a:cs typeface="Calibri"/>
              </a:rPr>
              <a:t>PyTorch</a:t>
            </a:r>
            <a:r>
              <a:rPr lang="en-US" sz="3600" b="1" dirty="0">
                <a:solidFill>
                  <a:srgbClr val="040C28"/>
                </a:solidFill>
                <a:latin typeface="Calibri"/>
                <a:cs typeface="Calibri"/>
              </a:rPr>
              <a:t> used in applications like image recognition and language processing</a:t>
            </a:r>
            <a:endParaRPr lang="en-US" b="1" dirty="0"/>
          </a:p>
        </p:txBody>
      </p:sp>
    </p:spTree>
    <p:extLst>
      <p:ext uri="{BB962C8B-B14F-4D97-AF65-F5344CB8AC3E}">
        <p14:creationId xmlns:p14="http://schemas.microsoft.com/office/powerpoint/2010/main" val="2160956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3BE5-E9F9-A246-86FB-4145685D94C3}"/>
              </a:ext>
            </a:extLst>
          </p:cNvPr>
          <p:cNvSpPr>
            <a:spLocks noGrp="1"/>
          </p:cNvSpPr>
          <p:nvPr>
            <p:ph type="title"/>
          </p:nvPr>
        </p:nvSpPr>
        <p:spPr/>
        <p:txBody>
          <a:bodyPr/>
          <a:lstStyle/>
          <a:p>
            <a:r>
              <a:rPr lang="en-US" sz="4800" b="1" dirty="0">
                <a:cs typeface="Calibri Light"/>
              </a:rPr>
              <a:t>Define </a:t>
            </a:r>
            <a:r>
              <a:rPr lang="en-US" sz="4800" b="1" err="1">
                <a:cs typeface="Calibri Light"/>
              </a:rPr>
              <a:t>PyTorch</a:t>
            </a:r>
            <a:endParaRPr lang="en-US" sz="4800" b="1">
              <a:cs typeface="Calibri Light"/>
            </a:endParaRPr>
          </a:p>
        </p:txBody>
      </p:sp>
      <p:sp>
        <p:nvSpPr>
          <p:cNvPr id="3" name="Content Placeholder 2">
            <a:extLst>
              <a:ext uri="{FF2B5EF4-FFF2-40B4-BE49-F238E27FC236}">
                <a16:creationId xmlns:a16="http://schemas.microsoft.com/office/drawing/2014/main" id="{8435E575-BBAF-3030-1A30-08C511433CF1}"/>
              </a:ext>
            </a:extLst>
          </p:cNvPr>
          <p:cNvSpPr>
            <a:spLocks noGrp="1"/>
          </p:cNvSpPr>
          <p:nvPr>
            <p:ph idx="1"/>
          </p:nvPr>
        </p:nvSpPr>
        <p:spPr/>
        <p:txBody>
          <a:bodyPr vert="horz" lIns="91440" tIns="45720" rIns="91440" bIns="45720" rtlCol="0" anchor="t">
            <a:noAutofit/>
          </a:bodyPr>
          <a:lstStyle/>
          <a:p>
            <a:r>
              <a:rPr lang="en-US" sz="3600" err="1">
                <a:solidFill>
                  <a:srgbClr val="202124"/>
                </a:solidFill>
                <a:ea typeface="+mn-lt"/>
                <a:cs typeface="+mn-lt"/>
              </a:rPr>
              <a:t>PyTorch</a:t>
            </a:r>
            <a:r>
              <a:rPr lang="en-US" sz="3600" dirty="0">
                <a:solidFill>
                  <a:srgbClr val="202124"/>
                </a:solidFill>
                <a:ea typeface="+mn-lt"/>
                <a:cs typeface="+mn-lt"/>
              </a:rPr>
              <a:t> is </a:t>
            </a:r>
            <a:r>
              <a:rPr lang="en-US" sz="3600" dirty="0">
                <a:solidFill>
                  <a:srgbClr val="040C28"/>
                </a:solidFill>
                <a:ea typeface="+mn-lt"/>
                <a:cs typeface="+mn-lt"/>
              </a:rPr>
              <a:t>a fully featured framework for building deep learning models, which is a type of machine learning that's commonly used in applications like </a:t>
            </a:r>
            <a:r>
              <a:rPr lang="en-US" sz="3600" b="1" dirty="0">
                <a:solidFill>
                  <a:srgbClr val="040C28"/>
                </a:solidFill>
                <a:ea typeface="+mn-lt"/>
                <a:cs typeface="+mn-lt"/>
              </a:rPr>
              <a:t>image recognition</a:t>
            </a:r>
            <a:r>
              <a:rPr lang="en-US" sz="3600" dirty="0">
                <a:solidFill>
                  <a:srgbClr val="040C28"/>
                </a:solidFill>
                <a:ea typeface="+mn-lt"/>
                <a:cs typeface="+mn-lt"/>
              </a:rPr>
              <a:t> and language processing</a:t>
            </a:r>
            <a:r>
              <a:rPr lang="en-US" sz="3600" dirty="0">
                <a:solidFill>
                  <a:srgbClr val="202124"/>
                </a:solidFill>
                <a:ea typeface="+mn-lt"/>
                <a:cs typeface="+mn-lt"/>
              </a:rPr>
              <a:t>. </a:t>
            </a:r>
            <a:endParaRPr lang="en-US" sz="3600" dirty="0">
              <a:solidFill>
                <a:srgbClr val="000000"/>
              </a:solidFill>
              <a:ea typeface="+mn-lt"/>
              <a:cs typeface="+mn-lt"/>
            </a:endParaRPr>
          </a:p>
          <a:p>
            <a:r>
              <a:rPr lang="en-US" sz="3600" dirty="0">
                <a:solidFill>
                  <a:srgbClr val="202124"/>
                </a:solidFill>
                <a:ea typeface="+mn-lt"/>
                <a:cs typeface="+mn-lt"/>
              </a:rPr>
              <a:t>Written in Python, it's relatively easy for most machine learning developers to learn and use.</a:t>
            </a:r>
            <a:endParaRPr lang="en-US" sz="3600">
              <a:cs typeface="Calibri"/>
            </a:endParaRPr>
          </a:p>
        </p:txBody>
      </p:sp>
    </p:spTree>
    <p:extLst>
      <p:ext uri="{BB962C8B-B14F-4D97-AF65-F5344CB8AC3E}">
        <p14:creationId xmlns:p14="http://schemas.microsoft.com/office/powerpoint/2010/main" val="381764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AA73-DE45-CD06-D1FD-DB92E5110D21}"/>
              </a:ext>
            </a:extLst>
          </p:cNvPr>
          <p:cNvSpPr>
            <a:spLocks noGrp="1"/>
          </p:cNvSpPr>
          <p:nvPr>
            <p:ph type="title"/>
          </p:nvPr>
        </p:nvSpPr>
        <p:spPr>
          <a:xfrm>
            <a:off x="780691" y="652672"/>
            <a:ext cx="10573109" cy="1052393"/>
          </a:xfrm>
        </p:spPr>
        <p:txBody>
          <a:bodyPr>
            <a:normAutofit fontScale="90000"/>
          </a:bodyPr>
          <a:lstStyle/>
          <a:p>
            <a:r>
              <a:rPr lang="en-US" dirty="0">
                <a:cs typeface="Calibri Light"/>
              </a:rPr>
              <a:t>Step1: create namespace </a:t>
            </a:r>
            <a:br>
              <a:rPr lang="en-US" dirty="0">
                <a:cs typeface="Calibri Light"/>
              </a:rPr>
            </a:br>
            <a:r>
              <a:rPr lang="en-US" dirty="0">
                <a:cs typeface="Calibri Light"/>
              </a:rPr>
              <a:t>Step2: install red hat </a:t>
            </a:r>
            <a:r>
              <a:rPr lang="en-US" dirty="0" err="1">
                <a:cs typeface="Calibri Light"/>
              </a:rPr>
              <a:t>openshift</a:t>
            </a:r>
            <a:r>
              <a:rPr lang="en-US" dirty="0">
                <a:cs typeface="Calibri Light"/>
              </a:rPr>
              <a:t> data science operator</a:t>
            </a:r>
            <a:br>
              <a:rPr lang="en-US" dirty="0">
                <a:cs typeface="Calibri Light"/>
              </a:rPr>
            </a:br>
            <a:r>
              <a:rPr lang="en-US" dirty="0">
                <a:cs typeface="Calibri Light"/>
              </a:rPr>
              <a:t>step3:open operator</a:t>
            </a:r>
          </a:p>
        </p:txBody>
      </p:sp>
      <p:pic>
        <p:nvPicPr>
          <p:cNvPr id="4" name="Picture 4" descr="A screenshot of a computer&#10;&#10;Description automatically generated">
            <a:extLst>
              <a:ext uri="{FF2B5EF4-FFF2-40B4-BE49-F238E27FC236}">
                <a16:creationId xmlns:a16="http://schemas.microsoft.com/office/drawing/2014/main" id="{243BFD79-37EE-22A7-3AC8-1EBFA9C3BA5F}"/>
              </a:ext>
            </a:extLst>
          </p:cNvPr>
          <p:cNvPicPr>
            <a:picLocks noGrp="1" noChangeAspect="1"/>
          </p:cNvPicPr>
          <p:nvPr>
            <p:ph idx="1"/>
          </p:nvPr>
        </p:nvPicPr>
        <p:blipFill>
          <a:blip r:embed="rId2"/>
          <a:stretch>
            <a:fillRect/>
          </a:stretch>
        </p:blipFill>
        <p:spPr>
          <a:xfrm>
            <a:off x="170293" y="2400719"/>
            <a:ext cx="11276319" cy="4351338"/>
          </a:xfrm>
        </p:spPr>
      </p:pic>
    </p:spTree>
    <p:extLst>
      <p:ext uri="{BB962C8B-B14F-4D97-AF65-F5344CB8AC3E}">
        <p14:creationId xmlns:p14="http://schemas.microsoft.com/office/powerpoint/2010/main" val="37980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473F-2ED5-E5DF-2D12-40B816C39F16}"/>
              </a:ext>
            </a:extLst>
          </p:cNvPr>
          <p:cNvSpPr>
            <a:spLocks noGrp="1"/>
          </p:cNvSpPr>
          <p:nvPr>
            <p:ph type="title"/>
          </p:nvPr>
        </p:nvSpPr>
        <p:spPr/>
        <p:txBody>
          <a:bodyPr/>
          <a:lstStyle/>
          <a:p>
            <a:r>
              <a:rPr lang="en-US" b="1" dirty="0">
                <a:cs typeface="Calibri Light"/>
              </a:rPr>
              <a:t>Step4:launch </a:t>
            </a:r>
            <a:r>
              <a:rPr lang="en-US" b="1" err="1">
                <a:cs typeface="Calibri Light"/>
              </a:rPr>
              <a:t>jupyter</a:t>
            </a:r>
            <a:r>
              <a:rPr lang="en-US" b="1" dirty="0">
                <a:cs typeface="Calibri Light"/>
              </a:rPr>
              <a:t> notebook</a:t>
            </a:r>
            <a:endParaRPr lang="en-US" b="1" dirty="0"/>
          </a:p>
        </p:txBody>
      </p:sp>
      <p:pic>
        <p:nvPicPr>
          <p:cNvPr id="7" name="Picture 7" descr="A screenshot of a computer&#10;&#10;Description automatically generated">
            <a:extLst>
              <a:ext uri="{FF2B5EF4-FFF2-40B4-BE49-F238E27FC236}">
                <a16:creationId xmlns:a16="http://schemas.microsoft.com/office/drawing/2014/main" id="{22C42B0F-61A3-821C-B8E7-A15A96268AE1}"/>
              </a:ext>
            </a:extLst>
          </p:cNvPr>
          <p:cNvPicPr>
            <a:picLocks noGrp="1" noChangeAspect="1"/>
          </p:cNvPicPr>
          <p:nvPr>
            <p:ph idx="1"/>
          </p:nvPr>
        </p:nvPicPr>
        <p:blipFill>
          <a:blip r:embed="rId2"/>
          <a:stretch>
            <a:fillRect/>
          </a:stretch>
        </p:blipFill>
        <p:spPr>
          <a:xfrm>
            <a:off x="644746" y="1825625"/>
            <a:ext cx="11060657" cy="4653262"/>
          </a:xfrm>
        </p:spPr>
      </p:pic>
    </p:spTree>
    <p:extLst>
      <p:ext uri="{BB962C8B-B14F-4D97-AF65-F5344CB8AC3E}">
        <p14:creationId xmlns:p14="http://schemas.microsoft.com/office/powerpoint/2010/main" val="426238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CF18-F84D-0734-69BD-2F3396319B38}"/>
              </a:ext>
            </a:extLst>
          </p:cNvPr>
          <p:cNvSpPr>
            <a:spLocks noGrp="1"/>
          </p:cNvSpPr>
          <p:nvPr>
            <p:ph type="title"/>
          </p:nvPr>
        </p:nvSpPr>
        <p:spPr/>
        <p:txBody>
          <a:bodyPr/>
          <a:lstStyle/>
          <a:p>
            <a:r>
              <a:rPr lang="en-US" b="1" dirty="0">
                <a:cs typeface="Calibri Light"/>
              </a:rPr>
              <a:t>Step4: select </a:t>
            </a:r>
            <a:r>
              <a:rPr lang="en-US" b="1" dirty="0" err="1">
                <a:cs typeface="Calibri Light"/>
              </a:rPr>
              <a:t>PyTorch</a:t>
            </a:r>
            <a:r>
              <a:rPr lang="en-US" b="1" dirty="0">
                <a:cs typeface="Calibri Light"/>
              </a:rPr>
              <a:t> new version and size medium</a:t>
            </a:r>
          </a:p>
        </p:txBody>
      </p:sp>
      <p:pic>
        <p:nvPicPr>
          <p:cNvPr id="4" name="Picture 4" descr="A screenshot of a computer&#10;&#10;Description automatically generated">
            <a:extLst>
              <a:ext uri="{FF2B5EF4-FFF2-40B4-BE49-F238E27FC236}">
                <a16:creationId xmlns:a16="http://schemas.microsoft.com/office/drawing/2014/main" id="{0414C6C7-FED2-8F30-42F5-9F748CDE8334}"/>
              </a:ext>
            </a:extLst>
          </p:cNvPr>
          <p:cNvPicPr>
            <a:picLocks noGrp="1" noChangeAspect="1"/>
          </p:cNvPicPr>
          <p:nvPr>
            <p:ph idx="1"/>
          </p:nvPr>
        </p:nvPicPr>
        <p:blipFill>
          <a:blip r:embed="rId2"/>
          <a:stretch>
            <a:fillRect/>
          </a:stretch>
        </p:blipFill>
        <p:spPr>
          <a:xfrm>
            <a:off x="472218" y="1811248"/>
            <a:ext cx="11060658" cy="4495111"/>
          </a:xfrm>
        </p:spPr>
      </p:pic>
    </p:spTree>
    <p:extLst>
      <p:ext uri="{BB962C8B-B14F-4D97-AF65-F5344CB8AC3E}">
        <p14:creationId xmlns:p14="http://schemas.microsoft.com/office/powerpoint/2010/main" val="333398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3108-288F-2E89-DF5B-0EAE2E3BB783}"/>
              </a:ext>
            </a:extLst>
          </p:cNvPr>
          <p:cNvSpPr>
            <a:spLocks noGrp="1"/>
          </p:cNvSpPr>
          <p:nvPr>
            <p:ph type="title"/>
          </p:nvPr>
        </p:nvSpPr>
        <p:spPr/>
        <p:txBody>
          <a:bodyPr/>
          <a:lstStyle/>
          <a:p>
            <a:r>
              <a:rPr lang="en-US" b="1" dirty="0">
                <a:cs typeface="Calibri Light"/>
              </a:rPr>
              <a:t>Step6: </a:t>
            </a:r>
            <a:r>
              <a:rPr lang="en-US" b="1" dirty="0" err="1">
                <a:cs typeface="Calibri Light"/>
              </a:rPr>
              <a:t>Jupyter</a:t>
            </a:r>
            <a:r>
              <a:rPr lang="en-US" b="1" dirty="0">
                <a:cs typeface="Calibri Light"/>
              </a:rPr>
              <a:t> workspace--</a:t>
            </a:r>
            <a:r>
              <a:rPr lang="en-US" sz="2800" dirty="0">
                <a:solidFill>
                  <a:srgbClr val="151515"/>
                </a:solidFill>
                <a:ea typeface="+mj-lt"/>
                <a:cs typeface="+mj-lt"/>
              </a:rPr>
              <a:t>The Name explorer panel in a </a:t>
            </a:r>
            <a:r>
              <a:rPr lang="en-US" sz="2800" dirty="0" err="1">
                <a:solidFill>
                  <a:srgbClr val="151515"/>
                </a:solidFill>
                <a:ea typeface="+mj-lt"/>
                <a:cs typeface="+mj-lt"/>
              </a:rPr>
              <a:t>JupyterLab</a:t>
            </a:r>
            <a:r>
              <a:rPr lang="en-US" sz="2800" dirty="0">
                <a:solidFill>
                  <a:srgbClr val="151515"/>
                </a:solidFill>
                <a:ea typeface="+mj-lt"/>
                <a:cs typeface="+mj-lt"/>
              </a:rPr>
              <a:t> workspace shows available options.</a:t>
            </a:r>
            <a:endParaRPr lang="en-US" sz="2800" b="1" dirty="0">
              <a:cs typeface="Calibri Light"/>
            </a:endParaRPr>
          </a:p>
        </p:txBody>
      </p:sp>
      <p:pic>
        <p:nvPicPr>
          <p:cNvPr id="4" name="Picture 4" descr="A screenshot of a computer&#10;&#10;Description automatically generated">
            <a:extLst>
              <a:ext uri="{FF2B5EF4-FFF2-40B4-BE49-F238E27FC236}">
                <a16:creationId xmlns:a16="http://schemas.microsoft.com/office/drawing/2014/main" id="{758BDAEF-9FC4-0A79-C7AD-2A3618DE4543}"/>
              </a:ext>
            </a:extLst>
          </p:cNvPr>
          <p:cNvPicPr>
            <a:picLocks noGrp="1" noChangeAspect="1"/>
          </p:cNvPicPr>
          <p:nvPr>
            <p:ph idx="1"/>
          </p:nvPr>
        </p:nvPicPr>
        <p:blipFill>
          <a:blip r:embed="rId2"/>
          <a:stretch>
            <a:fillRect/>
          </a:stretch>
        </p:blipFill>
        <p:spPr>
          <a:xfrm>
            <a:off x="305520" y="1703702"/>
            <a:ext cx="11767866" cy="4638315"/>
          </a:xfrm>
        </p:spPr>
      </p:pic>
    </p:spTree>
    <p:extLst>
      <p:ext uri="{BB962C8B-B14F-4D97-AF65-F5344CB8AC3E}">
        <p14:creationId xmlns:p14="http://schemas.microsoft.com/office/powerpoint/2010/main" val="351541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79F9-5AC4-B62D-8537-A02B3D2D1AF6}"/>
              </a:ext>
            </a:extLst>
          </p:cNvPr>
          <p:cNvSpPr>
            <a:spLocks noGrp="1"/>
          </p:cNvSpPr>
          <p:nvPr>
            <p:ph type="title"/>
          </p:nvPr>
        </p:nvSpPr>
        <p:spPr/>
        <p:txBody>
          <a:bodyPr/>
          <a:lstStyle/>
          <a:p>
            <a:r>
              <a:rPr lang="en-US" sz="4000" b="1" dirty="0">
                <a:solidFill>
                  <a:srgbClr val="151515"/>
                </a:solidFill>
                <a:ea typeface="+mj-lt"/>
                <a:cs typeface="+mj-lt"/>
              </a:rPr>
              <a:t>Step7: Select the Git/Clone a Repository menu option</a:t>
            </a:r>
            <a:endParaRPr lang="en-US" sz="4000" b="1" dirty="0"/>
          </a:p>
        </p:txBody>
      </p:sp>
      <p:pic>
        <p:nvPicPr>
          <p:cNvPr id="4" name="Picture 4" descr="A close-up of a web browser&#10;&#10;Description automatically generated">
            <a:extLst>
              <a:ext uri="{FF2B5EF4-FFF2-40B4-BE49-F238E27FC236}">
                <a16:creationId xmlns:a16="http://schemas.microsoft.com/office/drawing/2014/main" id="{65E52607-5860-5AD3-2515-C36F3C61D792}"/>
              </a:ext>
            </a:extLst>
          </p:cNvPr>
          <p:cNvPicPr>
            <a:picLocks noGrp="1" noChangeAspect="1"/>
          </p:cNvPicPr>
          <p:nvPr>
            <p:ph idx="1"/>
          </p:nvPr>
        </p:nvPicPr>
        <p:blipFill>
          <a:blip r:embed="rId2"/>
          <a:stretch>
            <a:fillRect/>
          </a:stretch>
        </p:blipFill>
        <p:spPr>
          <a:xfrm>
            <a:off x="979547" y="1974895"/>
            <a:ext cx="10232905" cy="3434571"/>
          </a:xfrm>
        </p:spPr>
      </p:pic>
    </p:spTree>
    <p:extLst>
      <p:ext uri="{BB962C8B-B14F-4D97-AF65-F5344CB8AC3E}">
        <p14:creationId xmlns:p14="http://schemas.microsoft.com/office/powerpoint/2010/main" val="6106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1D78-02E9-B249-2472-9D089315515D}"/>
              </a:ext>
            </a:extLst>
          </p:cNvPr>
          <p:cNvSpPr>
            <a:spLocks noGrp="1"/>
          </p:cNvSpPr>
          <p:nvPr>
            <p:ph type="title"/>
          </p:nvPr>
        </p:nvSpPr>
        <p:spPr/>
        <p:txBody>
          <a:bodyPr/>
          <a:lstStyle/>
          <a:p>
            <a:r>
              <a:rPr lang="en-US" sz="3200" b="1" dirty="0">
                <a:solidFill>
                  <a:srgbClr val="151515"/>
                </a:solidFill>
              </a:rPr>
              <a:t>The getting-started-with-</a:t>
            </a:r>
            <a:r>
              <a:rPr lang="en-US" sz="3200" b="1" err="1">
                <a:solidFill>
                  <a:srgbClr val="151515"/>
                </a:solidFill>
              </a:rPr>
              <a:t>gpus</a:t>
            </a:r>
            <a:r>
              <a:rPr lang="en-US" sz="3200" b="1" dirty="0">
                <a:solidFill>
                  <a:srgbClr val="151515"/>
                </a:solidFill>
              </a:rPr>
              <a:t> repository contents</a:t>
            </a:r>
            <a:endParaRPr lang="en-US" sz="3200" b="1" dirty="0"/>
          </a:p>
          <a:p>
            <a:endParaRPr lang="en-US" dirty="0">
              <a:cs typeface="Calibri Light"/>
            </a:endParaRPr>
          </a:p>
        </p:txBody>
      </p:sp>
      <p:pic>
        <p:nvPicPr>
          <p:cNvPr id="4" name="Picture 4" descr="A screenshot of a computer&#10;&#10;Description automatically generated">
            <a:extLst>
              <a:ext uri="{FF2B5EF4-FFF2-40B4-BE49-F238E27FC236}">
                <a16:creationId xmlns:a16="http://schemas.microsoft.com/office/drawing/2014/main" id="{A94BED61-1019-0D02-B5F5-20D474130B6E}"/>
              </a:ext>
            </a:extLst>
          </p:cNvPr>
          <p:cNvPicPr>
            <a:picLocks noGrp="1" noChangeAspect="1"/>
          </p:cNvPicPr>
          <p:nvPr>
            <p:ph idx="1"/>
          </p:nvPr>
        </p:nvPicPr>
        <p:blipFill>
          <a:blip r:embed="rId2"/>
          <a:stretch>
            <a:fillRect/>
          </a:stretch>
        </p:blipFill>
        <p:spPr>
          <a:xfrm>
            <a:off x="944143" y="1606296"/>
            <a:ext cx="10418732" cy="5178184"/>
          </a:xfrm>
        </p:spPr>
      </p:pic>
    </p:spTree>
    <p:extLst>
      <p:ext uri="{BB962C8B-B14F-4D97-AF65-F5344CB8AC3E}">
        <p14:creationId xmlns:p14="http://schemas.microsoft.com/office/powerpoint/2010/main" val="221096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1633-8B58-3C32-A146-F39EF37E64BD}"/>
              </a:ext>
            </a:extLst>
          </p:cNvPr>
          <p:cNvSpPr>
            <a:spLocks noGrp="1"/>
          </p:cNvSpPr>
          <p:nvPr>
            <p:ph type="title"/>
          </p:nvPr>
        </p:nvSpPr>
        <p:spPr/>
        <p:txBody>
          <a:bodyPr/>
          <a:lstStyle/>
          <a:p>
            <a:r>
              <a:rPr lang="en-US" sz="3600" b="1" dirty="0">
                <a:solidFill>
                  <a:srgbClr val="151515"/>
                </a:solidFill>
                <a:ea typeface="+mj-lt"/>
                <a:cs typeface="+mj-lt"/>
              </a:rPr>
              <a:t>Step8: The torch-use-</a:t>
            </a:r>
            <a:r>
              <a:rPr lang="en-US" sz="3600" b="1" dirty="0" err="1">
                <a:solidFill>
                  <a:srgbClr val="151515"/>
                </a:solidFill>
                <a:ea typeface="+mj-lt"/>
                <a:cs typeface="+mj-lt"/>
              </a:rPr>
              <a:t>gpu.ipynb</a:t>
            </a:r>
            <a:r>
              <a:rPr lang="en-US" sz="3600" b="1" dirty="0">
                <a:solidFill>
                  <a:srgbClr val="151515"/>
                </a:solidFill>
                <a:ea typeface="+mj-lt"/>
                <a:cs typeface="+mj-lt"/>
              </a:rPr>
              <a:t> </a:t>
            </a:r>
            <a:r>
              <a:rPr lang="en-US" sz="3600" b="1" dirty="0" err="1">
                <a:solidFill>
                  <a:srgbClr val="151515"/>
                </a:solidFill>
                <a:ea typeface="+mj-lt"/>
                <a:cs typeface="+mj-lt"/>
              </a:rPr>
              <a:t>jupyter</a:t>
            </a:r>
            <a:r>
              <a:rPr lang="en-US" sz="3600" b="1" dirty="0">
                <a:solidFill>
                  <a:srgbClr val="151515"/>
                </a:solidFill>
                <a:ea typeface="+mj-lt"/>
                <a:cs typeface="+mj-lt"/>
              </a:rPr>
              <a:t> notebook displays Python code with comments.</a:t>
            </a:r>
            <a:endParaRPr lang="en-US" sz="3600" b="1">
              <a:cs typeface="Calibri Light"/>
            </a:endParaRPr>
          </a:p>
        </p:txBody>
      </p:sp>
      <p:pic>
        <p:nvPicPr>
          <p:cNvPr id="4" name="Picture 4" descr="A screenshot of a computer&#10;&#10;Description automatically generated">
            <a:extLst>
              <a:ext uri="{FF2B5EF4-FFF2-40B4-BE49-F238E27FC236}">
                <a16:creationId xmlns:a16="http://schemas.microsoft.com/office/drawing/2014/main" id="{EA10A7EE-993F-CB11-3113-576CD202ACD0}"/>
              </a:ext>
            </a:extLst>
          </p:cNvPr>
          <p:cNvPicPr>
            <a:picLocks noGrp="1" noChangeAspect="1"/>
          </p:cNvPicPr>
          <p:nvPr>
            <p:ph idx="1"/>
          </p:nvPr>
        </p:nvPicPr>
        <p:blipFill>
          <a:blip r:embed="rId2"/>
          <a:stretch>
            <a:fillRect/>
          </a:stretch>
        </p:blipFill>
        <p:spPr>
          <a:xfrm>
            <a:off x="938123" y="2009311"/>
            <a:ext cx="9438735" cy="4602192"/>
          </a:xfrm>
        </p:spPr>
      </p:pic>
    </p:spTree>
    <p:extLst>
      <p:ext uri="{BB962C8B-B14F-4D97-AF65-F5344CB8AC3E}">
        <p14:creationId xmlns:p14="http://schemas.microsoft.com/office/powerpoint/2010/main" val="38674851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vt:lpstr>
      <vt:lpstr>Define PyTorch</vt:lpstr>
      <vt:lpstr>Step1: create namespace  Step2: install red hat openshift data science operator step3:open operator</vt:lpstr>
      <vt:lpstr>Step4:launch jupyter notebook</vt:lpstr>
      <vt:lpstr>Step4: select PyTorch new version and size medium</vt:lpstr>
      <vt:lpstr>Step6: Jupyter workspace--The Name explorer panel in a JupyterLab workspace shows available options.</vt:lpstr>
      <vt:lpstr>Step7: Select the Git/Clone a Repository menu option</vt:lpstr>
      <vt:lpstr>The getting-started-with-gpus repository contents </vt:lpstr>
      <vt:lpstr>Step8: The torch-use-gpu.ipynb jupyter notebook displays Python code with comments.</vt:lpstr>
      <vt:lpstr>This notebook handles the following tasks:</vt:lpstr>
      <vt:lpstr>PowerPoint Presentation</vt:lpstr>
      <vt:lpstr>                         Destination</vt:lpstr>
      <vt:lpstr>Load and run a PyTorch model </vt:lpstr>
      <vt:lpstr>The model classifies a picture as a bag</vt:lpstr>
      <vt:lpstr>This shows how PyTorch used in applications like image recognition and language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204</cp:revision>
  <dcterms:created xsi:type="dcterms:W3CDTF">2013-07-15T20:26:40Z</dcterms:created>
  <dcterms:modified xsi:type="dcterms:W3CDTF">2023-07-25T10:57:09Z</dcterms:modified>
</cp:coreProperties>
</file>