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Playfair Display"/>
      <p:regular r:id="rId28"/>
      <p:bold r:id="rId29"/>
      <p:italic r:id="rId30"/>
      <p:boldItalic r:id="rId31"/>
    </p:embeddedFont>
    <p:embeddedFont>
      <p:font typeface="Montserrat"/>
      <p:regular r:id="rId32"/>
      <p:bold r:id="rId33"/>
      <p:italic r:id="rId34"/>
      <p:boldItalic r:id="rId35"/>
    </p:embeddedFont>
    <p:embeddedFont>
      <p:font typeface="Oswal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PlayfairDisplay-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boldItalic.fntdata"/><Relationship Id="rId30" Type="http://schemas.openxmlformats.org/officeDocument/2006/relationships/font" Target="fonts/PlayfairDisplay-italic.fntdata"/><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37" Type="http://schemas.openxmlformats.org/officeDocument/2006/relationships/font" Target="fonts/Oswald-bold.fntdata"/><Relationship Id="rId14" Type="http://schemas.openxmlformats.org/officeDocument/2006/relationships/slide" Target="slides/slide9.xml"/><Relationship Id="rId36" Type="http://schemas.openxmlformats.org/officeDocument/2006/relationships/font" Target="fonts/Oswald-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41b79a431_0_9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a41b79a431_0_9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41b79a431_0_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41b79a431_0_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a41b79a431_0_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a41b79a431_0_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a41b79a431_0_10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a41b79a431_0_10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41b79a431_0_10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41b79a431_0_1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41b79a431_0_10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41b79a431_0_10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41b79a431_0_10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a41b79a431_0_1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41b79a431_0_10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a41b79a431_0_10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a41b79a431_0_10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a41b79a431_0_1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a41b79a431_0_10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a41b79a431_0_1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a41b79a431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a41b79a431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a41b79a431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a41b79a431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41b79a431_0_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a41b79a431_0_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41b79a431_0_9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a41b79a431_0_9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41b79a431_0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41b79a431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a41b79a431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a41b79a431_0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41b79a431_0_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41b79a431_0_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mailto:beatrice.adhiambo@student.moringaschool.com" TargetMode="External"/><Relationship Id="rId4" Type="http://schemas.openxmlformats.org/officeDocument/2006/relationships/hyperlink" Target="https://github.com/Adhiambo25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1000" y="127875"/>
            <a:ext cx="8553600" cy="2969700"/>
          </a:xfrm>
          <a:prstGeom prst="rect">
            <a:avLst/>
          </a:prstGeom>
        </p:spPr>
        <p:txBody>
          <a:bodyPr anchorCtr="0" anchor="ctr" bIns="91425" lIns="91425" spcFirstLastPara="1" rIns="91425" wrap="square" tIns="91425">
            <a:normAutofit fontScale="90000"/>
          </a:bodyPr>
          <a:lstStyle/>
          <a:p>
            <a:pPr indent="0" lvl="0" marL="0" rtl="0" algn="ctr">
              <a:spcBef>
                <a:spcPts val="1000"/>
              </a:spcBef>
              <a:spcAft>
                <a:spcPts val="0"/>
              </a:spcAft>
              <a:buNone/>
            </a:pPr>
            <a:r>
              <a:rPr lang="en"/>
              <a:t>UNVEILING CINEMATIC OPPORTUNITIES</a:t>
            </a:r>
            <a:endParaRPr/>
          </a:p>
        </p:txBody>
      </p:sp>
      <p:sp>
        <p:nvSpPr>
          <p:cNvPr id="59" name="Google Shape;59;p13"/>
          <p:cNvSpPr txBox="1"/>
          <p:nvPr>
            <p:ph idx="1" type="subTitle"/>
          </p:nvPr>
        </p:nvSpPr>
        <p:spPr>
          <a:xfrm>
            <a:off x="481100" y="3438475"/>
            <a:ext cx="8273400" cy="163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2350">
                <a:solidFill>
                  <a:srgbClr val="000000"/>
                </a:solidFill>
                <a:highlight>
                  <a:srgbClr val="FFFFFF"/>
                </a:highlight>
              </a:rPr>
              <a:t>Navigating Microsoft's Dive into the Film Industry</a:t>
            </a:r>
            <a:endParaRPr b="1" sz="2350">
              <a:solidFill>
                <a:srgbClr val="000000"/>
              </a:solidFill>
              <a:highlight>
                <a:srgbClr val="FFFFFF"/>
              </a:highlight>
            </a:endParaRPr>
          </a:p>
          <a:p>
            <a:pPr indent="0" lvl="0" marL="0" rtl="0" algn="l">
              <a:spcBef>
                <a:spcPts val="0"/>
              </a:spcBef>
              <a:spcAft>
                <a:spcPts val="0"/>
              </a:spcAft>
              <a:buNone/>
            </a:pPr>
            <a:r>
              <a:t/>
            </a:r>
            <a:endParaRPr b="1" sz="1050">
              <a:solidFill>
                <a:srgbClr val="000000"/>
              </a:solidFill>
              <a:highlight>
                <a:srgbClr val="FFFFFF"/>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3" name="Google Shape;113;p22"/>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4" name="Google Shape;114;p22"/>
          <p:cNvPicPr preferRelativeResize="0"/>
          <p:nvPr/>
        </p:nvPicPr>
        <p:blipFill>
          <a:blip r:embed="rId3">
            <a:alphaModFix/>
          </a:blip>
          <a:stretch>
            <a:fillRect/>
          </a:stretch>
        </p:blipFill>
        <p:spPr>
          <a:xfrm>
            <a:off x="0" y="92407"/>
            <a:ext cx="9144000" cy="49586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0" name="Google Shape;120;p23"/>
          <p:cNvSpPr txBox="1"/>
          <p:nvPr>
            <p:ph idx="1" type="body"/>
          </p:nvPr>
        </p:nvSpPr>
        <p:spPr>
          <a:xfrm>
            <a:off x="311700" y="1017725"/>
            <a:ext cx="8520600" cy="4196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23"/>
          <p:cNvPicPr preferRelativeResize="0"/>
          <p:nvPr/>
        </p:nvPicPr>
        <p:blipFill>
          <a:blip r:embed="rId3">
            <a:alphaModFix/>
          </a:blip>
          <a:stretch>
            <a:fillRect/>
          </a:stretch>
        </p:blipFill>
        <p:spPr>
          <a:xfrm>
            <a:off x="142075" y="0"/>
            <a:ext cx="8681450" cy="5295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7" name="Google Shape;127;p2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24"/>
          <p:cNvPicPr preferRelativeResize="0"/>
          <p:nvPr/>
        </p:nvPicPr>
        <p:blipFill>
          <a:blip r:embed="rId3">
            <a:alphaModFix/>
          </a:blip>
          <a:stretch>
            <a:fillRect/>
          </a:stretch>
        </p:blipFill>
        <p:spPr>
          <a:xfrm>
            <a:off x="156300" y="0"/>
            <a:ext cx="8615249" cy="5143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4" name="Google Shape;134;p2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5" name="Google Shape;135;p25"/>
          <p:cNvPicPr preferRelativeResize="0"/>
          <p:nvPr/>
        </p:nvPicPr>
        <p:blipFill>
          <a:blip r:embed="rId3">
            <a:alphaModFix/>
          </a:blip>
          <a:stretch>
            <a:fillRect/>
          </a:stretch>
        </p:blipFill>
        <p:spPr>
          <a:xfrm>
            <a:off x="152400" y="154132"/>
            <a:ext cx="9144000" cy="514003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1" name="Google Shape;141;p2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6"/>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Conclussion</a:t>
            </a:r>
            <a:endParaRPr/>
          </a:p>
        </p:txBody>
      </p:sp>
      <p:sp>
        <p:nvSpPr>
          <p:cNvPr id="148" name="Google Shape;148;p27"/>
          <p:cNvSpPr txBox="1"/>
          <p:nvPr>
            <p:ph idx="1" type="body"/>
          </p:nvPr>
        </p:nvSpPr>
        <p:spPr>
          <a:xfrm>
            <a:off x="311700" y="937775"/>
            <a:ext cx="8520600" cy="4205700"/>
          </a:xfrm>
          <a:prstGeom prst="rect">
            <a:avLst/>
          </a:prstGeom>
        </p:spPr>
        <p:txBody>
          <a:bodyPr anchorCtr="0" anchor="t" bIns="91425" lIns="91425" spcFirstLastPara="1" rIns="91425" wrap="square" tIns="91425">
            <a:noAutofit/>
          </a:bodyPr>
          <a:lstStyle/>
          <a:p>
            <a:pPr indent="-323850" lvl="0" marL="457200" rtl="0" algn="l">
              <a:spcBef>
                <a:spcPts val="150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Genre-wise Insights:</a:t>
            </a:r>
            <a:endParaRPr sz="1500">
              <a:solidFill>
                <a:srgbClr val="374151"/>
              </a:solidFill>
              <a:latin typeface="Roboto"/>
              <a:ea typeface="Roboto"/>
              <a:cs typeface="Roboto"/>
              <a:sym typeface="Roboto"/>
            </a:endParaRPr>
          </a:p>
          <a:p>
            <a:pPr indent="-323850" lvl="1" marL="914400" rtl="0" algn="l">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Top-performing genres: Action, Adventure, Science Fiction, Fantasy, and Animation.</a:t>
            </a:r>
            <a:endParaRPr sz="1500">
              <a:solidFill>
                <a:srgbClr val="374151"/>
              </a:solidFill>
              <a:latin typeface="Roboto"/>
              <a:ea typeface="Roboto"/>
              <a:cs typeface="Roboto"/>
              <a:sym typeface="Roboto"/>
            </a:endParaRPr>
          </a:p>
          <a:p>
            <a:pPr indent="-323850" lvl="1" marL="914400" rtl="0" algn="l">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ROI analysis highlights profitability in Horror, Mystery, and Thriller genres.</a:t>
            </a:r>
            <a:endParaRPr sz="1500">
              <a:solidFill>
                <a:srgbClr val="374151"/>
              </a:solidFill>
              <a:latin typeface="Roboto"/>
              <a:ea typeface="Roboto"/>
              <a:cs typeface="Roboto"/>
              <a:sym typeface="Roboto"/>
            </a:endParaRPr>
          </a:p>
          <a:p>
            <a:pPr indent="-323850" lvl="0" marL="457200" rtl="0" algn="l">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Budget Considerations:</a:t>
            </a:r>
            <a:endParaRPr sz="1500">
              <a:solidFill>
                <a:srgbClr val="374151"/>
              </a:solidFill>
              <a:latin typeface="Roboto"/>
              <a:ea typeface="Roboto"/>
              <a:cs typeface="Roboto"/>
              <a:sym typeface="Roboto"/>
            </a:endParaRPr>
          </a:p>
          <a:p>
            <a:pPr indent="-323850" lvl="1" marL="914400" rtl="0" algn="l">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Positive correlation between budget and worldwide gross revenue.</a:t>
            </a:r>
            <a:endParaRPr sz="1500">
              <a:solidFill>
                <a:srgbClr val="374151"/>
              </a:solidFill>
              <a:latin typeface="Roboto"/>
              <a:ea typeface="Roboto"/>
              <a:cs typeface="Roboto"/>
              <a:sym typeface="Roboto"/>
            </a:endParaRPr>
          </a:p>
          <a:p>
            <a:pPr indent="-323850" lvl="1" marL="914400" rtl="0" algn="l">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Lower to moderate budgets show higher average returns; emphasize budget optimization.</a:t>
            </a:r>
            <a:endParaRPr sz="1500">
              <a:solidFill>
                <a:srgbClr val="374151"/>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sz="1400">
                <a:latin typeface="Roboto"/>
                <a:ea typeface="Roboto"/>
                <a:cs typeface="Roboto"/>
                <a:sym typeface="Roboto"/>
              </a:rPr>
              <a:t>Studios Performance:</a:t>
            </a:r>
            <a:endParaRPr sz="1400">
              <a:latin typeface="Roboto"/>
              <a:ea typeface="Roboto"/>
              <a:cs typeface="Roboto"/>
              <a:sym typeface="Roboto"/>
            </a:endParaRPr>
          </a:p>
          <a:p>
            <a:pPr indent="-317500" lvl="1" marL="914400" rtl="0" algn="l">
              <a:spcBef>
                <a:spcPts val="0"/>
              </a:spcBef>
              <a:spcAft>
                <a:spcPts val="0"/>
              </a:spcAft>
              <a:buClr>
                <a:schemeClr val="dk2"/>
              </a:buClr>
              <a:buSzPts val="1400"/>
              <a:buFont typeface="Roboto"/>
              <a:buChar char="●"/>
            </a:pPr>
            <a:r>
              <a:rPr lang="en">
                <a:latin typeface="Roboto"/>
                <a:ea typeface="Roboto"/>
                <a:cs typeface="Roboto"/>
                <a:sym typeface="Roboto"/>
              </a:rPr>
              <a:t>Leading studios: Warner Bros., Walt Disney Pictures, and Universal Pictures.</a:t>
            </a:r>
            <a:endParaRPr>
              <a:latin typeface="Roboto"/>
              <a:ea typeface="Roboto"/>
              <a:cs typeface="Roboto"/>
              <a:sym typeface="Roboto"/>
            </a:endParaRPr>
          </a:p>
          <a:p>
            <a:pPr indent="-317500" lvl="1" marL="914400" rtl="0" algn="l">
              <a:spcBef>
                <a:spcPts val="0"/>
              </a:spcBef>
              <a:spcAft>
                <a:spcPts val="0"/>
              </a:spcAft>
              <a:buClr>
                <a:schemeClr val="dk2"/>
              </a:buClr>
              <a:buSzPts val="1400"/>
              <a:buFont typeface="Roboto"/>
              <a:buChar char="●"/>
            </a:pPr>
            <a:r>
              <a:rPr lang="en">
                <a:latin typeface="Roboto"/>
                <a:ea typeface="Roboto"/>
                <a:cs typeface="Roboto"/>
                <a:sym typeface="Roboto"/>
              </a:rPr>
              <a:t>Recommendations: Collaborate with successful studios, learn strategies, explore co-production opportunities.</a:t>
            </a:r>
            <a:endParaRPr>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sz="1400">
                <a:latin typeface="Roboto"/>
                <a:ea typeface="Roboto"/>
                <a:cs typeface="Roboto"/>
                <a:sym typeface="Roboto"/>
              </a:rPr>
              <a:t>Time Trends:</a:t>
            </a:r>
            <a:endParaRPr sz="1400">
              <a:latin typeface="Roboto"/>
              <a:ea typeface="Roboto"/>
              <a:cs typeface="Roboto"/>
              <a:sym typeface="Roboto"/>
            </a:endParaRPr>
          </a:p>
          <a:p>
            <a:pPr indent="-317500" lvl="1" marL="914400" rtl="0" algn="l">
              <a:spcBef>
                <a:spcPts val="0"/>
              </a:spcBef>
              <a:spcAft>
                <a:spcPts val="0"/>
              </a:spcAft>
              <a:buClr>
                <a:schemeClr val="dk2"/>
              </a:buClr>
              <a:buSzPts val="1400"/>
              <a:buFont typeface="Roboto"/>
              <a:buChar char="●"/>
            </a:pPr>
            <a:r>
              <a:rPr lang="en">
                <a:latin typeface="Roboto"/>
                <a:ea typeface="Roboto"/>
                <a:cs typeface="Roboto"/>
                <a:sym typeface="Roboto"/>
              </a:rPr>
              <a:t>Potential seasonal patterns in movie releases.</a:t>
            </a:r>
            <a:endParaRPr>
              <a:latin typeface="Roboto"/>
              <a:ea typeface="Roboto"/>
              <a:cs typeface="Roboto"/>
              <a:sym typeface="Roboto"/>
            </a:endParaRPr>
          </a:p>
          <a:p>
            <a:pPr indent="-317500" lvl="1" marL="914400" rtl="0" algn="l">
              <a:spcBef>
                <a:spcPts val="0"/>
              </a:spcBef>
              <a:spcAft>
                <a:spcPts val="0"/>
              </a:spcAft>
              <a:buClr>
                <a:schemeClr val="dk2"/>
              </a:buClr>
              <a:buSzPts val="1400"/>
              <a:buFont typeface="Roboto"/>
              <a:buChar char="●"/>
            </a:pPr>
            <a:r>
              <a:rPr lang="en">
                <a:latin typeface="Roboto"/>
                <a:ea typeface="Roboto"/>
                <a:cs typeface="Roboto"/>
                <a:sym typeface="Roboto"/>
              </a:rPr>
              <a:t>Box plot analysis reveals revenue variations based on release season, guiding strategic scheduling for maximum box office success.</a:t>
            </a:r>
            <a:endParaRPr>
              <a:latin typeface="Roboto"/>
              <a:ea typeface="Roboto"/>
              <a:cs typeface="Roboto"/>
              <a:sym typeface="Roboto"/>
            </a:endParaRPr>
          </a:p>
          <a:p>
            <a:pPr indent="0" lvl="0" marL="0" rtl="0" algn="l">
              <a:spcBef>
                <a:spcPts val="0"/>
              </a:spcBef>
              <a:spcAft>
                <a:spcPts val="1200"/>
              </a:spcAft>
              <a:buNone/>
            </a:pPr>
            <a:r>
              <a:t/>
            </a:r>
            <a:endParaRPr sz="2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p:txBody>
      </p:sp>
      <p:sp>
        <p:nvSpPr>
          <p:cNvPr id="154" name="Google Shape;154;p28"/>
          <p:cNvSpPr txBox="1"/>
          <p:nvPr>
            <p:ph idx="1" type="body"/>
          </p:nvPr>
        </p:nvSpPr>
        <p:spPr>
          <a:xfrm>
            <a:off x="311700" y="895150"/>
            <a:ext cx="8520600" cy="4362000"/>
          </a:xfrm>
          <a:prstGeom prst="rect">
            <a:avLst/>
          </a:prstGeom>
        </p:spPr>
        <p:txBody>
          <a:bodyPr anchorCtr="0" anchor="t" bIns="91425" lIns="91425" spcFirstLastPara="1" rIns="91425" wrap="square" tIns="91425">
            <a:noAutofit/>
          </a:bodyPr>
          <a:lstStyle/>
          <a:p>
            <a:pPr indent="-317500" lvl="0" marL="457200" rtl="0" algn="l">
              <a:spcBef>
                <a:spcPts val="1500"/>
              </a:spcBef>
              <a:spcAft>
                <a:spcPts val="0"/>
              </a:spcAft>
              <a:buClr>
                <a:srgbClr val="374151"/>
              </a:buClr>
              <a:buSzPts val="1400"/>
              <a:buFont typeface="Roboto"/>
              <a:buChar char="●"/>
            </a:pPr>
            <a:r>
              <a:rPr lang="en" sz="1400">
                <a:solidFill>
                  <a:srgbClr val="374151"/>
                </a:solidFill>
                <a:latin typeface="Roboto"/>
                <a:ea typeface="Roboto"/>
                <a:cs typeface="Roboto"/>
                <a:sym typeface="Roboto"/>
              </a:rPr>
              <a:t>Genre Strategy:</a:t>
            </a:r>
            <a:endParaRPr sz="1400">
              <a:solidFill>
                <a:srgbClr val="374151"/>
              </a:solidFill>
              <a:latin typeface="Roboto"/>
              <a:ea typeface="Roboto"/>
              <a:cs typeface="Roboto"/>
              <a:sym typeface="Roboto"/>
            </a:endParaRPr>
          </a:p>
          <a:p>
            <a:pPr indent="-317500" lvl="1" marL="914400" rtl="0" algn="l">
              <a:spcBef>
                <a:spcPts val="0"/>
              </a:spcBef>
              <a:spcAft>
                <a:spcPts val="0"/>
              </a:spcAft>
              <a:buClr>
                <a:srgbClr val="374151"/>
              </a:buClr>
              <a:buSzPts val="1400"/>
              <a:buFont typeface="Roboto"/>
              <a:buChar char="●"/>
            </a:pPr>
            <a:r>
              <a:rPr lang="en">
                <a:solidFill>
                  <a:srgbClr val="374151"/>
                </a:solidFill>
                <a:latin typeface="Roboto"/>
                <a:ea typeface="Roboto"/>
                <a:cs typeface="Roboto"/>
                <a:sym typeface="Roboto"/>
              </a:rPr>
              <a:t>Focus on top-performing genres: Action, Adventure, Science Fiction, Fantasy, and Animation, for a broad audience and high revenue.</a:t>
            </a:r>
            <a:endParaRPr>
              <a:solidFill>
                <a:srgbClr val="374151"/>
              </a:solidFill>
              <a:latin typeface="Roboto"/>
              <a:ea typeface="Roboto"/>
              <a:cs typeface="Roboto"/>
              <a:sym typeface="Roboto"/>
            </a:endParaRPr>
          </a:p>
          <a:p>
            <a:pPr indent="-317500" lvl="1" marL="914400" rtl="0" algn="l">
              <a:spcBef>
                <a:spcPts val="0"/>
              </a:spcBef>
              <a:spcAft>
                <a:spcPts val="0"/>
              </a:spcAft>
              <a:buClr>
                <a:srgbClr val="374151"/>
              </a:buClr>
              <a:buSzPts val="1400"/>
              <a:buFont typeface="Roboto"/>
              <a:buChar char="●"/>
            </a:pPr>
            <a:r>
              <a:rPr lang="en">
                <a:solidFill>
                  <a:srgbClr val="374151"/>
                </a:solidFill>
                <a:latin typeface="Roboto"/>
                <a:ea typeface="Roboto"/>
                <a:cs typeface="Roboto"/>
                <a:sym typeface="Roboto"/>
              </a:rPr>
              <a:t>Strategic exploration of genres like Horror, Mystery, and Thriller to maximize ROI, even with lower average revenue.</a:t>
            </a:r>
            <a:endParaRPr>
              <a:solidFill>
                <a:srgbClr val="374151"/>
              </a:solidFill>
              <a:latin typeface="Roboto"/>
              <a:ea typeface="Roboto"/>
              <a:cs typeface="Roboto"/>
              <a:sym typeface="Roboto"/>
            </a:endParaRPr>
          </a:p>
          <a:p>
            <a:pPr indent="-317500" lvl="0" marL="457200" rtl="0" algn="l">
              <a:spcBef>
                <a:spcPts val="0"/>
              </a:spcBef>
              <a:spcAft>
                <a:spcPts val="0"/>
              </a:spcAft>
              <a:buClr>
                <a:srgbClr val="374151"/>
              </a:buClr>
              <a:buSzPts val="1400"/>
              <a:buFont typeface="Roboto"/>
              <a:buChar char="●"/>
            </a:pPr>
            <a:r>
              <a:rPr lang="en" sz="1400">
                <a:solidFill>
                  <a:srgbClr val="374151"/>
                </a:solidFill>
                <a:latin typeface="Roboto"/>
                <a:ea typeface="Roboto"/>
                <a:cs typeface="Roboto"/>
                <a:sym typeface="Roboto"/>
              </a:rPr>
              <a:t>Budget Optimization:</a:t>
            </a:r>
            <a:endParaRPr sz="1400">
              <a:solidFill>
                <a:srgbClr val="374151"/>
              </a:solidFill>
              <a:latin typeface="Roboto"/>
              <a:ea typeface="Roboto"/>
              <a:cs typeface="Roboto"/>
              <a:sym typeface="Roboto"/>
            </a:endParaRPr>
          </a:p>
          <a:p>
            <a:pPr indent="-317500" lvl="1" marL="914400" rtl="0" algn="l">
              <a:spcBef>
                <a:spcPts val="0"/>
              </a:spcBef>
              <a:spcAft>
                <a:spcPts val="0"/>
              </a:spcAft>
              <a:buClr>
                <a:srgbClr val="374151"/>
              </a:buClr>
              <a:buSzPts val="1400"/>
              <a:buFont typeface="Roboto"/>
              <a:buChar char="●"/>
            </a:pPr>
            <a:r>
              <a:rPr lang="en">
                <a:solidFill>
                  <a:srgbClr val="374151"/>
                </a:solidFill>
                <a:latin typeface="Roboto"/>
                <a:ea typeface="Roboto"/>
                <a:cs typeface="Roboto"/>
                <a:sym typeface="Roboto"/>
              </a:rPr>
              <a:t>Allocate budgets strategically, considering the positive correlation with revenue.</a:t>
            </a:r>
            <a:endParaRPr>
              <a:solidFill>
                <a:srgbClr val="374151"/>
              </a:solidFill>
              <a:latin typeface="Roboto"/>
              <a:ea typeface="Roboto"/>
              <a:cs typeface="Roboto"/>
              <a:sym typeface="Roboto"/>
            </a:endParaRPr>
          </a:p>
          <a:p>
            <a:pPr indent="-317500" lvl="1" marL="914400" rtl="0" algn="l">
              <a:spcBef>
                <a:spcPts val="0"/>
              </a:spcBef>
              <a:spcAft>
                <a:spcPts val="0"/>
              </a:spcAft>
              <a:buClr>
                <a:srgbClr val="374151"/>
              </a:buClr>
              <a:buSzPts val="1400"/>
              <a:buFont typeface="Roboto"/>
              <a:buChar char="●"/>
            </a:pPr>
            <a:r>
              <a:rPr lang="en">
                <a:solidFill>
                  <a:srgbClr val="374151"/>
                </a:solidFill>
                <a:latin typeface="Roboto"/>
                <a:ea typeface="Roboto"/>
                <a:cs typeface="Roboto"/>
                <a:sym typeface="Roboto"/>
              </a:rPr>
              <a:t>ROI analysis suggests lower to moderate budgets can yield better returns; prioritize cost-effective production methods without compromising quality.</a:t>
            </a:r>
            <a:endParaRPr>
              <a:solidFill>
                <a:srgbClr val="374151"/>
              </a:solidFill>
              <a:latin typeface="Roboto"/>
              <a:ea typeface="Roboto"/>
              <a:cs typeface="Roboto"/>
              <a:sym typeface="Roboto"/>
            </a:endParaRPr>
          </a:p>
          <a:p>
            <a:pPr indent="-317500" lvl="0" marL="457200" rtl="0" algn="l">
              <a:spcBef>
                <a:spcPts val="0"/>
              </a:spcBef>
              <a:spcAft>
                <a:spcPts val="0"/>
              </a:spcAft>
              <a:buClr>
                <a:srgbClr val="374151"/>
              </a:buClr>
              <a:buSzPts val="1400"/>
              <a:buFont typeface="Roboto"/>
              <a:buChar char="●"/>
            </a:pPr>
            <a:r>
              <a:rPr lang="en" sz="1400">
                <a:solidFill>
                  <a:srgbClr val="374151"/>
                </a:solidFill>
                <a:latin typeface="Roboto"/>
                <a:ea typeface="Roboto"/>
                <a:cs typeface="Roboto"/>
                <a:sym typeface="Roboto"/>
              </a:rPr>
              <a:t>Studios Collaboration:</a:t>
            </a:r>
            <a:endParaRPr sz="1400">
              <a:solidFill>
                <a:srgbClr val="374151"/>
              </a:solidFill>
              <a:latin typeface="Roboto"/>
              <a:ea typeface="Roboto"/>
              <a:cs typeface="Roboto"/>
              <a:sym typeface="Roboto"/>
            </a:endParaRPr>
          </a:p>
          <a:p>
            <a:pPr indent="-317500" lvl="1" marL="914400" rtl="0" algn="l">
              <a:spcBef>
                <a:spcPts val="0"/>
              </a:spcBef>
              <a:spcAft>
                <a:spcPts val="0"/>
              </a:spcAft>
              <a:buClr>
                <a:srgbClr val="374151"/>
              </a:buClr>
              <a:buSzPts val="1400"/>
              <a:buFont typeface="Roboto"/>
              <a:buChar char="●"/>
            </a:pPr>
            <a:r>
              <a:rPr lang="en">
                <a:solidFill>
                  <a:srgbClr val="374151"/>
                </a:solidFill>
                <a:latin typeface="Roboto"/>
                <a:ea typeface="Roboto"/>
                <a:cs typeface="Roboto"/>
                <a:sym typeface="Roboto"/>
              </a:rPr>
              <a:t>Explore collaborations with top-performing studios through joint ventures or co-productions.</a:t>
            </a:r>
            <a:endParaRPr>
              <a:solidFill>
                <a:srgbClr val="374151"/>
              </a:solidFill>
              <a:latin typeface="Roboto"/>
              <a:ea typeface="Roboto"/>
              <a:cs typeface="Roboto"/>
              <a:sym typeface="Roboto"/>
            </a:endParaRPr>
          </a:p>
          <a:p>
            <a:pPr indent="-317500" lvl="1" marL="914400" rtl="0" algn="l">
              <a:spcBef>
                <a:spcPts val="0"/>
              </a:spcBef>
              <a:spcAft>
                <a:spcPts val="0"/>
              </a:spcAft>
              <a:buClr>
                <a:srgbClr val="374151"/>
              </a:buClr>
              <a:buSzPts val="1400"/>
              <a:buFont typeface="Roboto"/>
              <a:buChar char="●"/>
            </a:pPr>
            <a:r>
              <a:rPr lang="en">
                <a:solidFill>
                  <a:srgbClr val="374151"/>
                </a:solidFill>
                <a:latin typeface="Roboto"/>
                <a:ea typeface="Roboto"/>
                <a:cs typeface="Roboto"/>
                <a:sym typeface="Roboto"/>
              </a:rPr>
              <a:t>Learning from established studios' success stories can offer valuable insights for Microsoft's entry into the film industry.</a:t>
            </a:r>
            <a:endParaRPr>
              <a:solidFill>
                <a:srgbClr val="374151"/>
              </a:solidFill>
              <a:latin typeface="Roboto"/>
              <a:ea typeface="Roboto"/>
              <a:cs typeface="Roboto"/>
              <a:sym typeface="Roboto"/>
            </a:endParaRPr>
          </a:p>
          <a:p>
            <a:pPr indent="-317500" lvl="0" marL="457200" rtl="0" algn="l">
              <a:spcBef>
                <a:spcPts val="0"/>
              </a:spcBef>
              <a:spcAft>
                <a:spcPts val="0"/>
              </a:spcAft>
              <a:buClr>
                <a:srgbClr val="374151"/>
              </a:buClr>
              <a:buSzPts val="1400"/>
              <a:buFont typeface="Roboto"/>
              <a:buChar char="●"/>
            </a:pPr>
            <a:r>
              <a:rPr lang="en" sz="1400">
                <a:solidFill>
                  <a:srgbClr val="374151"/>
                </a:solidFill>
                <a:latin typeface="Roboto"/>
                <a:ea typeface="Roboto"/>
                <a:cs typeface="Roboto"/>
                <a:sym typeface="Roboto"/>
              </a:rPr>
              <a:t>Release Timing &amp; Market Monitoring:</a:t>
            </a:r>
            <a:endParaRPr sz="1400">
              <a:solidFill>
                <a:srgbClr val="374151"/>
              </a:solidFill>
              <a:latin typeface="Roboto"/>
              <a:ea typeface="Roboto"/>
              <a:cs typeface="Roboto"/>
              <a:sym typeface="Roboto"/>
            </a:endParaRPr>
          </a:p>
          <a:p>
            <a:pPr indent="-317500" lvl="1" marL="914400" rtl="0" algn="l">
              <a:spcBef>
                <a:spcPts val="0"/>
              </a:spcBef>
              <a:spcAft>
                <a:spcPts val="0"/>
              </a:spcAft>
              <a:buClr>
                <a:srgbClr val="374151"/>
              </a:buClr>
              <a:buSzPts val="1400"/>
              <a:buFont typeface="Roboto"/>
              <a:buChar char="●"/>
            </a:pPr>
            <a:r>
              <a:rPr lang="en">
                <a:solidFill>
                  <a:srgbClr val="374151"/>
                </a:solidFill>
                <a:latin typeface="Roboto"/>
                <a:ea typeface="Roboto"/>
                <a:cs typeface="Roboto"/>
                <a:sym typeface="Roboto"/>
              </a:rPr>
              <a:t>Leverage insights from release trends to strategically schedule movie releases.</a:t>
            </a:r>
            <a:endParaRPr>
              <a:solidFill>
                <a:srgbClr val="374151"/>
              </a:solidFill>
              <a:latin typeface="Roboto"/>
              <a:ea typeface="Roboto"/>
              <a:cs typeface="Roboto"/>
              <a:sym typeface="Roboto"/>
            </a:endParaRPr>
          </a:p>
          <a:p>
            <a:pPr indent="-317500" lvl="1" marL="914400" rtl="0" algn="l">
              <a:spcBef>
                <a:spcPts val="0"/>
              </a:spcBef>
              <a:spcAft>
                <a:spcPts val="0"/>
              </a:spcAft>
              <a:buClr>
                <a:srgbClr val="374151"/>
              </a:buClr>
              <a:buSzPts val="1400"/>
              <a:buFont typeface="Roboto"/>
              <a:buChar char="●"/>
            </a:pPr>
            <a:r>
              <a:rPr lang="en">
                <a:solidFill>
                  <a:srgbClr val="374151"/>
                </a:solidFill>
                <a:latin typeface="Roboto"/>
                <a:ea typeface="Roboto"/>
                <a:cs typeface="Roboto"/>
                <a:sym typeface="Roboto"/>
              </a:rPr>
              <a:t>Continuous market monitoring is crucial; adapt strategies to evolving audience preferences and trends.</a:t>
            </a:r>
            <a:endParaRPr>
              <a:solidFill>
                <a:srgbClr val="374151"/>
              </a:solidFill>
              <a:latin typeface="Roboto"/>
              <a:ea typeface="Roboto"/>
              <a:cs typeface="Roboto"/>
              <a:sym typeface="Roboto"/>
            </a:endParaRPr>
          </a:p>
          <a:p>
            <a:pPr indent="-317500" lvl="1" marL="914400" rtl="0" algn="l">
              <a:spcBef>
                <a:spcPts val="0"/>
              </a:spcBef>
              <a:spcAft>
                <a:spcPts val="0"/>
              </a:spcAft>
              <a:buClr>
                <a:srgbClr val="374151"/>
              </a:buClr>
              <a:buSzPts val="1400"/>
              <a:buFont typeface="Roboto"/>
              <a:buChar char="●"/>
            </a:pPr>
            <a:r>
              <a:rPr lang="en">
                <a:solidFill>
                  <a:srgbClr val="374151"/>
                </a:solidFill>
                <a:latin typeface="Roboto"/>
                <a:ea typeface="Roboto"/>
                <a:cs typeface="Roboto"/>
                <a:sym typeface="Roboto"/>
              </a:rPr>
              <a:t>Embrace content creation flexibility to remain responsive to emerging genres and audience demands.</a:t>
            </a:r>
            <a:endParaRPr>
              <a:solidFill>
                <a:srgbClr val="374151"/>
              </a:solidFill>
              <a:latin typeface="Roboto"/>
              <a:ea typeface="Roboto"/>
              <a:cs typeface="Roboto"/>
              <a:sym typeface="Roboto"/>
            </a:endParaRPr>
          </a:p>
          <a:p>
            <a:pPr indent="0" lvl="0" marL="0" rtl="0" algn="l">
              <a:spcBef>
                <a:spcPts val="0"/>
              </a:spcBef>
              <a:spcAft>
                <a:spcPts val="1200"/>
              </a:spcAft>
              <a:buNone/>
            </a:pPr>
            <a:r>
              <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a:t>
            </a:r>
            <a:endParaRPr/>
          </a:p>
        </p:txBody>
      </p:sp>
      <p:sp>
        <p:nvSpPr>
          <p:cNvPr id="160" name="Google Shape;160;p29"/>
          <p:cNvSpPr txBox="1"/>
          <p:nvPr>
            <p:ph idx="1" type="body"/>
          </p:nvPr>
        </p:nvSpPr>
        <p:spPr>
          <a:xfrm>
            <a:off x="311700" y="951975"/>
            <a:ext cx="8520600" cy="419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374151"/>
              </a:buClr>
              <a:buSzPts val="1600"/>
              <a:buFont typeface="Roboto"/>
              <a:buChar char="●"/>
            </a:pPr>
            <a:r>
              <a:rPr lang="en" sz="1600">
                <a:solidFill>
                  <a:srgbClr val="374151"/>
                </a:solidFill>
                <a:latin typeface="Roboto"/>
                <a:ea typeface="Roboto"/>
                <a:cs typeface="Roboto"/>
                <a:sym typeface="Roboto"/>
              </a:rPr>
              <a:t>Develop a comprehensive strategic plan.</a:t>
            </a:r>
            <a:endParaRPr sz="1600">
              <a:solidFill>
                <a:srgbClr val="374151"/>
              </a:solidFill>
              <a:latin typeface="Roboto"/>
              <a:ea typeface="Roboto"/>
              <a:cs typeface="Roboto"/>
              <a:sym typeface="Roboto"/>
            </a:endParaRPr>
          </a:p>
          <a:p>
            <a:pPr indent="-330200" lvl="0" marL="457200" rtl="0" algn="l">
              <a:spcBef>
                <a:spcPts val="0"/>
              </a:spcBef>
              <a:spcAft>
                <a:spcPts val="0"/>
              </a:spcAft>
              <a:buClr>
                <a:srgbClr val="374151"/>
              </a:buClr>
              <a:buSzPts val="1600"/>
              <a:buFont typeface="Roboto"/>
              <a:buChar char="●"/>
            </a:pPr>
            <a:r>
              <a:rPr lang="en" sz="1600">
                <a:solidFill>
                  <a:srgbClr val="374151"/>
                </a:solidFill>
                <a:latin typeface="Roboto"/>
                <a:ea typeface="Roboto"/>
                <a:cs typeface="Roboto"/>
                <a:sym typeface="Roboto"/>
              </a:rPr>
              <a:t>Build a strong brand presence in the entertainment industry- Aim for recognition through awards and industry accolades.</a:t>
            </a:r>
            <a:endParaRPr sz="2200"/>
          </a:p>
          <a:p>
            <a:pPr indent="-330200" lvl="0" marL="457200" rtl="0" algn="l">
              <a:spcBef>
                <a:spcPts val="0"/>
              </a:spcBef>
              <a:spcAft>
                <a:spcPts val="0"/>
              </a:spcAft>
              <a:buClr>
                <a:srgbClr val="374151"/>
              </a:buClr>
              <a:buSzPts val="1600"/>
              <a:buFont typeface="Roboto"/>
              <a:buChar char="●"/>
            </a:pPr>
            <a:r>
              <a:rPr lang="en" sz="1600">
                <a:solidFill>
                  <a:srgbClr val="374151"/>
                </a:solidFill>
                <a:latin typeface="Roboto"/>
                <a:ea typeface="Roboto"/>
                <a:cs typeface="Roboto"/>
                <a:sym typeface="Roboto"/>
              </a:rPr>
              <a:t>Establish a robust feedback mechanism- Gather insights from audience reactions and reviews.</a:t>
            </a:r>
            <a:endParaRPr sz="1600">
              <a:solidFill>
                <a:srgbClr val="374151"/>
              </a:solidFill>
              <a:latin typeface="Roboto"/>
              <a:ea typeface="Roboto"/>
              <a:cs typeface="Roboto"/>
              <a:sym typeface="Roboto"/>
            </a:endParaRPr>
          </a:p>
          <a:p>
            <a:pPr indent="-330200" lvl="0" marL="457200" rtl="0" algn="l">
              <a:spcBef>
                <a:spcPts val="0"/>
              </a:spcBef>
              <a:spcAft>
                <a:spcPts val="0"/>
              </a:spcAft>
              <a:buClr>
                <a:srgbClr val="374151"/>
              </a:buClr>
              <a:buSzPts val="1600"/>
              <a:buFont typeface="Roboto"/>
              <a:buChar char="●"/>
            </a:pPr>
            <a:r>
              <a:rPr lang="en" sz="1600">
                <a:solidFill>
                  <a:srgbClr val="374151"/>
                </a:solidFill>
                <a:latin typeface="Roboto"/>
                <a:ea typeface="Roboto"/>
                <a:cs typeface="Roboto"/>
                <a:sym typeface="Roboto"/>
              </a:rPr>
              <a:t>Develop robust campaigns aligned with release trends.</a:t>
            </a:r>
            <a:endParaRPr sz="1600">
              <a:solidFill>
                <a:srgbClr val="374151"/>
              </a:solidFill>
              <a:latin typeface="Roboto"/>
              <a:ea typeface="Roboto"/>
              <a:cs typeface="Roboto"/>
              <a:sym typeface="Roboto"/>
            </a:endParaRPr>
          </a:p>
          <a:p>
            <a:pPr indent="-330200" lvl="0" marL="457200" rtl="0" algn="l">
              <a:spcBef>
                <a:spcPts val="0"/>
              </a:spcBef>
              <a:spcAft>
                <a:spcPts val="0"/>
              </a:spcAft>
              <a:buClr>
                <a:srgbClr val="374151"/>
              </a:buClr>
              <a:buSzPts val="1600"/>
              <a:buFont typeface="Roboto"/>
              <a:buChar char="●"/>
            </a:pPr>
            <a:r>
              <a:rPr lang="en" sz="1600">
                <a:solidFill>
                  <a:srgbClr val="374151"/>
                </a:solidFill>
                <a:latin typeface="Roboto"/>
                <a:ea typeface="Roboto"/>
                <a:cs typeface="Roboto"/>
                <a:sym typeface="Roboto"/>
              </a:rPr>
              <a:t>Leverage identified peak seasons for strategic releases.</a:t>
            </a:r>
            <a:endParaRPr sz="1600">
              <a:solidFill>
                <a:srgbClr val="374151"/>
              </a:solidFill>
              <a:latin typeface="Roboto"/>
              <a:ea typeface="Roboto"/>
              <a:cs typeface="Roboto"/>
              <a:sym typeface="Roboto"/>
            </a:endParaRPr>
          </a:p>
          <a:p>
            <a:pPr indent="-330200" lvl="0" marL="457200" rtl="0" algn="l">
              <a:spcBef>
                <a:spcPts val="0"/>
              </a:spcBef>
              <a:spcAft>
                <a:spcPts val="0"/>
              </a:spcAft>
              <a:buClr>
                <a:srgbClr val="374151"/>
              </a:buClr>
              <a:buSzPts val="1600"/>
              <a:buFont typeface="Roboto"/>
              <a:buChar char="●"/>
            </a:pPr>
            <a:r>
              <a:rPr lang="en" sz="1600">
                <a:solidFill>
                  <a:srgbClr val="374151"/>
                </a:solidFill>
                <a:latin typeface="Roboto"/>
                <a:ea typeface="Roboto"/>
                <a:cs typeface="Roboto"/>
                <a:sym typeface="Roboto"/>
              </a:rPr>
              <a:t>Create diverse films aligning with audience preferences.</a:t>
            </a:r>
            <a:endParaRPr sz="1600">
              <a:solidFill>
                <a:srgbClr val="374151"/>
              </a:solidFill>
              <a:latin typeface="Roboto"/>
              <a:ea typeface="Roboto"/>
              <a:cs typeface="Roboto"/>
              <a:sym typeface="Roboto"/>
            </a:endParaRPr>
          </a:p>
          <a:p>
            <a:pPr indent="-330200" lvl="0" marL="457200" rtl="0" algn="l">
              <a:spcBef>
                <a:spcPts val="0"/>
              </a:spcBef>
              <a:spcAft>
                <a:spcPts val="0"/>
              </a:spcAft>
              <a:buClr>
                <a:srgbClr val="374151"/>
              </a:buClr>
              <a:buSzPts val="1600"/>
              <a:buFont typeface="Roboto"/>
              <a:buChar char="●"/>
            </a:pPr>
            <a:r>
              <a:rPr lang="en" sz="1600">
                <a:solidFill>
                  <a:srgbClr val="374151"/>
                </a:solidFill>
                <a:latin typeface="Roboto"/>
                <a:ea typeface="Roboto"/>
                <a:cs typeface="Roboto"/>
                <a:sym typeface="Roboto"/>
              </a:rPr>
              <a:t>Optimize budget allocation for each production.</a:t>
            </a:r>
            <a:endParaRPr sz="1600">
              <a:solidFill>
                <a:srgbClr val="374151"/>
              </a:solidFill>
              <a:latin typeface="Roboto"/>
              <a:ea typeface="Roboto"/>
              <a:cs typeface="Roboto"/>
              <a:sym typeface="Roboto"/>
            </a:endParaRPr>
          </a:p>
          <a:p>
            <a:pPr indent="-330200" lvl="0" marL="457200" rtl="0" algn="l">
              <a:spcBef>
                <a:spcPts val="0"/>
              </a:spcBef>
              <a:spcAft>
                <a:spcPts val="0"/>
              </a:spcAft>
              <a:buClr>
                <a:srgbClr val="374151"/>
              </a:buClr>
              <a:buSzPts val="1600"/>
              <a:buFont typeface="Roboto"/>
              <a:buChar char="●"/>
            </a:pPr>
            <a:r>
              <a:rPr lang="en" sz="1600">
                <a:solidFill>
                  <a:srgbClr val="374151"/>
                </a:solidFill>
                <a:latin typeface="Roboto"/>
                <a:ea typeface="Roboto"/>
                <a:cs typeface="Roboto"/>
                <a:sym typeface="Roboto"/>
              </a:rPr>
              <a:t>Align content development with audience preferences.</a:t>
            </a:r>
            <a:endParaRPr sz="1600">
              <a:solidFill>
                <a:srgbClr val="374151"/>
              </a:solidFill>
              <a:latin typeface="Roboto"/>
              <a:ea typeface="Roboto"/>
              <a:cs typeface="Roboto"/>
              <a:sym typeface="Roboto"/>
            </a:endParaRPr>
          </a:p>
          <a:p>
            <a:pPr indent="-330200" lvl="0" marL="457200" rtl="0" algn="l">
              <a:spcBef>
                <a:spcPts val="0"/>
              </a:spcBef>
              <a:spcAft>
                <a:spcPts val="0"/>
              </a:spcAft>
              <a:buClr>
                <a:srgbClr val="374151"/>
              </a:buClr>
              <a:buSzPts val="1600"/>
              <a:buFont typeface="Roboto"/>
              <a:buChar char="●"/>
            </a:pPr>
            <a:r>
              <a:rPr lang="en" sz="1600">
                <a:solidFill>
                  <a:srgbClr val="374151"/>
                </a:solidFill>
                <a:latin typeface="Roboto"/>
                <a:ea typeface="Roboto"/>
                <a:cs typeface="Roboto"/>
                <a:sym typeface="Roboto"/>
              </a:rPr>
              <a:t>Explore strategic alliances with complementary industries- Tap into cross-industry partnerships for mutual benefits.</a:t>
            </a:r>
            <a:endParaRPr sz="1600">
              <a:solidFill>
                <a:srgbClr val="374151"/>
              </a:solidFill>
              <a:latin typeface="Roboto"/>
              <a:ea typeface="Roboto"/>
              <a:cs typeface="Roboto"/>
              <a:sym typeface="Roboto"/>
            </a:endParaRPr>
          </a:p>
          <a:p>
            <a:pPr indent="-330200" lvl="0" marL="457200" rtl="0" algn="l">
              <a:spcBef>
                <a:spcPts val="0"/>
              </a:spcBef>
              <a:spcAft>
                <a:spcPts val="0"/>
              </a:spcAft>
              <a:buClr>
                <a:srgbClr val="374151"/>
              </a:buClr>
              <a:buSzPts val="1600"/>
              <a:buFont typeface="Roboto"/>
              <a:buChar char="●"/>
            </a:pPr>
            <a:r>
              <a:rPr lang="en" sz="1600">
                <a:solidFill>
                  <a:srgbClr val="374151"/>
                </a:solidFill>
                <a:latin typeface="Roboto"/>
                <a:ea typeface="Roboto"/>
                <a:cs typeface="Roboto"/>
                <a:sym typeface="Roboto"/>
              </a:rPr>
              <a:t>Actively participate in industry events and film festivals- Network with professionals for potential collaborations.</a:t>
            </a:r>
            <a:endParaRPr sz="1600">
              <a:solidFill>
                <a:srgbClr val="374151"/>
              </a:solidFill>
              <a:latin typeface="Roboto"/>
              <a:ea typeface="Roboto"/>
              <a:cs typeface="Roboto"/>
              <a:sym typeface="Roboto"/>
            </a:endParaRPr>
          </a:p>
          <a:p>
            <a:pPr indent="0" lvl="0" marL="457200" rtl="0" algn="l">
              <a:spcBef>
                <a:spcPts val="1200"/>
              </a:spcBef>
              <a:spcAft>
                <a:spcPts val="1200"/>
              </a:spcAft>
              <a:buNone/>
            </a:pPr>
            <a:r>
              <a:t/>
            </a:r>
            <a:endParaRPr sz="1600">
              <a:solidFill>
                <a:srgbClr val="37415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questions for discussion</a:t>
            </a:r>
            <a:endParaRPr sz="1200">
              <a:solidFill>
                <a:srgbClr val="374151"/>
              </a:solidFill>
              <a:latin typeface="Roboto"/>
              <a:ea typeface="Roboto"/>
              <a:cs typeface="Roboto"/>
              <a:sym typeface="Roboto"/>
            </a:endParaRPr>
          </a:p>
          <a:p>
            <a:pPr indent="0" lvl="0" marL="0" rtl="0" algn="l">
              <a:spcBef>
                <a:spcPts val="0"/>
              </a:spcBef>
              <a:spcAft>
                <a:spcPts val="0"/>
              </a:spcAft>
              <a:buNone/>
            </a:pPr>
            <a:r>
              <a:rPr lang="en"/>
              <a:t> </a:t>
            </a:r>
            <a:endParaRPr/>
          </a:p>
        </p:txBody>
      </p:sp>
      <p:sp>
        <p:nvSpPr>
          <p:cNvPr id="166" name="Google Shape;166;p30"/>
          <p:cNvSpPr txBox="1"/>
          <p:nvPr>
            <p:ph idx="1" type="body"/>
          </p:nvPr>
        </p:nvSpPr>
        <p:spPr>
          <a:xfrm>
            <a:off x="311700" y="909350"/>
            <a:ext cx="8520600" cy="4234200"/>
          </a:xfrm>
          <a:prstGeom prst="rect">
            <a:avLst/>
          </a:prstGeom>
        </p:spPr>
        <p:txBody>
          <a:bodyPr anchorCtr="0" anchor="t" bIns="91425" lIns="91425" spcFirstLastPara="1" rIns="91425" wrap="square" tIns="91425">
            <a:normAutofit fontScale="92500" lnSpcReduction="20000"/>
          </a:bodyPr>
          <a:lstStyle/>
          <a:p>
            <a:pPr indent="-341153" lvl="0" marL="508000" rtl="0" algn="l">
              <a:spcBef>
                <a:spcPts val="0"/>
              </a:spcBef>
              <a:spcAft>
                <a:spcPts val="0"/>
              </a:spcAft>
              <a:buClr>
                <a:srgbClr val="374151"/>
              </a:buClr>
              <a:buSzPct val="100000"/>
              <a:buFont typeface="Roboto"/>
              <a:buChar char="●"/>
            </a:pPr>
            <a:r>
              <a:rPr lang="en" sz="1916">
                <a:solidFill>
                  <a:srgbClr val="374151"/>
                </a:solidFill>
                <a:latin typeface="Roboto"/>
                <a:ea typeface="Roboto"/>
                <a:cs typeface="Roboto"/>
                <a:sym typeface="Roboto"/>
              </a:rPr>
              <a:t>How does the studio plan to balance its focus on top-performing genres with the need to adapt to evolving audience preferences over time?</a:t>
            </a:r>
            <a:endParaRPr sz="1916">
              <a:solidFill>
                <a:srgbClr val="374151"/>
              </a:solidFill>
              <a:latin typeface="Roboto"/>
              <a:ea typeface="Roboto"/>
              <a:cs typeface="Roboto"/>
              <a:sym typeface="Roboto"/>
            </a:endParaRPr>
          </a:p>
          <a:p>
            <a:pPr indent="-341153" lvl="0" marL="508000" rtl="0" algn="l">
              <a:spcBef>
                <a:spcPts val="0"/>
              </a:spcBef>
              <a:spcAft>
                <a:spcPts val="0"/>
              </a:spcAft>
              <a:buClr>
                <a:srgbClr val="374151"/>
              </a:buClr>
              <a:buSzPct val="100000"/>
              <a:buFont typeface="Roboto"/>
              <a:buChar char="●"/>
            </a:pPr>
            <a:r>
              <a:rPr lang="en" sz="1916">
                <a:solidFill>
                  <a:srgbClr val="374151"/>
                </a:solidFill>
                <a:latin typeface="Roboto"/>
                <a:ea typeface="Roboto"/>
                <a:cs typeface="Roboto"/>
                <a:sym typeface="Roboto"/>
              </a:rPr>
              <a:t>Can you elaborate on the strategies in place to ensure the studio remains dynamic in content creation?</a:t>
            </a:r>
            <a:endParaRPr sz="1916">
              <a:solidFill>
                <a:srgbClr val="374151"/>
              </a:solidFill>
              <a:latin typeface="Roboto"/>
              <a:ea typeface="Roboto"/>
              <a:cs typeface="Roboto"/>
              <a:sym typeface="Roboto"/>
            </a:endParaRPr>
          </a:p>
          <a:p>
            <a:pPr indent="-341153" lvl="0" marL="508000" rtl="0" algn="l">
              <a:spcBef>
                <a:spcPts val="0"/>
              </a:spcBef>
              <a:spcAft>
                <a:spcPts val="0"/>
              </a:spcAft>
              <a:buClr>
                <a:srgbClr val="374151"/>
              </a:buClr>
              <a:buSzPct val="100000"/>
              <a:buFont typeface="Roboto"/>
              <a:buChar char="●"/>
            </a:pPr>
            <a:r>
              <a:rPr lang="en" sz="1916">
                <a:solidFill>
                  <a:srgbClr val="374151"/>
                </a:solidFill>
                <a:latin typeface="Roboto"/>
                <a:ea typeface="Roboto"/>
                <a:cs typeface="Roboto"/>
                <a:sym typeface="Roboto"/>
              </a:rPr>
              <a:t>What approach will the studio take in striking a balance between allocating higher budgets for revenue optimization and ensuring profitability?</a:t>
            </a:r>
            <a:endParaRPr sz="1916">
              <a:solidFill>
                <a:srgbClr val="374151"/>
              </a:solidFill>
              <a:latin typeface="Roboto"/>
              <a:ea typeface="Roboto"/>
              <a:cs typeface="Roboto"/>
              <a:sym typeface="Roboto"/>
            </a:endParaRPr>
          </a:p>
          <a:p>
            <a:pPr indent="-341153" lvl="0" marL="508000" rtl="0" algn="l">
              <a:spcBef>
                <a:spcPts val="0"/>
              </a:spcBef>
              <a:spcAft>
                <a:spcPts val="0"/>
              </a:spcAft>
              <a:buClr>
                <a:srgbClr val="374151"/>
              </a:buClr>
              <a:buSzPct val="100000"/>
              <a:buFont typeface="Roboto"/>
              <a:buChar char="●"/>
            </a:pPr>
            <a:r>
              <a:rPr lang="en" sz="1916">
                <a:solidFill>
                  <a:srgbClr val="374151"/>
                </a:solidFill>
                <a:latin typeface="Roboto"/>
                <a:ea typeface="Roboto"/>
                <a:cs typeface="Roboto"/>
                <a:sym typeface="Roboto"/>
              </a:rPr>
              <a:t>Are there specific cost-effective production methods the studio plans to implement to enhance ROI without compromising quality?</a:t>
            </a:r>
            <a:endParaRPr sz="1916">
              <a:solidFill>
                <a:srgbClr val="374151"/>
              </a:solidFill>
              <a:latin typeface="Roboto"/>
              <a:ea typeface="Roboto"/>
              <a:cs typeface="Roboto"/>
              <a:sym typeface="Roboto"/>
            </a:endParaRPr>
          </a:p>
          <a:p>
            <a:pPr indent="0" lvl="0" marL="0" rtl="0" algn="l">
              <a:spcBef>
                <a:spcPts val="0"/>
              </a:spcBef>
              <a:spcAft>
                <a:spcPts val="0"/>
              </a:spcAft>
              <a:buNone/>
            </a:pPr>
            <a:r>
              <a:t/>
            </a:r>
            <a:endParaRPr sz="1400">
              <a:solidFill>
                <a:srgbClr val="374151"/>
              </a:solidFill>
              <a:latin typeface="Roboto"/>
              <a:ea typeface="Roboto"/>
              <a:cs typeface="Roboto"/>
              <a:sym typeface="Roboto"/>
            </a:endParaRPr>
          </a:p>
          <a:p>
            <a:pPr indent="0" lvl="0" marL="0" rtl="0" algn="l">
              <a:spcBef>
                <a:spcPts val="0"/>
              </a:spcBef>
              <a:spcAft>
                <a:spcPts val="0"/>
              </a:spcAft>
              <a:buNone/>
            </a:pPr>
            <a:r>
              <a:t/>
            </a:r>
            <a:endParaRPr sz="1400">
              <a:solidFill>
                <a:srgbClr val="374151"/>
              </a:solidFill>
              <a:latin typeface="Roboto"/>
              <a:ea typeface="Roboto"/>
              <a:cs typeface="Roboto"/>
              <a:sym typeface="Roboto"/>
            </a:endParaRPr>
          </a:p>
          <a:p>
            <a:pPr indent="0" lvl="0" marL="0" rtl="0" algn="l">
              <a:spcBef>
                <a:spcPts val="0"/>
              </a:spcBef>
              <a:spcAft>
                <a:spcPts val="0"/>
              </a:spcAft>
              <a:buNone/>
            </a:pPr>
            <a:r>
              <a:t/>
            </a:r>
            <a:endParaRPr sz="1400">
              <a:solidFill>
                <a:srgbClr val="374151"/>
              </a:solidFill>
              <a:latin typeface="Roboto"/>
              <a:ea typeface="Roboto"/>
              <a:cs typeface="Roboto"/>
              <a:sym typeface="Roboto"/>
            </a:endParaRPr>
          </a:p>
          <a:p>
            <a:pPr indent="0" lvl="0" marL="457200" rtl="0" algn="l">
              <a:spcBef>
                <a:spcPts val="0"/>
              </a:spcBef>
              <a:spcAft>
                <a:spcPts val="0"/>
              </a:spcAft>
              <a:buNone/>
            </a:pPr>
            <a:r>
              <a:rPr lang="en" sz="1200">
                <a:solidFill>
                  <a:srgbClr val="374151"/>
                </a:solidFill>
                <a:latin typeface="Roboto"/>
                <a:ea typeface="Roboto"/>
                <a:cs typeface="Roboto"/>
                <a:sym typeface="Roboto"/>
              </a:rPr>
              <a:t>                                                 </a:t>
            </a:r>
            <a:r>
              <a:rPr lang="en" sz="2200">
                <a:solidFill>
                  <a:srgbClr val="374151"/>
                </a:solidFill>
                <a:latin typeface="Roboto"/>
                <a:ea typeface="Roboto"/>
                <a:cs typeface="Roboto"/>
                <a:sym typeface="Roboto"/>
              </a:rPr>
              <a:t>THANK YOU!</a:t>
            </a:r>
            <a:endParaRPr sz="2200">
              <a:solidFill>
                <a:srgbClr val="374151"/>
              </a:solidFill>
              <a:latin typeface="Roboto"/>
              <a:ea typeface="Roboto"/>
              <a:cs typeface="Roboto"/>
              <a:sym typeface="Roboto"/>
            </a:endParaRPr>
          </a:p>
          <a:p>
            <a:pPr indent="0" lvl="0" marL="457200" rtl="0" algn="l">
              <a:spcBef>
                <a:spcPts val="0"/>
              </a:spcBef>
              <a:spcAft>
                <a:spcPts val="0"/>
              </a:spcAft>
              <a:buNone/>
            </a:pPr>
            <a:r>
              <a:rPr lang="en" sz="2200">
                <a:solidFill>
                  <a:srgbClr val="374151"/>
                </a:solidFill>
                <a:latin typeface="Roboto"/>
                <a:ea typeface="Roboto"/>
                <a:cs typeface="Roboto"/>
                <a:sym typeface="Roboto"/>
              </a:rPr>
              <a:t>Email:  </a:t>
            </a:r>
            <a:r>
              <a:rPr lang="en" sz="2200" u="sng">
                <a:solidFill>
                  <a:schemeClr val="hlink"/>
                </a:solidFill>
                <a:latin typeface="Roboto"/>
                <a:ea typeface="Roboto"/>
                <a:cs typeface="Roboto"/>
                <a:sym typeface="Roboto"/>
                <a:hlinkClick r:id="rId3"/>
              </a:rPr>
              <a:t>beatrice.adhiambo@student.moringaschool.com</a:t>
            </a:r>
            <a:endParaRPr sz="2200">
              <a:solidFill>
                <a:srgbClr val="374151"/>
              </a:solidFill>
              <a:latin typeface="Roboto"/>
              <a:ea typeface="Roboto"/>
              <a:cs typeface="Roboto"/>
              <a:sym typeface="Roboto"/>
            </a:endParaRPr>
          </a:p>
          <a:p>
            <a:pPr indent="0" lvl="0" marL="457200" rtl="0" algn="l">
              <a:spcBef>
                <a:spcPts val="0"/>
              </a:spcBef>
              <a:spcAft>
                <a:spcPts val="0"/>
              </a:spcAft>
              <a:buNone/>
            </a:pPr>
            <a:r>
              <a:rPr lang="en" sz="2200">
                <a:solidFill>
                  <a:srgbClr val="374151"/>
                </a:solidFill>
                <a:latin typeface="Roboto"/>
                <a:ea typeface="Roboto"/>
                <a:cs typeface="Roboto"/>
                <a:sym typeface="Roboto"/>
              </a:rPr>
              <a:t>Github: </a:t>
            </a:r>
            <a:r>
              <a:rPr lang="en" sz="2200" u="sng">
                <a:solidFill>
                  <a:schemeClr val="hlink"/>
                </a:solidFill>
                <a:latin typeface="Roboto"/>
                <a:ea typeface="Roboto"/>
                <a:cs typeface="Roboto"/>
                <a:sym typeface="Roboto"/>
                <a:hlinkClick r:id="rId4"/>
              </a:rPr>
              <a:t>https://github.com/Adhiambo254</a:t>
            </a:r>
            <a:endParaRPr sz="2200">
              <a:solidFill>
                <a:srgbClr val="374151"/>
              </a:solidFill>
              <a:latin typeface="Roboto"/>
              <a:ea typeface="Roboto"/>
              <a:cs typeface="Roboto"/>
              <a:sym typeface="Roboto"/>
            </a:endParaRPr>
          </a:p>
          <a:p>
            <a:pPr indent="0" lvl="0" marL="457200" rtl="0" algn="l">
              <a:spcBef>
                <a:spcPts val="0"/>
              </a:spcBef>
              <a:spcAft>
                <a:spcPts val="0"/>
              </a:spcAft>
              <a:buNone/>
            </a:pPr>
            <a:r>
              <a:t/>
            </a:r>
            <a:endParaRPr sz="2200">
              <a:solidFill>
                <a:srgbClr val="374151"/>
              </a:solidFill>
              <a:latin typeface="Roboto"/>
              <a:ea typeface="Roboto"/>
              <a:cs typeface="Roboto"/>
              <a:sym typeface="Roboto"/>
            </a:endParaRPr>
          </a:p>
          <a:p>
            <a:pPr indent="0" lvl="0" marL="0" rtl="0" algn="l">
              <a:spcBef>
                <a:spcPts val="0"/>
              </a:spcBef>
              <a:spcAft>
                <a:spcPts val="1200"/>
              </a:spcAft>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a:t>
            </a:r>
            <a:endParaRPr/>
          </a:p>
        </p:txBody>
      </p:sp>
      <p:sp>
        <p:nvSpPr>
          <p:cNvPr id="65" name="Google Shape;65;p14"/>
          <p:cNvSpPr txBox="1"/>
          <p:nvPr>
            <p:ph idx="1" type="body"/>
          </p:nvPr>
        </p:nvSpPr>
        <p:spPr>
          <a:xfrm>
            <a:off x="311700" y="880925"/>
            <a:ext cx="8520600" cy="426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374151"/>
                </a:solidFill>
                <a:latin typeface="Roboto"/>
                <a:ea typeface="Roboto"/>
                <a:cs typeface="Roboto"/>
                <a:sym typeface="Roboto"/>
              </a:rPr>
              <a:t>Objective:Conduct a strategic analysis to identify successful film genres for Microsoft's new movie studio.</a:t>
            </a:r>
            <a:endParaRPr sz="1500">
              <a:solidFill>
                <a:srgbClr val="374151"/>
              </a:solidFill>
              <a:latin typeface="Roboto"/>
              <a:ea typeface="Roboto"/>
              <a:cs typeface="Roboto"/>
              <a:sym typeface="Roboto"/>
            </a:endParaRPr>
          </a:p>
          <a:p>
            <a:pPr indent="0" lvl="0" marL="0" rtl="0" algn="l">
              <a:spcBef>
                <a:spcPts val="1200"/>
              </a:spcBef>
              <a:spcAft>
                <a:spcPts val="0"/>
              </a:spcAft>
              <a:buNone/>
            </a:pPr>
            <a:r>
              <a:rPr lang="en" sz="1500">
                <a:solidFill>
                  <a:srgbClr val="374151"/>
                </a:solidFill>
                <a:latin typeface="Roboto"/>
                <a:ea typeface="Roboto"/>
                <a:cs typeface="Roboto"/>
                <a:sym typeface="Roboto"/>
              </a:rPr>
              <a:t>Goals:Explore box office trends, identify high-performing genres, and translate findings into actionable insights.</a:t>
            </a:r>
            <a:endParaRPr sz="1500">
              <a:solidFill>
                <a:srgbClr val="374151"/>
              </a:solidFill>
              <a:latin typeface="Roboto"/>
              <a:ea typeface="Roboto"/>
              <a:cs typeface="Roboto"/>
              <a:sym typeface="Roboto"/>
            </a:endParaRPr>
          </a:p>
          <a:p>
            <a:pPr indent="0" lvl="0" marL="0" rtl="0" algn="l">
              <a:spcBef>
                <a:spcPts val="1200"/>
              </a:spcBef>
              <a:spcAft>
                <a:spcPts val="0"/>
              </a:spcAft>
              <a:buNone/>
            </a:pPr>
            <a:r>
              <a:rPr lang="en" sz="1500">
                <a:solidFill>
                  <a:srgbClr val="374151"/>
                </a:solidFill>
                <a:latin typeface="Roboto"/>
                <a:ea typeface="Roboto"/>
                <a:cs typeface="Roboto"/>
                <a:sym typeface="Roboto"/>
              </a:rPr>
              <a:t>Scope: Analyze historical box office data, genre trends, and audience preferences.</a:t>
            </a:r>
            <a:endParaRPr sz="1500">
              <a:solidFill>
                <a:srgbClr val="374151"/>
              </a:solidFill>
              <a:latin typeface="Roboto"/>
              <a:ea typeface="Roboto"/>
              <a:cs typeface="Roboto"/>
              <a:sym typeface="Roboto"/>
            </a:endParaRPr>
          </a:p>
          <a:p>
            <a:pPr indent="-323850" lvl="0" marL="457200" rtl="0" algn="l">
              <a:spcBef>
                <a:spcPts val="150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Key Focus Areas:</a:t>
            </a:r>
            <a:endParaRPr sz="1500">
              <a:solidFill>
                <a:srgbClr val="374151"/>
              </a:solidFill>
              <a:latin typeface="Roboto"/>
              <a:ea typeface="Roboto"/>
              <a:cs typeface="Roboto"/>
              <a:sym typeface="Roboto"/>
            </a:endParaRPr>
          </a:p>
          <a:p>
            <a:pPr indent="-228600" lvl="1" marL="914400" rtl="0" algn="l">
              <a:spcBef>
                <a:spcPts val="0"/>
              </a:spcBef>
              <a:spcAft>
                <a:spcPts val="0"/>
              </a:spcAft>
              <a:buClr>
                <a:srgbClr val="374151"/>
              </a:buClr>
              <a:buSzPts val="1500"/>
              <a:buFont typeface="Roboto"/>
              <a:buNone/>
            </a:pPr>
            <a:r>
              <a:rPr lang="en" sz="1500">
                <a:solidFill>
                  <a:srgbClr val="374151"/>
                </a:solidFill>
                <a:latin typeface="Roboto"/>
                <a:ea typeface="Roboto"/>
                <a:cs typeface="Roboto"/>
                <a:sym typeface="Roboto"/>
              </a:rPr>
              <a:t>Identify successful film genres.</a:t>
            </a:r>
            <a:endParaRPr sz="1500">
              <a:solidFill>
                <a:srgbClr val="374151"/>
              </a:solidFill>
              <a:latin typeface="Roboto"/>
              <a:ea typeface="Roboto"/>
              <a:cs typeface="Roboto"/>
              <a:sym typeface="Roboto"/>
            </a:endParaRPr>
          </a:p>
          <a:p>
            <a:pPr indent="-228600" lvl="1" marL="914400" rtl="0" algn="l">
              <a:spcBef>
                <a:spcPts val="0"/>
              </a:spcBef>
              <a:spcAft>
                <a:spcPts val="0"/>
              </a:spcAft>
              <a:buClr>
                <a:srgbClr val="374151"/>
              </a:buClr>
              <a:buSzPts val="1500"/>
              <a:buFont typeface="Roboto"/>
              <a:buNone/>
            </a:pPr>
            <a:r>
              <a:rPr lang="en" sz="1500">
                <a:solidFill>
                  <a:srgbClr val="374151"/>
                </a:solidFill>
                <a:latin typeface="Roboto"/>
                <a:ea typeface="Roboto"/>
                <a:cs typeface="Roboto"/>
                <a:sym typeface="Roboto"/>
              </a:rPr>
              <a:t>Translate data into actionable recommendations.</a:t>
            </a:r>
            <a:endParaRPr sz="1500">
              <a:solidFill>
                <a:srgbClr val="374151"/>
              </a:solidFill>
              <a:latin typeface="Roboto"/>
              <a:ea typeface="Roboto"/>
              <a:cs typeface="Roboto"/>
              <a:sym typeface="Roboto"/>
            </a:endParaRPr>
          </a:p>
          <a:p>
            <a:pPr indent="-228600" lvl="1" marL="914400" rtl="0" algn="l">
              <a:spcBef>
                <a:spcPts val="0"/>
              </a:spcBef>
              <a:spcAft>
                <a:spcPts val="0"/>
              </a:spcAft>
              <a:buClr>
                <a:srgbClr val="374151"/>
              </a:buClr>
              <a:buSzPts val="1500"/>
              <a:buFont typeface="Roboto"/>
              <a:buNone/>
            </a:pPr>
            <a:r>
              <a:rPr lang="en" sz="1500">
                <a:solidFill>
                  <a:srgbClr val="374151"/>
                </a:solidFill>
                <a:latin typeface="Roboto"/>
                <a:ea typeface="Roboto"/>
                <a:cs typeface="Roboto"/>
                <a:sym typeface="Roboto"/>
              </a:rPr>
              <a:t>Guide strategic decision-making for Microsoft's movie studio.</a:t>
            </a:r>
            <a:endParaRPr sz="1500">
              <a:solidFill>
                <a:srgbClr val="374151"/>
              </a:solidFill>
              <a:latin typeface="Roboto"/>
              <a:ea typeface="Roboto"/>
              <a:cs typeface="Roboto"/>
              <a:sym typeface="Roboto"/>
            </a:endParaRPr>
          </a:p>
          <a:p>
            <a:pPr indent="0" lvl="0" marL="0" rtl="0" algn="l">
              <a:spcBef>
                <a:spcPts val="1500"/>
              </a:spcBef>
              <a:spcAft>
                <a:spcPts val="0"/>
              </a:spcAft>
              <a:buNone/>
            </a:pPr>
            <a:r>
              <a:rPr lang="en" sz="1500">
                <a:solidFill>
                  <a:srgbClr val="374151"/>
                </a:solidFill>
                <a:latin typeface="Roboto"/>
                <a:ea typeface="Roboto"/>
                <a:cs typeface="Roboto"/>
                <a:sym typeface="Roboto"/>
              </a:rPr>
              <a:t>Presentation Structure:Key findings on successful film genres, actionable insights, and strategic guidance.</a:t>
            </a:r>
            <a:endParaRPr sz="1500">
              <a:solidFill>
                <a:srgbClr val="374151"/>
              </a:solidFill>
              <a:latin typeface="Roboto"/>
              <a:ea typeface="Roboto"/>
              <a:cs typeface="Roboto"/>
              <a:sym typeface="Roboto"/>
            </a:endParaRPr>
          </a:p>
          <a:p>
            <a:pPr indent="0" lvl="0" marL="0" rtl="0" algn="l">
              <a:spcBef>
                <a:spcPts val="1200"/>
              </a:spcBef>
              <a:spcAft>
                <a:spcPts val="0"/>
              </a:spcAft>
              <a:buNone/>
            </a:pPr>
            <a:r>
              <a:rPr lang="en" sz="1500">
                <a:solidFill>
                  <a:srgbClr val="374151"/>
                </a:solidFill>
                <a:latin typeface="Roboto"/>
                <a:ea typeface="Roboto"/>
                <a:cs typeface="Roboto"/>
                <a:sym typeface="Roboto"/>
              </a:rPr>
              <a:t>Conclusion: Deliver insights to empower Microsoft's new movie studio for successful content creation.</a:t>
            </a:r>
            <a:endParaRPr sz="1500">
              <a:solidFill>
                <a:srgbClr val="374151"/>
              </a:solidFill>
              <a:latin typeface="Roboto"/>
              <a:ea typeface="Roboto"/>
              <a:cs typeface="Roboto"/>
              <a:sym typeface="Roboto"/>
            </a:endParaRPr>
          </a:p>
          <a:p>
            <a:pPr indent="0" lvl="0" marL="0" rtl="0" algn="l">
              <a:spcBef>
                <a:spcPts val="1200"/>
              </a:spcBef>
              <a:spcAft>
                <a:spcPts val="1200"/>
              </a:spcAft>
              <a:buNone/>
            </a:pPr>
            <a:r>
              <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2"/>
              </a:buClr>
              <a:buSzPts val="990"/>
              <a:buFont typeface="Arial"/>
              <a:buNone/>
            </a:pPr>
            <a:r>
              <a:rPr b="1" lang="en" sz="2755">
                <a:highlight>
                  <a:srgbClr val="FFFFFF"/>
                </a:highlight>
                <a:latin typeface="Arial"/>
                <a:ea typeface="Arial"/>
                <a:cs typeface="Arial"/>
                <a:sym typeface="Arial"/>
              </a:rPr>
              <a:t>1.Business Understanding</a:t>
            </a:r>
            <a:endParaRPr b="1" sz="2755">
              <a:highlight>
                <a:srgbClr val="FFFFFF"/>
              </a:highlight>
              <a:latin typeface="Arial"/>
              <a:ea typeface="Arial"/>
              <a:cs typeface="Arial"/>
              <a:sym typeface="Arial"/>
            </a:endParaRPr>
          </a:p>
          <a:p>
            <a:pPr indent="0" lvl="0" marL="0" rtl="0" algn="l">
              <a:spcBef>
                <a:spcPts val="0"/>
              </a:spcBef>
              <a:spcAft>
                <a:spcPts val="0"/>
              </a:spcAft>
              <a:buSzPts val="990"/>
              <a:buNone/>
            </a:pPr>
            <a:r>
              <a:t/>
            </a:r>
            <a:endParaRPr sz="2700"/>
          </a:p>
        </p:txBody>
      </p:sp>
      <p:sp>
        <p:nvSpPr>
          <p:cNvPr id="71" name="Google Shape;71;p15"/>
          <p:cNvSpPr txBox="1"/>
          <p:nvPr>
            <p:ph idx="1" type="body"/>
          </p:nvPr>
        </p:nvSpPr>
        <p:spPr>
          <a:xfrm>
            <a:off x="311700" y="1234075"/>
            <a:ext cx="8520600" cy="3909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016"/>
              <a:t>Introduction</a:t>
            </a:r>
            <a:endParaRPr i="1" sz="1416">
              <a:solidFill>
                <a:srgbClr val="374151"/>
              </a:solidFill>
              <a:latin typeface="Roboto"/>
              <a:ea typeface="Roboto"/>
              <a:cs typeface="Roboto"/>
              <a:sym typeface="Roboto"/>
            </a:endParaRPr>
          </a:p>
          <a:p>
            <a:pPr indent="-341664" lvl="0" marL="457200" rtl="0" algn="l">
              <a:spcBef>
                <a:spcPts val="1500"/>
              </a:spcBef>
              <a:spcAft>
                <a:spcPts val="0"/>
              </a:spcAft>
              <a:buClr>
                <a:srgbClr val="374151"/>
              </a:buClr>
              <a:buSzPts val="1781"/>
              <a:buFont typeface="Roboto"/>
              <a:buChar char="●"/>
            </a:pPr>
            <a:r>
              <a:rPr lang="en" sz="1780">
                <a:solidFill>
                  <a:srgbClr val="374151"/>
                </a:solidFill>
                <a:latin typeface="Roboto"/>
                <a:ea typeface="Roboto"/>
                <a:cs typeface="Roboto"/>
                <a:sym typeface="Roboto"/>
              </a:rPr>
              <a:t>Microsoft's strategic move: Entering original video content creation.</a:t>
            </a:r>
            <a:endParaRPr sz="1780">
              <a:solidFill>
                <a:srgbClr val="374151"/>
              </a:solidFill>
              <a:latin typeface="Roboto"/>
              <a:ea typeface="Roboto"/>
              <a:cs typeface="Roboto"/>
              <a:sym typeface="Roboto"/>
            </a:endParaRPr>
          </a:p>
          <a:p>
            <a:pPr indent="-341664" lvl="0" marL="457200" rtl="0" algn="l">
              <a:spcBef>
                <a:spcPts val="0"/>
              </a:spcBef>
              <a:spcAft>
                <a:spcPts val="0"/>
              </a:spcAft>
              <a:buClr>
                <a:srgbClr val="374151"/>
              </a:buClr>
              <a:buSzPts val="1781"/>
              <a:buFont typeface="Roboto"/>
              <a:buChar char="●"/>
            </a:pPr>
            <a:r>
              <a:rPr lang="en" sz="1780">
                <a:solidFill>
                  <a:srgbClr val="374151"/>
                </a:solidFill>
                <a:latin typeface="Roboto"/>
                <a:ea typeface="Roboto"/>
                <a:cs typeface="Roboto"/>
                <a:sym typeface="Roboto"/>
              </a:rPr>
              <a:t>Inspiration from industry success stories.</a:t>
            </a:r>
            <a:endParaRPr sz="1780">
              <a:solidFill>
                <a:srgbClr val="374151"/>
              </a:solidFill>
              <a:latin typeface="Roboto"/>
              <a:ea typeface="Roboto"/>
              <a:cs typeface="Roboto"/>
              <a:sym typeface="Roboto"/>
            </a:endParaRPr>
          </a:p>
          <a:p>
            <a:pPr indent="-341664" lvl="0" marL="457200" rtl="0" algn="l">
              <a:spcBef>
                <a:spcPts val="0"/>
              </a:spcBef>
              <a:spcAft>
                <a:spcPts val="0"/>
              </a:spcAft>
              <a:buClr>
                <a:srgbClr val="374151"/>
              </a:buClr>
              <a:buSzPts val="1781"/>
              <a:buFont typeface="Roboto"/>
              <a:buChar char="●"/>
            </a:pPr>
            <a:r>
              <a:rPr lang="en" sz="1780">
                <a:solidFill>
                  <a:srgbClr val="374151"/>
                </a:solidFill>
                <a:latin typeface="Roboto"/>
                <a:ea typeface="Roboto"/>
                <a:cs typeface="Roboto"/>
                <a:sym typeface="Roboto"/>
              </a:rPr>
              <a:t>Goal: Establish a significant presence in the film industry.</a:t>
            </a:r>
            <a:endParaRPr sz="1780">
              <a:solidFill>
                <a:srgbClr val="374151"/>
              </a:solidFill>
              <a:latin typeface="Roboto"/>
              <a:ea typeface="Roboto"/>
              <a:cs typeface="Roboto"/>
              <a:sym typeface="Roboto"/>
            </a:endParaRPr>
          </a:p>
          <a:p>
            <a:pPr indent="-341664" lvl="0" marL="457200" rtl="0" algn="l">
              <a:spcBef>
                <a:spcPts val="0"/>
              </a:spcBef>
              <a:spcAft>
                <a:spcPts val="0"/>
              </a:spcAft>
              <a:buClr>
                <a:srgbClr val="374151"/>
              </a:buClr>
              <a:buSzPts val="1781"/>
              <a:buFont typeface="Roboto"/>
              <a:buChar char="●"/>
            </a:pPr>
            <a:r>
              <a:rPr lang="en" sz="1780">
                <a:solidFill>
                  <a:srgbClr val="374151"/>
                </a:solidFill>
                <a:latin typeface="Roboto"/>
                <a:ea typeface="Roboto"/>
                <a:cs typeface="Roboto"/>
                <a:sym typeface="Roboto"/>
              </a:rPr>
              <a:t>Challenge: Lack of expertise in film production.</a:t>
            </a:r>
            <a:endParaRPr sz="1780">
              <a:solidFill>
                <a:srgbClr val="374151"/>
              </a:solidFill>
              <a:latin typeface="Roboto"/>
              <a:ea typeface="Roboto"/>
              <a:cs typeface="Roboto"/>
              <a:sym typeface="Roboto"/>
            </a:endParaRPr>
          </a:p>
          <a:p>
            <a:pPr indent="0" lvl="0" marL="0" rtl="0" algn="l">
              <a:spcBef>
                <a:spcPts val="1500"/>
              </a:spcBef>
              <a:spcAft>
                <a:spcPts val="0"/>
              </a:spcAft>
              <a:buClr>
                <a:schemeClr val="dk2"/>
              </a:buClr>
              <a:buSzPts val="1100"/>
              <a:buFont typeface="Arial"/>
              <a:buNone/>
            </a:pPr>
            <a:r>
              <a:t/>
            </a:r>
            <a:endParaRPr sz="1200">
              <a:solidFill>
                <a:srgbClr val="374151"/>
              </a:solidFill>
              <a:latin typeface="Roboto"/>
              <a:ea typeface="Roboto"/>
              <a:cs typeface="Roboto"/>
              <a:sym typeface="Roboto"/>
            </a:endParaRPr>
          </a:p>
          <a:p>
            <a:pPr indent="0" lvl="0" marL="0" rtl="0" algn="l">
              <a:spcBef>
                <a:spcPts val="0"/>
              </a:spcBef>
              <a:spcAft>
                <a:spcPts val="0"/>
              </a:spcAft>
              <a:buClr>
                <a:schemeClr val="dk2"/>
              </a:buClr>
              <a:buSzPts val="1100"/>
              <a:buFont typeface="Arial"/>
              <a:buNone/>
            </a:pPr>
            <a:r>
              <a:rPr lang="en" sz="1200">
                <a:solidFill>
                  <a:srgbClr val="374151"/>
                </a:solidFill>
                <a:latin typeface="Roboto"/>
                <a:ea typeface="Roboto"/>
                <a:cs typeface="Roboto"/>
                <a:sym typeface="Roboto"/>
              </a:rPr>
              <a:t>:</a:t>
            </a:r>
            <a:r>
              <a:rPr b="1" lang="en" sz="1200">
                <a:solidFill>
                  <a:srgbClr val="374151"/>
                </a:solidFill>
                <a:latin typeface="Roboto"/>
                <a:ea typeface="Roboto"/>
                <a:cs typeface="Roboto"/>
                <a:sym typeface="Roboto"/>
              </a:rPr>
              <a:t> </a:t>
            </a:r>
            <a:r>
              <a:rPr b="1" lang="en" sz="1587">
                <a:solidFill>
                  <a:srgbClr val="374151"/>
                </a:solidFill>
                <a:latin typeface="Roboto"/>
                <a:ea typeface="Roboto"/>
                <a:cs typeface="Roboto"/>
                <a:sym typeface="Roboto"/>
              </a:rPr>
              <a:t>Problem Statement</a:t>
            </a:r>
            <a:endParaRPr i="1" sz="1587">
              <a:solidFill>
                <a:srgbClr val="374151"/>
              </a:solidFill>
              <a:latin typeface="Roboto"/>
              <a:ea typeface="Roboto"/>
              <a:cs typeface="Roboto"/>
              <a:sym typeface="Roboto"/>
            </a:endParaRPr>
          </a:p>
          <a:p>
            <a:pPr indent="-354156" lvl="0" marL="457200" rtl="0" algn="l">
              <a:spcBef>
                <a:spcPts val="1500"/>
              </a:spcBef>
              <a:spcAft>
                <a:spcPts val="0"/>
              </a:spcAft>
              <a:buClr>
                <a:srgbClr val="374151"/>
              </a:buClr>
              <a:buSzPts val="1977"/>
              <a:buFont typeface="Roboto"/>
              <a:buChar char="●"/>
            </a:pPr>
            <a:r>
              <a:rPr lang="en" sz="1977">
                <a:solidFill>
                  <a:srgbClr val="374151"/>
                </a:solidFill>
                <a:latin typeface="Roboto"/>
                <a:ea typeface="Roboto"/>
                <a:cs typeface="Roboto"/>
                <a:sym typeface="Roboto"/>
              </a:rPr>
              <a:t>Analyzing current trends, genres, and audience preferences.</a:t>
            </a:r>
            <a:endParaRPr sz="1977">
              <a:solidFill>
                <a:srgbClr val="374151"/>
              </a:solidFill>
              <a:latin typeface="Roboto"/>
              <a:ea typeface="Roboto"/>
              <a:cs typeface="Roboto"/>
              <a:sym typeface="Roboto"/>
            </a:endParaRPr>
          </a:p>
          <a:p>
            <a:pPr indent="-354156" lvl="0" marL="457200" rtl="0" algn="l">
              <a:spcBef>
                <a:spcPts val="0"/>
              </a:spcBef>
              <a:spcAft>
                <a:spcPts val="0"/>
              </a:spcAft>
              <a:buClr>
                <a:srgbClr val="374151"/>
              </a:buClr>
              <a:buSzPts val="1977"/>
              <a:buFont typeface="Roboto"/>
              <a:buChar char="●"/>
            </a:pPr>
            <a:r>
              <a:rPr lang="en" sz="1977">
                <a:solidFill>
                  <a:srgbClr val="374151"/>
                </a:solidFill>
                <a:latin typeface="Roboto"/>
                <a:ea typeface="Roboto"/>
                <a:cs typeface="Roboto"/>
                <a:sym typeface="Roboto"/>
              </a:rPr>
              <a:t>Actionable insights to guide Microsoft's filmmaking venture.</a:t>
            </a:r>
            <a:endParaRPr sz="1977">
              <a:solidFill>
                <a:srgbClr val="374151"/>
              </a:solidFill>
              <a:latin typeface="Roboto"/>
              <a:ea typeface="Roboto"/>
              <a:cs typeface="Roboto"/>
              <a:sym typeface="Roboto"/>
            </a:endParaRPr>
          </a:p>
          <a:p>
            <a:pPr indent="-354156" lvl="0" marL="457200" rtl="0" algn="l">
              <a:spcBef>
                <a:spcPts val="0"/>
              </a:spcBef>
              <a:spcAft>
                <a:spcPts val="0"/>
              </a:spcAft>
              <a:buClr>
                <a:srgbClr val="374151"/>
              </a:buClr>
              <a:buSzPts val="1977"/>
              <a:buFont typeface="Roboto"/>
              <a:buChar char="●"/>
            </a:pPr>
            <a:r>
              <a:rPr lang="en" sz="1977">
                <a:solidFill>
                  <a:srgbClr val="374151"/>
                </a:solidFill>
                <a:latin typeface="Roboto"/>
                <a:ea typeface="Roboto"/>
                <a:cs typeface="Roboto"/>
                <a:sym typeface="Roboto"/>
              </a:rPr>
              <a:t>The challenge of navigating unfamiliar terrain in film production.</a:t>
            </a:r>
            <a:endParaRPr sz="1977">
              <a:solidFill>
                <a:srgbClr val="374151"/>
              </a:solidFill>
              <a:latin typeface="Roboto"/>
              <a:ea typeface="Roboto"/>
              <a:cs typeface="Roboto"/>
              <a:sym typeface="Roboto"/>
            </a:endParaRPr>
          </a:p>
          <a:p>
            <a:pPr indent="0" lvl="0" marL="0" rtl="0" algn="l">
              <a:spcBef>
                <a:spcPts val="1500"/>
              </a:spcBef>
              <a:spcAft>
                <a:spcPts val="1200"/>
              </a:spcAft>
              <a:buNone/>
            </a:pPr>
            <a:r>
              <a:t/>
            </a:r>
            <a:endParaRPr sz="2577"/>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2"/>
              </a:buClr>
              <a:buSzPct val="50000"/>
              <a:buFont typeface="Arial"/>
              <a:buNone/>
            </a:pPr>
            <a:r>
              <a:rPr b="1" lang="en" sz="2200">
                <a:solidFill>
                  <a:srgbClr val="374151"/>
                </a:solidFill>
                <a:latin typeface="Roboto"/>
                <a:ea typeface="Roboto"/>
                <a:cs typeface="Roboto"/>
                <a:sym typeface="Roboto"/>
              </a:rPr>
              <a:t>Defining Success Metrics</a:t>
            </a:r>
            <a:endParaRPr b="1" sz="2311">
              <a:solidFill>
                <a:srgbClr val="374151"/>
              </a:solidFill>
              <a:latin typeface="Roboto"/>
              <a:ea typeface="Roboto"/>
              <a:cs typeface="Roboto"/>
              <a:sym typeface="Roboto"/>
            </a:endParaRPr>
          </a:p>
          <a:p>
            <a:pPr indent="0" lvl="0" marL="0" rtl="0" algn="l">
              <a:spcBef>
                <a:spcPts val="1500"/>
              </a:spcBef>
              <a:spcAft>
                <a:spcPts val="0"/>
              </a:spcAft>
              <a:buNone/>
            </a:pPr>
            <a:r>
              <a:t/>
            </a:r>
            <a:endParaRPr sz="1200">
              <a:solidFill>
                <a:srgbClr val="374151"/>
              </a:solidFill>
              <a:latin typeface="Roboto"/>
              <a:ea typeface="Roboto"/>
              <a:cs typeface="Roboto"/>
              <a:sym typeface="Roboto"/>
            </a:endParaRPr>
          </a:p>
        </p:txBody>
      </p:sp>
      <p:sp>
        <p:nvSpPr>
          <p:cNvPr id="77" name="Google Shape;77;p16"/>
          <p:cNvSpPr txBox="1"/>
          <p:nvPr>
            <p:ph idx="1" type="body"/>
          </p:nvPr>
        </p:nvSpPr>
        <p:spPr>
          <a:xfrm>
            <a:off x="311700" y="1234075"/>
            <a:ext cx="8520600" cy="3909300"/>
          </a:xfrm>
          <a:prstGeom prst="rect">
            <a:avLst/>
          </a:prstGeom>
        </p:spPr>
        <p:txBody>
          <a:bodyPr anchorCtr="0" anchor="t" bIns="91425" lIns="91425" spcFirstLastPara="1" rIns="91425" wrap="square" tIns="91425">
            <a:normAutofit fontScale="92500"/>
          </a:bodyPr>
          <a:lstStyle/>
          <a:p>
            <a:pPr indent="0" lvl="0" marL="0" rtl="0" algn="l">
              <a:spcBef>
                <a:spcPts val="1500"/>
              </a:spcBef>
              <a:spcAft>
                <a:spcPts val="0"/>
              </a:spcAft>
              <a:buClr>
                <a:schemeClr val="dk2"/>
              </a:buClr>
              <a:buSzPct val="55000"/>
              <a:buFont typeface="Arial"/>
              <a:buNone/>
            </a:pPr>
            <a:r>
              <a:rPr i="1" lang="en" sz="2000">
                <a:solidFill>
                  <a:srgbClr val="374151"/>
                </a:solidFill>
                <a:latin typeface="Roboto"/>
                <a:ea typeface="Roboto"/>
                <a:cs typeface="Roboto"/>
                <a:sym typeface="Roboto"/>
              </a:rPr>
              <a:t>Lack of Filmmaking Expertise: Need Genre Guidance</a:t>
            </a:r>
            <a:endParaRPr i="1" sz="2000">
              <a:solidFill>
                <a:srgbClr val="374151"/>
              </a:solidFill>
              <a:latin typeface="Roboto"/>
              <a:ea typeface="Roboto"/>
              <a:cs typeface="Roboto"/>
              <a:sym typeface="Roboto"/>
            </a:endParaRPr>
          </a:p>
          <a:p>
            <a:pPr indent="-334327" lvl="0" marL="457200" rtl="0" algn="l">
              <a:spcBef>
                <a:spcPts val="1500"/>
              </a:spcBef>
              <a:spcAft>
                <a:spcPts val="0"/>
              </a:spcAft>
              <a:buClr>
                <a:srgbClr val="374151"/>
              </a:buClr>
              <a:buSzPct val="100000"/>
              <a:buFont typeface="Roboto"/>
              <a:buChar char="●"/>
            </a:pPr>
            <a:r>
              <a:rPr lang="en">
                <a:solidFill>
                  <a:srgbClr val="374151"/>
                </a:solidFill>
                <a:latin typeface="Roboto"/>
                <a:ea typeface="Roboto"/>
                <a:cs typeface="Roboto"/>
                <a:sym typeface="Roboto"/>
              </a:rPr>
              <a:t>Guiding the choice of film genres for maximum success.</a:t>
            </a:r>
            <a:endParaRPr>
              <a:solidFill>
                <a:srgbClr val="374151"/>
              </a:solidFill>
              <a:latin typeface="Roboto"/>
              <a:ea typeface="Roboto"/>
              <a:cs typeface="Roboto"/>
              <a:sym typeface="Roboto"/>
            </a:endParaRPr>
          </a:p>
          <a:p>
            <a:pPr indent="-334327" lvl="0" marL="457200" rtl="0" algn="l">
              <a:spcBef>
                <a:spcPts val="0"/>
              </a:spcBef>
              <a:spcAft>
                <a:spcPts val="0"/>
              </a:spcAft>
              <a:buClr>
                <a:srgbClr val="374151"/>
              </a:buClr>
              <a:buSzPct val="100000"/>
              <a:buFont typeface="Roboto"/>
              <a:buChar char="●"/>
            </a:pPr>
            <a:r>
              <a:rPr lang="en">
                <a:solidFill>
                  <a:srgbClr val="374151"/>
                </a:solidFill>
                <a:latin typeface="Roboto"/>
                <a:ea typeface="Roboto"/>
                <a:cs typeface="Roboto"/>
                <a:sym typeface="Roboto"/>
              </a:rPr>
              <a:t>Using historical box office data to explore genre trends.</a:t>
            </a:r>
            <a:endParaRPr>
              <a:solidFill>
                <a:srgbClr val="374151"/>
              </a:solidFill>
              <a:latin typeface="Roboto"/>
              <a:ea typeface="Roboto"/>
              <a:cs typeface="Roboto"/>
              <a:sym typeface="Roboto"/>
            </a:endParaRPr>
          </a:p>
          <a:p>
            <a:pPr indent="-334327" lvl="0" marL="457200" rtl="0" algn="l">
              <a:spcBef>
                <a:spcPts val="0"/>
              </a:spcBef>
              <a:spcAft>
                <a:spcPts val="0"/>
              </a:spcAft>
              <a:buClr>
                <a:srgbClr val="374151"/>
              </a:buClr>
              <a:buSzPct val="100000"/>
              <a:buFont typeface="Roboto"/>
              <a:buChar char="●"/>
            </a:pPr>
            <a:r>
              <a:rPr lang="en">
                <a:solidFill>
                  <a:srgbClr val="374151"/>
                </a:solidFill>
                <a:latin typeface="Roboto"/>
                <a:ea typeface="Roboto"/>
                <a:cs typeface="Roboto"/>
                <a:sym typeface="Roboto"/>
              </a:rPr>
              <a:t>Success metrics: Box office revenues, ROI, and ratings</a:t>
            </a:r>
            <a:endParaRPr>
              <a:solidFill>
                <a:srgbClr val="374151"/>
              </a:solidFill>
              <a:latin typeface="Roboto"/>
              <a:ea typeface="Roboto"/>
              <a:cs typeface="Roboto"/>
              <a:sym typeface="Roboto"/>
            </a:endParaRPr>
          </a:p>
          <a:p>
            <a:pPr indent="0" lvl="0" marL="0" rtl="0" algn="l">
              <a:spcBef>
                <a:spcPts val="1500"/>
              </a:spcBef>
              <a:spcAft>
                <a:spcPts val="0"/>
              </a:spcAft>
              <a:buClr>
                <a:schemeClr val="dk2"/>
              </a:buClr>
              <a:buSzPct val="55000"/>
              <a:buFont typeface="Arial"/>
              <a:buNone/>
            </a:pPr>
            <a:r>
              <a:rPr i="1" lang="en" sz="2000">
                <a:solidFill>
                  <a:srgbClr val="374151"/>
                </a:solidFill>
                <a:latin typeface="Roboto"/>
                <a:ea typeface="Roboto"/>
                <a:cs typeface="Roboto"/>
                <a:sym typeface="Roboto"/>
              </a:rPr>
              <a:t>Accurate Genre Identification and Viability Prediction</a:t>
            </a:r>
            <a:endParaRPr i="1" sz="2000">
              <a:solidFill>
                <a:srgbClr val="374151"/>
              </a:solidFill>
              <a:latin typeface="Roboto"/>
              <a:ea typeface="Roboto"/>
              <a:cs typeface="Roboto"/>
              <a:sym typeface="Roboto"/>
            </a:endParaRPr>
          </a:p>
          <a:p>
            <a:pPr indent="-351948" lvl="0" marL="457200" rtl="0" algn="l">
              <a:spcBef>
                <a:spcPts val="1500"/>
              </a:spcBef>
              <a:spcAft>
                <a:spcPts val="0"/>
              </a:spcAft>
              <a:buClr>
                <a:srgbClr val="374151"/>
              </a:buClr>
              <a:buSzPct val="100000"/>
              <a:buFont typeface="Roboto"/>
              <a:buChar char="●"/>
            </a:pPr>
            <a:r>
              <a:rPr lang="en" sz="2100">
                <a:solidFill>
                  <a:srgbClr val="374151"/>
                </a:solidFill>
                <a:latin typeface="Roboto"/>
                <a:ea typeface="Roboto"/>
                <a:cs typeface="Roboto"/>
                <a:sym typeface="Roboto"/>
              </a:rPr>
              <a:t>Accurate identification of genres based on historical data.</a:t>
            </a:r>
            <a:endParaRPr sz="2100">
              <a:solidFill>
                <a:srgbClr val="374151"/>
              </a:solidFill>
              <a:latin typeface="Roboto"/>
              <a:ea typeface="Roboto"/>
              <a:cs typeface="Roboto"/>
              <a:sym typeface="Roboto"/>
            </a:endParaRPr>
          </a:p>
          <a:p>
            <a:pPr indent="-351948" lvl="0" marL="457200" rtl="0" algn="l">
              <a:spcBef>
                <a:spcPts val="0"/>
              </a:spcBef>
              <a:spcAft>
                <a:spcPts val="0"/>
              </a:spcAft>
              <a:buClr>
                <a:srgbClr val="374151"/>
              </a:buClr>
              <a:buSzPct val="100000"/>
              <a:buFont typeface="Roboto"/>
              <a:buChar char="●"/>
            </a:pPr>
            <a:r>
              <a:rPr lang="en" sz="2100">
                <a:solidFill>
                  <a:srgbClr val="374151"/>
                </a:solidFill>
                <a:latin typeface="Roboto"/>
                <a:ea typeface="Roboto"/>
                <a:cs typeface="Roboto"/>
                <a:sym typeface="Roboto"/>
              </a:rPr>
              <a:t>Financial viability prediction: Movies making at least 2x the budget.</a:t>
            </a:r>
            <a:endParaRPr sz="2100">
              <a:solidFill>
                <a:srgbClr val="374151"/>
              </a:solidFill>
              <a:latin typeface="Roboto"/>
              <a:ea typeface="Roboto"/>
              <a:cs typeface="Roboto"/>
              <a:sym typeface="Roboto"/>
            </a:endParaRPr>
          </a:p>
          <a:p>
            <a:pPr indent="-351948" lvl="0" marL="457200" rtl="0" algn="l">
              <a:spcBef>
                <a:spcPts val="0"/>
              </a:spcBef>
              <a:spcAft>
                <a:spcPts val="0"/>
              </a:spcAft>
              <a:buClr>
                <a:srgbClr val="374151"/>
              </a:buClr>
              <a:buSzPct val="100000"/>
              <a:buFont typeface="Roboto"/>
              <a:buChar char="●"/>
            </a:pPr>
            <a:r>
              <a:rPr lang="en" sz="2100">
                <a:solidFill>
                  <a:srgbClr val="374151"/>
                </a:solidFill>
                <a:latin typeface="Roboto"/>
                <a:ea typeface="Roboto"/>
                <a:cs typeface="Roboto"/>
                <a:sym typeface="Roboto"/>
              </a:rPr>
              <a:t>Main objective: Crafting a roadmap for financially successful films.</a:t>
            </a:r>
            <a:endParaRPr sz="2100">
              <a:solidFill>
                <a:srgbClr val="374151"/>
              </a:solidFill>
              <a:latin typeface="Roboto"/>
              <a:ea typeface="Roboto"/>
              <a:cs typeface="Roboto"/>
              <a:sym typeface="Roboto"/>
            </a:endParaRPr>
          </a:p>
          <a:p>
            <a:pPr indent="0" lvl="0" marL="0" rtl="0" algn="l">
              <a:spcBef>
                <a:spcPts val="1500"/>
              </a:spcBef>
              <a:spcAft>
                <a:spcPts val="1200"/>
              </a:spcAft>
              <a:buNone/>
            </a:pPr>
            <a:r>
              <a:t/>
            </a:r>
            <a:endParaRPr sz="2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Clr>
                <a:schemeClr val="dk2"/>
              </a:buClr>
              <a:buSzPts val="990"/>
              <a:buFont typeface="Arial"/>
              <a:buNone/>
            </a:pPr>
            <a:r>
              <a:rPr b="1" lang="en" sz="2190">
                <a:latin typeface="Roboto"/>
                <a:ea typeface="Roboto"/>
                <a:cs typeface="Roboto"/>
                <a:sym typeface="Roboto"/>
              </a:rPr>
              <a:t>Main Objectives</a:t>
            </a:r>
            <a:endParaRPr b="1" sz="2190">
              <a:latin typeface="Roboto"/>
              <a:ea typeface="Roboto"/>
              <a:cs typeface="Roboto"/>
              <a:sym typeface="Roboto"/>
            </a:endParaRPr>
          </a:p>
          <a:p>
            <a:pPr indent="0" lvl="0" marL="0" rtl="0" algn="l">
              <a:spcBef>
                <a:spcPts val="1500"/>
              </a:spcBef>
              <a:spcAft>
                <a:spcPts val="0"/>
              </a:spcAft>
              <a:buSzPts val="990"/>
              <a:buNone/>
            </a:pPr>
            <a:r>
              <a:t/>
            </a:r>
            <a:endParaRPr sz="2700"/>
          </a:p>
        </p:txBody>
      </p:sp>
      <p:sp>
        <p:nvSpPr>
          <p:cNvPr id="83" name="Google Shape;83;p17"/>
          <p:cNvSpPr txBox="1"/>
          <p:nvPr>
            <p:ph idx="1" type="body"/>
          </p:nvPr>
        </p:nvSpPr>
        <p:spPr>
          <a:xfrm>
            <a:off x="311700" y="852525"/>
            <a:ext cx="8520600" cy="4291200"/>
          </a:xfrm>
          <a:prstGeom prst="rect">
            <a:avLst/>
          </a:prstGeom>
        </p:spPr>
        <p:txBody>
          <a:bodyPr anchorCtr="0" anchor="t" bIns="91425" lIns="91425" spcFirstLastPara="1" rIns="91425" wrap="square" tIns="91425">
            <a:normAutofit lnSpcReduction="10000"/>
          </a:bodyPr>
          <a:lstStyle/>
          <a:p>
            <a:pPr indent="0" lvl="0" marL="0" rtl="0" algn="l">
              <a:lnSpc>
                <a:spcPct val="175000"/>
              </a:lnSpc>
              <a:spcBef>
                <a:spcPts val="0"/>
              </a:spcBef>
              <a:spcAft>
                <a:spcPts val="0"/>
              </a:spcAft>
              <a:buNone/>
            </a:pPr>
            <a:r>
              <a:rPr lang="en" sz="1325">
                <a:latin typeface="Roboto"/>
                <a:ea typeface="Roboto"/>
                <a:cs typeface="Roboto"/>
                <a:sym typeface="Roboto"/>
              </a:rPr>
              <a:t> </a:t>
            </a:r>
            <a:r>
              <a:rPr lang="en" sz="1550">
                <a:highlight>
                  <a:srgbClr val="FFFFFF"/>
                </a:highlight>
                <a:latin typeface="Arial"/>
                <a:ea typeface="Arial"/>
                <a:cs typeface="Arial"/>
                <a:sym typeface="Arial"/>
              </a:rPr>
              <a:t>The main goal is to craft a roadmap for creating films that captivate audiences and thrive financially.</a:t>
            </a:r>
            <a:endParaRPr sz="1550">
              <a:highlight>
                <a:srgbClr val="FFFFFF"/>
              </a:highlight>
              <a:latin typeface="Arial"/>
              <a:ea typeface="Arial"/>
              <a:cs typeface="Arial"/>
              <a:sym typeface="Arial"/>
            </a:endParaRPr>
          </a:p>
          <a:p>
            <a:pPr indent="0" lvl="0" marL="0" rtl="0" algn="l">
              <a:spcBef>
                <a:spcPts val="1500"/>
              </a:spcBef>
              <a:spcAft>
                <a:spcPts val="0"/>
              </a:spcAft>
              <a:buNone/>
            </a:pPr>
            <a:r>
              <a:rPr b="1" lang="en" sz="1850">
                <a:highlight>
                  <a:srgbClr val="FFFFFF"/>
                </a:highlight>
                <a:latin typeface="Arial"/>
                <a:ea typeface="Arial"/>
                <a:cs typeface="Arial"/>
                <a:sym typeface="Arial"/>
              </a:rPr>
              <a:t>Specific Objectives:</a:t>
            </a:r>
            <a:endParaRPr b="1" sz="1850">
              <a:highlight>
                <a:srgbClr val="FFFFFF"/>
              </a:highlight>
              <a:latin typeface="Arial"/>
              <a:ea typeface="Arial"/>
              <a:cs typeface="Arial"/>
              <a:sym typeface="Arial"/>
            </a:endParaRPr>
          </a:p>
          <a:p>
            <a:pPr indent="0" lvl="0" marL="0" rtl="0" algn="l">
              <a:spcBef>
                <a:spcPts val="1100"/>
              </a:spcBef>
              <a:spcAft>
                <a:spcPts val="0"/>
              </a:spcAft>
              <a:buNone/>
            </a:pPr>
            <a:r>
              <a:rPr i="1" lang="en" sz="1450">
                <a:highlight>
                  <a:srgbClr val="FFFFFF"/>
                </a:highlight>
                <a:latin typeface="Arial"/>
                <a:ea typeface="Arial"/>
                <a:cs typeface="Arial"/>
                <a:sym typeface="Arial"/>
              </a:rPr>
              <a:t>Genre Mastery for Success:</a:t>
            </a:r>
            <a:r>
              <a:rPr lang="en" sz="1450">
                <a:highlight>
                  <a:srgbClr val="FFFFFF"/>
                </a:highlight>
                <a:latin typeface="Arial"/>
                <a:ea typeface="Arial"/>
                <a:cs typeface="Arial"/>
                <a:sym typeface="Arial"/>
              </a:rPr>
              <a:t> Identify genres with the highest potential for revenue and audience acclaim, ensuring future films align with evolving tastes.</a:t>
            </a:r>
            <a:endParaRPr sz="1450">
              <a:highlight>
                <a:srgbClr val="FFFFFF"/>
              </a:highlight>
              <a:latin typeface="Arial"/>
              <a:ea typeface="Arial"/>
              <a:cs typeface="Arial"/>
              <a:sym typeface="Arial"/>
            </a:endParaRPr>
          </a:p>
          <a:p>
            <a:pPr indent="0" lvl="0" marL="0" rtl="0" algn="l">
              <a:spcBef>
                <a:spcPts val="1100"/>
              </a:spcBef>
              <a:spcAft>
                <a:spcPts val="0"/>
              </a:spcAft>
              <a:buNone/>
            </a:pPr>
            <a:r>
              <a:rPr i="1" lang="en" sz="1450">
                <a:highlight>
                  <a:srgbClr val="FFFFFF"/>
                </a:highlight>
                <a:latin typeface="Arial"/>
                <a:ea typeface="Arial"/>
                <a:cs typeface="Arial"/>
                <a:sym typeface="Arial"/>
              </a:rPr>
              <a:t>Beyond the Basics:</a:t>
            </a:r>
            <a:r>
              <a:rPr lang="en" sz="1450">
                <a:highlight>
                  <a:srgbClr val="FFFFFF"/>
                </a:highlight>
                <a:latin typeface="Arial"/>
                <a:ea typeface="Arial"/>
                <a:cs typeface="Arial"/>
                <a:sym typeface="Arial"/>
              </a:rPr>
              <a:t> Influential Factors: Explore factors like budget, ROI ,studio influence, and target audience demographics to understand their impact on a film's success.</a:t>
            </a:r>
            <a:endParaRPr sz="1450">
              <a:highlight>
                <a:srgbClr val="FFFFFF"/>
              </a:highlight>
              <a:latin typeface="Arial"/>
              <a:ea typeface="Arial"/>
              <a:cs typeface="Arial"/>
              <a:sym typeface="Arial"/>
            </a:endParaRPr>
          </a:p>
          <a:p>
            <a:pPr indent="0" lvl="0" marL="0" rtl="0" algn="l">
              <a:spcBef>
                <a:spcPts val="1100"/>
              </a:spcBef>
              <a:spcAft>
                <a:spcPts val="0"/>
              </a:spcAft>
              <a:buNone/>
            </a:pPr>
            <a:r>
              <a:rPr i="1" lang="en" sz="1450">
                <a:highlight>
                  <a:srgbClr val="FFFFFF"/>
                </a:highlight>
                <a:latin typeface="Arial"/>
                <a:ea typeface="Arial"/>
                <a:cs typeface="Arial"/>
                <a:sym typeface="Arial"/>
              </a:rPr>
              <a:t>Insights for Cinematic Brilliance:</a:t>
            </a:r>
            <a:r>
              <a:rPr lang="en" sz="1450">
                <a:highlight>
                  <a:srgbClr val="FFFFFF"/>
                </a:highlight>
                <a:latin typeface="Arial"/>
                <a:ea typeface="Arial"/>
                <a:cs typeface="Arial"/>
                <a:sym typeface="Arial"/>
              </a:rPr>
              <a:t> Distill actionable recommendations aligning the studio's content strategy with audience preferences and market trends for increased succ</a:t>
            </a:r>
            <a:r>
              <a:rPr lang="en" sz="1450">
                <a:highlight>
                  <a:srgbClr val="FFFFFF"/>
                </a:highlight>
                <a:latin typeface="Arial"/>
                <a:ea typeface="Arial"/>
                <a:cs typeface="Arial"/>
                <a:sym typeface="Arial"/>
              </a:rPr>
              <a:t>ess</a:t>
            </a:r>
            <a:r>
              <a:rPr lang="en" sz="1050">
                <a:highlight>
                  <a:srgbClr val="FFFFFF"/>
                </a:highlight>
                <a:latin typeface="Arial"/>
                <a:ea typeface="Arial"/>
                <a:cs typeface="Arial"/>
                <a:sym typeface="Arial"/>
              </a:rPr>
              <a:t>.</a:t>
            </a:r>
            <a:endParaRPr sz="1050">
              <a:highlight>
                <a:srgbClr val="FFFFFF"/>
              </a:highlight>
              <a:latin typeface="Arial"/>
              <a:ea typeface="Arial"/>
              <a:cs typeface="Arial"/>
              <a:sym typeface="Arial"/>
            </a:endParaRPr>
          </a:p>
          <a:p>
            <a:pPr indent="0" lvl="0" marL="0" rtl="0" algn="l">
              <a:spcBef>
                <a:spcPts val="1100"/>
              </a:spcBef>
              <a:spcAft>
                <a:spcPts val="0"/>
              </a:spcAft>
              <a:buNone/>
            </a:pPr>
            <a:r>
              <a:t/>
            </a:r>
            <a:endParaRPr i="1" sz="1825">
              <a:latin typeface="Roboto"/>
              <a:ea typeface="Roboto"/>
              <a:cs typeface="Roboto"/>
              <a:sym typeface="Roboto"/>
            </a:endParaRPr>
          </a:p>
          <a:p>
            <a:pPr indent="0" lvl="0" marL="0" rtl="0" algn="l">
              <a:spcBef>
                <a:spcPts val="0"/>
              </a:spcBef>
              <a:spcAft>
                <a:spcPts val="1200"/>
              </a:spcAft>
              <a:buNone/>
            </a:pPr>
            <a:r>
              <a:t/>
            </a:r>
            <a:endParaRPr sz="2608"/>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100"/>
              </a:spcBef>
              <a:spcAft>
                <a:spcPts val="0"/>
              </a:spcAft>
              <a:buClr>
                <a:schemeClr val="dk2"/>
              </a:buClr>
              <a:buSzPts val="1100"/>
              <a:buFont typeface="Arial"/>
              <a:buNone/>
            </a:pPr>
            <a:r>
              <a:rPr b="1" lang="en" sz="2050">
                <a:highlight>
                  <a:srgbClr val="FFFFFF"/>
                </a:highlight>
                <a:latin typeface="Arial"/>
                <a:ea typeface="Arial"/>
                <a:cs typeface="Arial"/>
                <a:sym typeface="Arial"/>
              </a:rPr>
              <a:t>Questions To Consider</a:t>
            </a:r>
            <a:r>
              <a:rPr lang="en" sz="2050">
                <a:highlight>
                  <a:srgbClr val="FFFFFF"/>
                </a:highlight>
                <a:latin typeface="Arial"/>
                <a:ea typeface="Arial"/>
                <a:cs typeface="Arial"/>
                <a:sym typeface="Arial"/>
              </a:rPr>
              <a:t> </a:t>
            </a:r>
            <a:endParaRPr sz="4000"/>
          </a:p>
        </p:txBody>
      </p:sp>
      <p:sp>
        <p:nvSpPr>
          <p:cNvPr id="89" name="Google Shape;89;p18"/>
          <p:cNvSpPr txBox="1"/>
          <p:nvPr>
            <p:ph idx="1" type="body"/>
          </p:nvPr>
        </p:nvSpPr>
        <p:spPr>
          <a:xfrm>
            <a:off x="311700" y="951975"/>
            <a:ext cx="8520600" cy="41916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Clr>
                <a:schemeClr val="dk2"/>
              </a:buClr>
              <a:buSzPts val="1100"/>
              <a:buFont typeface="Arial"/>
              <a:buNone/>
            </a:pPr>
            <a:r>
              <a:rPr lang="en" sz="2450">
                <a:highlight>
                  <a:srgbClr val="FFFFFF"/>
                </a:highlight>
                <a:latin typeface="Arial"/>
                <a:ea typeface="Arial"/>
                <a:cs typeface="Arial"/>
                <a:sym typeface="Arial"/>
              </a:rPr>
              <a:t>1.Is the film industry financially succesful? Indeed,it is depicted that more movies generate profit than losses.</a:t>
            </a:r>
            <a:endParaRPr sz="2450">
              <a:highlight>
                <a:srgbClr val="FFFFFF"/>
              </a:highlight>
              <a:latin typeface="Arial"/>
              <a:ea typeface="Arial"/>
              <a:cs typeface="Arial"/>
              <a:sym typeface="Arial"/>
            </a:endParaRPr>
          </a:p>
          <a:p>
            <a:pPr indent="0" lvl="0" marL="0" rtl="0" algn="l">
              <a:spcBef>
                <a:spcPts val="1100"/>
              </a:spcBef>
              <a:spcAft>
                <a:spcPts val="0"/>
              </a:spcAft>
              <a:buClr>
                <a:schemeClr val="dk2"/>
              </a:buClr>
              <a:buSzPts val="1100"/>
              <a:buFont typeface="Arial"/>
              <a:buNone/>
            </a:pPr>
            <a:r>
              <a:rPr lang="en" sz="2450">
                <a:highlight>
                  <a:srgbClr val="FFFFFF"/>
                </a:highlight>
                <a:latin typeface="Arial"/>
                <a:ea typeface="Arial"/>
                <a:cs typeface="Arial"/>
                <a:sym typeface="Arial"/>
              </a:rPr>
              <a:t>2.What challenges does a business face inthis project? A significant hurdle is the lack of clear direction.</a:t>
            </a:r>
            <a:endParaRPr sz="2450">
              <a:highlight>
                <a:srgbClr val="FFFFFF"/>
              </a:highlight>
              <a:latin typeface="Arial"/>
              <a:ea typeface="Arial"/>
              <a:cs typeface="Arial"/>
              <a:sym typeface="Arial"/>
            </a:endParaRPr>
          </a:p>
          <a:p>
            <a:pPr indent="0" lvl="0" marL="0" rtl="0" algn="l">
              <a:spcBef>
                <a:spcPts val="1100"/>
              </a:spcBef>
              <a:spcAft>
                <a:spcPts val="0"/>
              </a:spcAft>
              <a:buClr>
                <a:schemeClr val="dk2"/>
              </a:buClr>
              <a:buSzPts val="1100"/>
              <a:buFont typeface="Arial"/>
              <a:buNone/>
            </a:pPr>
            <a:r>
              <a:rPr lang="en" sz="2450">
                <a:highlight>
                  <a:srgbClr val="FFFFFF"/>
                </a:highlight>
                <a:latin typeface="Arial"/>
                <a:ea typeface="Arial"/>
                <a:cs typeface="Arial"/>
                <a:sym typeface="Arial"/>
              </a:rPr>
              <a:t>3.What factors contribute to a movie's financial success? Considerations include genre ,duration,studio, director, actor experience etc.</a:t>
            </a:r>
            <a:endParaRPr sz="2450">
              <a:highlight>
                <a:srgbClr val="FFFFFF"/>
              </a:highlight>
              <a:latin typeface="Arial"/>
              <a:ea typeface="Arial"/>
              <a:cs typeface="Arial"/>
              <a:sym typeface="Arial"/>
            </a:endParaRPr>
          </a:p>
          <a:p>
            <a:pPr indent="0" lvl="0" marL="0" rtl="0" algn="l">
              <a:spcBef>
                <a:spcPts val="0"/>
              </a:spcBef>
              <a:spcAft>
                <a:spcPts val="1200"/>
              </a:spcAft>
              <a:buNone/>
            </a:pPr>
            <a:r>
              <a:t/>
            </a:r>
            <a:endParaRPr sz="3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2100"/>
              </a:spcBef>
              <a:spcAft>
                <a:spcPts val="0"/>
              </a:spcAft>
              <a:buClr>
                <a:schemeClr val="dk2"/>
              </a:buClr>
              <a:buSzPts val="990"/>
              <a:buFont typeface="Arial"/>
              <a:buNone/>
            </a:pPr>
            <a:r>
              <a:rPr b="1" lang="en" sz="2455">
                <a:highlight>
                  <a:srgbClr val="FFFFFF"/>
                </a:highlight>
                <a:latin typeface="Arial"/>
                <a:ea typeface="Arial"/>
                <a:cs typeface="Arial"/>
                <a:sym typeface="Arial"/>
              </a:rPr>
              <a:t>2.Data Understanding:</a:t>
            </a:r>
            <a:endParaRPr b="1" sz="2455">
              <a:highlight>
                <a:srgbClr val="FFFFFF"/>
              </a:highlight>
              <a:latin typeface="Arial"/>
              <a:ea typeface="Arial"/>
              <a:cs typeface="Arial"/>
              <a:sym typeface="Arial"/>
            </a:endParaRPr>
          </a:p>
          <a:p>
            <a:pPr indent="0" lvl="0" marL="0" rtl="0" algn="l">
              <a:spcBef>
                <a:spcPts val="0"/>
              </a:spcBef>
              <a:spcAft>
                <a:spcPts val="0"/>
              </a:spcAft>
              <a:buSzPts val="990"/>
              <a:buNone/>
            </a:pPr>
            <a:r>
              <a:t/>
            </a:r>
            <a:endParaRPr sz="2700"/>
          </a:p>
        </p:txBody>
      </p:sp>
      <p:sp>
        <p:nvSpPr>
          <p:cNvPr id="95" name="Google Shape;95;p19"/>
          <p:cNvSpPr txBox="1"/>
          <p:nvPr>
            <p:ph idx="1" type="body"/>
          </p:nvPr>
        </p:nvSpPr>
        <p:spPr>
          <a:xfrm>
            <a:off x="311700" y="838300"/>
            <a:ext cx="8520600" cy="43050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None/>
            </a:pPr>
            <a:r>
              <a:rPr lang="en" sz="1600">
                <a:latin typeface="Roboto"/>
                <a:ea typeface="Roboto"/>
                <a:cs typeface="Roboto"/>
                <a:sym typeface="Roboto"/>
              </a:rPr>
              <a:t>Utilizing data from Box Office Mojo, IMDb, TMDB Movies, and TN Movie Budgets, we focus on key tables such as "movie_basics," "movie_ratings," "movie_gross," and "movie_budgets." This includes extracting revenue trends from "movie_gross," gauging audience sentiment with "movie_ratings," exploring genre and language data, analyzing release dates, and understanding the financial aspect through "movie_budgets." </a:t>
            </a:r>
            <a:endParaRPr sz="1600">
              <a:latin typeface="Roboto"/>
              <a:ea typeface="Roboto"/>
              <a:cs typeface="Roboto"/>
              <a:sym typeface="Roboto"/>
            </a:endParaRPr>
          </a:p>
          <a:p>
            <a:pPr indent="0" lvl="0" marL="0" rtl="0" algn="l">
              <a:lnSpc>
                <a:spcPct val="175000"/>
              </a:lnSpc>
              <a:spcBef>
                <a:spcPts val="0"/>
              </a:spcBef>
              <a:spcAft>
                <a:spcPts val="0"/>
              </a:spcAft>
              <a:buClr>
                <a:schemeClr val="dk2"/>
              </a:buClr>
              <a:buSzPts val="1100"/>
              <a:buFont typeface="Arial"/>
              <a:buNone/>
            </a:pPr>
            <a:r>
              <a:rPr lang="en" sz="1600">
                <a:latin typeface="Roboto"/>
                <a:ea typeface="Roboto"/>
                <a:cs typeface="Roboto"/>
                <a:sym typeface="Roboto"/>
              </a:rPr>
              <a:t>This comprehensive dataset aims to provide actionable insights for Microsoft's movie studio, guiding decisions on genre selection, release strategies, and budget planning for a successful entry into the film industry.</a:t>
            </a:r>
            <a:endParaRPr sz="1600">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Preparation</a:t>
            </a:r>
            <a:endParaRPr/>
          </a:p>
        </p:txBody>
      </p:sp>
      <p:sp>
        <p:nvSpPr>
          <p:cNvPr id="101" name="Google Shape;101;p20"/>
          <p:cNvSpPr txBox="1"/>
          <p:nvPr>
            <p:ph idx="1" type="body"/>
          </p:nvPr>
        </p:nvSpPr>
        <p:spPr>
          <a:xfrm>
            <a:off x="311700" y="1017725"/>
            <a:ext cx="8520600" cy="4125900"/>
          </a:xfrm>
          <a:prstGeom prst="rect">
            <a:avLst/>
          </a:prstGeom>
        </p:spPr>
        <p:txBody>
          <a:bodyPr anchorCtr="0" anchor="t" bIns="91425" lIns="91425" spcFirstLastPara="1" rIns="91425" wrap="square" tIns="91425">
            <a:noAutofit/>
          </a:bodyPr>
          <a:lstStyle/>
          <a:p>
            <a:pPr indent="-228600" lvl="0" marL="457200" rtl="0" algn="l">
              <a:spcBef>
                <a:spcPts val="1500"/>
              </a:spcBef>
              <a:spcAft>
                <a:spcPts val="0"/>
              </a:spcAft>
              <a:buClr>
                <a:srgbClr val="374151"/>
              </a:buClr>
              <a:buSzPts val="1500"/>
              <a:buFont typeface="Roboto"/>
              <a:buNone/>
            </a:pPr>
            <a:r>
              <a:rPr lang="en" sz="1500">
                <a:solidFill>
                  <a:srgbClr val="374151"/>
                </a:solidFill>
                <a:latin typeface="Roboto"/>
                <a:ea typeface="Roboto"/>
                <a:cs typeface="Roboto"/>
                <a:sym typeface="Roboto"/>
              </a:rPr>
              <a:t>Variable Handling:</a:t>
            </a:r>
            <a:endParaRPr sz="1500">
              <a:solidFill>
                <a:srgbClr val="374151"/>
              </a:solidFill>
              <a:latin typeface="Roboto"/>
              <a:ea typeface="Roboto"/>
              <a:cs typeface="Roboto"/>
              <a:sym typeface="Roboto"/>
            </a:endParaRPr>
          </a:p>
          <a:p>
            <a:pPr indent="-323850" lvl="1" marL="914400" rtl="0" algn="l">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In the variable selection process, we chose to drop the majority of variables, retaining only essential ones such as Gross, Budget, Genres, Runtime, and Studio.</a:t>
            </a:r>
            <a:endParaRPr sz="1500">
              <a:solidFill>
                <a:srgbClr val="374151"/>
              </a:solidFill>
              <a:latin typeface="Roboto"/>
              <a:ea typeface="Roboto"/>
              <a:cs typeface="Roboto"/>
              <a:sym typeface="Roboto"/>
            </a:endParaRPr>
          </a:p>
          <a:p>
            <a:pPr indent="-323850" lvl="1" marL="914400" rtl="0" algn="l">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Two new variables, ROI and profit, were created based on the Gross and Budget information.</a:t>
            </a:r>
            <a:endParaRPr sz="1500">
              <a:solidFill>
                <a:srgbClr val="374151"/>
              </a:solidFill>
              <a:latin typeface="Roboto"/>
              <a:ea typeface="Roboto"/>
              <a:cs typeface="Roboto"/>
              <a:sym typeface="Roboto"/>
            </a:endParaRPr>
          </a:p>
          <a:p>
            <a:pPr indent="-228600" lvl="0" marL="457200" rtl="0" algn="l">
              <a:spcBef>
                <a:spcPts val="0"/>
              </a:spcBef>
              <a:spcAft>
                <a:spcPts val="0"/>
              </a:spcAft>
              <a:buClr>
                <a:srgbClr val="374151"/>
              </a:buClr>
              <a:buSzPts val="1500"/>
              <a:buFont typeface="Roboto"/>
              <a:buNone/>
            </a:pPr>
            <a:r>
              <a:rPr lang="en" sz="1500">
                <a:solidFill>
                  <a:srgbClr val="374151"/>
                </a:solidFill>
                <a:latin typeface="Roboto"/>
                <a:ea typeface="Roboto"/>
                <a:cs typeface="Roboto"/>
                <a:sym typeface="Roboto"/>
              </a:rPr>
              <a:t>Missing Values and Outliers:</a:t>
            </a:r>
            <a:endParaRPr sz="1500">
              <a:solidFill>
                <a:srgbClr val="374151"/>
              </a:solidFill>
              <a:latin typeface="Roboto"/>
              <a:ea typeface="Roboto"/>
              <a:cs typeface="Roboto"/>
              <a:sym typeface="Roboto"/>
            </a:endParaRPr>
          </a:p>
          <a:p>
            <a:pPr indent="-323850" lvl="1" marL="914400" rtl="0" algn="l">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Addressing missing values, we opted to exclude rows containing any missing data, ensuring a comprehensive analysis focused on complete information.</a:t>
            </a:r>
            <a:endParaRPr sz="1500">
              <a:solidFill>
                <a:srgbClr val="374151"/>
              </a:solidFill>
              <a:latin typeface="Roboto"/>
              <a:ea typeface="Roboto"/>
              <a:cs typeface="Roboto"/>
              <a:sym typeface="Roboto"/>
            </a:endParaRPr>
          </a:p>
          <a:p>
            <a:pPr indent="-323850" lvl="1" marL="914400" rtl="0" algn="l">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For outliers, a selective approach was taken, excluding certain extreme values to maintain the integrity of the analysis.</a:t>
            </a:r>
            <a:endParaRPr sz="1500">
              <a:solidFill>
                <a:srgbClr val="374151"/>
              </a:solidFill>
              <a:latin typeface="Roboto"/>
              <a:ea typeface="Roboto"/>
              <a:cs typeface="Roboto"/>
              <a:sym typeface="Roboto"/>
            </a:endParaRPr>
          </a:p>
          <a:p>
            <a:pPr indent="-228600" lvl="0" marL="457200" rtl="0" algn="l">
              <a:spcBef>
                <a:spcPts val="0"/>
              </a:spcBef>
              <a:spcAft>
                <a:spcPts val="0"/>
              </a:spcAft>
              <a:buClr>
                <a:srgbClr val="374151"/>
              </a:buClr>
              <a:buSzPts val="1500"/>
              <a:buFont typeface="Roboto"/>
              <a:buNone/>
            </a:pPr>
            <a:r>
              <a:rPr lang="en" sz="1500">
                <a:solidFill>
                  <a:srgbClr val="374151"/>
                </a:solidFill>
                <a:latin typeface="Roboto"/>
                <a:ea typeface="Roboto"/>
                <a:cs typeface="Roboto"/>
                <a:sym typeface="Roboto"/>
              </a:rPr>
              <a:t>Rationale for Choices:</a:t>
            </a:r>
            <a:endParaRPr sz="1500">
              <a:solidFill>
                <a:srgbClr val="374151"/>
              </a:solidFill>
              <a:latin typeface="Roboto"/>
              <a:ea typeface="Roboto"/>
              <a:cs typeface="Roboto"/>
              <a:sym typeface="Roboto"/>
            </a:endParaRPr>
          </a:p>
          <a:p>
            <a:pPr indent="-323850" lvl="1" marL="914400" rtl="0" algn="l">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The decisions align with the overarching goal of making high-level, initial decisions for the studio.</a:t>
            </a:r>
            <a:endParaRPr sz="1500">
              <a:solidFill>
                <a:srgbClr val="374151"/>
              </a:solidFill>
              <a:latin typeface="Roboto"/>
              <a:ea typeface="Roboto"/>
              <a:cs typeface="Roboto"/>
              <a:sym typeface="Roboto"/>
            </a:endParaRPr>
          </a:p>
          <a:p>
            <a:pPr indent="-323850" lvl="1" marL="914400" rtl="0" algn="l">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The focus on broad trends in the movie industry, rather than specific details like actors or directors, is deliberate. This approach ensures insights that are broadly applicable to Microsoft's potential movie portfolio, considering the studio's early stage and the need for foundational trends rather than granular details</a:t>
            </a:r>
            <a:endParaRPr sz="1500">
              <a:solidFill>
                <a:srgbClr val="374151"/>
              </a:solidFill>
              <a:latin typeface="Roboto"/>
              <a:ea typeface="Roboto"/>
              <a:cs typeface="Roboto"/>
              <a:sym typeface="Roboto"/>
            </a:endParaRPr>
          </a:p>
          <a:p>
            <a:pPr indent="0" lvl="0" marL="0" rtl="0" algn="l">
              <a:spcBef>
                <a:spcPts val="0"/>
              </a:spcBef>
              <a:spcAft>
                <a:spcPts val="1200"/>
              </a:spcAft>
              <a:buNone/>
            </a:pPr>
            <a:r>
              <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a:t>
            </a:r>
            <a:endParaRPr/>
          </a:p>
        </p:txBody>
      </p:sp>
      <p:sp>
        <p:nvSpPr>
          <p:cNvPr id="107" name="Google Shape;107;p21"/>
          <p:cNvSpPr txBox="1"/>
          <p:nvPr>
            <p:ph idx="1" type="body"/>
          </p:nvPr>
        </p:nvSpPr>
        <p:spPr>
          <a:xfrm>
            <a:off x="311700" y="951975"/>
            <a:ext cx="8520600" cy="419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2300">
                <a:solidFill>
                  <a:srgbClr val="374151"/>
                </a:solidFill>
                <a:latin typeface="Roboto"/>
                <a:ea typeface="Roboto"/>
                <a:cs typeface="Roboto"/>
                <a:sym typeface="Roboto"/>
              </a:rPr>
              <a:t>Analysis Highlights:</a:t>
            </a:r>
            <a:endParaRPr sz="2300">
              <a:solidFill>
                <a:srgbClr val="374151"/>
              </a:solidFill>
              <a:latin typeface="Roboto"/>
              <a:ea typeface="Roboto"/>
              <a:cs typeface="Roboto"/>
              <a:sym typeface="Roboto"/>
            </a:endParaRPr>
          </a:p>
          <a:p>
            <a:pPr indent="-374650" lvl="0" marL="457200" rtl="0" algn="l">
              <a:spcBef>
                <a:spcPts val="0"/>
              </a:spcBef>
              <a:spcAft>
                <a:spcPts val="0"/>
              </a:spcAft>
              <a:buClr>
                <a:srgbClr val="374151"/>
              </a:buClr>
              <a:buSzPts val="2300"/>
              <a:buFont typeface="Roboto"/>
              <a:buChar char="●"/>
            </a:pPr>
            <a:r>
              <a:rPr lang="en" sz="2300">
                <a:solidFill>
                  <a:srgbClr val="374151"/>
                </a:solidFill>
                <a:latin typeface="Roboto"/>
                <a:ea typeface="Roboto"/>
                <a:cs typeface="Roboto"/>
                <a:sym typeface="Roboto"/>
              </a:rPr>
              <a:t>Genre-wise Analysis: Revenue, popularity, and ROI trends for top genres.</a:t>
            </a:r>
            <a:endParaRPr sz="2300">
              <a:solidFill>
                <a:srgbClr val="374151"/>
              </a:solidFill>
              <a:latin typeface="Roboto"/>
              <a:ea typeface="Roboto"/>
              <a:cs typeface="Roboto"/>
              <a:sym typeface="Roboto"/>
            </a:endParaRPr>
          </a:p>
          <a:p>
            <a:pPr indent="-374650" lvl="0" marL="457200" rtl="0" algn="l">
              <a:spcBef>
                <a:spcPts val="0"/>
              </a:spcBef>
              <a:spcAft>
                <a:spcPts val="0"/>
              </a:spcAft>
              <a:buClr>
                <a:srgbClr val="374151"/>
              </a:buClr>
              <a:buSzPts val="2300"/>
              <a:buFont typeface="Roboto"/>
              <a:buChar char="●"/>
            </a:pPr>
            <a:r>
              <a:rPr lang="en" sz="2300">
                <a:solidFill>
                  <a:srgbClr val="374151"/>
                </a:solidFill>
                <a:latin typeface="Roboto"/>
                <a:ea typeface="Roboto"/>
                <a:cs typeface="Roboto"/>
                <a:sym typeface="Roboto"/>
              </a:rPr>
              <a:t>Budget Analysis: Relationship between production budget and box office success.</a:t>
            </a:r>
            <a:endParaRPr sz="2300">
              <a:solidFill>
                <a:srgbClr val="374151"/>
              </a:solidFill>
              <a:latin typeface="Roboto"/>
              <a:ea typeface="Roboto"/>
              <a:cs typeface="Roboto"/>
              <a:sym typeface="Roboto"/>
            </a:endParaRPr>
          </a:p>
          <a:p>
            <a:pPr indent="-374650" lvl="0" marL="457200" rtl="0" algn="l">
              <a:spcBef>
                <a:spcPts val="0"/>
              </a:spcBef>
              <a:spcAft>
                <a:spcPts val="0"/>
              </a:spcAft>
              <a:buClr>
                <a:srgbClr val="374151"/>
              </a:buClr>
              <a:buSzPts val="2300"/>
              <a:buFont typeface="Roboto"/>
              <a:buChar char="●"/>
            </a:pPr>
            <a:r>
              <a:rPr lang="en" sz="2300">
                <a:solidFill>
                  <a:srgbClr val="374151"/>
                </a:solidFill>
                <a:latin typeface="Roboto"/>
                <a:ea typeface="Roboto"/>
                <a:cs typeface="Roboto"/>
                <a:sym typeface="Roboto"/>
              </a:rPr>
              <a:t>Studios Analysis: Identification of top-performing studios and revenue/ROI analysis.</a:t>
            </a:r>
            <a:endParaRPr sz="2300">
              <a:solidFill>
                <a:srgbClr val="374151"/>
              </a:solidFill>
              <a:latin typeface="Roboto"/>
              <a:ea typeface="Roboto"/>
              <a:cs typeface="Roboto"/>
              <a:sym typeface="Roboto"/>
            </a:endParaRPr>
          </a:p>
          <a:p>
            <a:pPr indent="-374650" lvl="0" marL="457200" rtl="0" algn="l">
              <a:spcBef>
                <a:spcPts val="0"/>
              </a:spcBef>
              <a:spcAft>
                <a:spcPts val="0"/>
              </a:spcAft>
              <a:buClr>
                <a:srgbClr val="374151"/>
              </a:buClr>
              <a:buSzPts val="2300"/>
              <a:buFont typeface="Roboto"/>
              <a:buChar char="●"/>
            </a:pPr>
            <a:r>
              <a:rPr lang="en" sz="2300">
                <a:solidFill>
                  <a:srgbClr val="374151"/>
                </a:solidFill>
                <a:latin typeface="Roboto"/>
                <a:ea typeface="Roboto"/>
                <a:cs typeface="Roboto"/>
                <a:sym typeface="Roboto"/>
              </a:rPr>
              <a:t>Time Trends: Analysis of release patterns over months/seasons.</a:t>
            </a:r>
            <a:endParaRPr sz="2300">
              <a:solidFill>
                <a:srgbClr val="374151"/>
              </a:solidFill>
              <a:latin typeface="Roboto"/>
              <a:ea typeface="Roboto"/>
              <a:cs typeface="Roboto"/>
              <a:sym typeface="Roboto"/>
            </a:endParaRPr>
          </a:p>
          <a:p>
            <a:pPr indent="0" lvl="0" marL="0" rtl="0" algn="l">
              <a:spcBef>
                <a:spcPts val="0"/>
              </a:spcBef>
              <a:spcAft>
                <a:spcPts val="1200"/>
              </a:spcAft>
              <a:buNone/>
            </a:pPr>
            <a:r>
              <a:t/>
            </a:r>
            <a:endParaRPr sz="2900"/>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