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</p:sldIdLst>
  <p:sldSz cx="18288000" cy="10287000"/>
  <p:notesSz cx="6858000" cy="9144000"/>
  <p:embeddedFontLst>
    <p:embeddedFont>
      <p:font typeface="Knewave" charset="1" panose="0200080600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Kollektif" charset="1" panose="020B0604020101010102"/>
      <p:regular r:id="rId11"/>
    </p:embeddedFont>
    <p:embeddedFont>
      <p:font typeface="Kollektif Bold" charset="1" panose="020B0604020101010102"/>
      <p:regular r:id="rId12"/>
    </p:embeddedFont>
    <p:embeddedFont>
      <p:font typeface="Kollektif Italics" charset="1" panose="020B0604020101010102"/>
      <p:regular r:id="rId13"/>
    </p:embeddedFont>
    <p:embeddedFont>
      <p:font typeface="Kollektif Bold Italics" charset="1" panose="020B0604020101010102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33" Target="slides/slide13.xml" Type="http://schemas.openxmlformats.org/officeDocument/2006/relationships/slide"/><Relationship Id="rId34" Target="slides/slide14.xml" Type="http://schemas.openxmlformats.org/officeDocument/2006/relationships/slide"/><Relationship Id="rId35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32871" y="3297939"/>
            <a:ext cx="13235233" cy="191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4"/>
              </a:lnSpc>
            </a:pPr>
            <a:r>
              <a:rPr lang="en-US" sz="10663" spc="533">
                <a:solidFill>
                  <a:srgbClr val="474A53"/>
                </a:solidFill>
                <a:latin typeface="Knewave Bold"/>
              </a:rPr>
              <a:t>CHURN PREDICTION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48545" y="5241176"/>
            <a:ext cx="11390911" cy="121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8"/>
              </a:lnSpc>
            </a:pPr>
            <a:r>
              <a:rPr lang="en-US" sz="6391">
                <a:solidFill>
                  <a:srgbClr val="975B3F"/>
                </a:solidFill>
                <a:latin typeface="Kollektif"/>
              </a:rPr>
              <a:t>A Random Forest approach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5382" y="872420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60807" y="1209974"/>
            <a:ext cx="10359430" cy="7867052"/>
          </a:xfrm>
          <a:custGeom>
            <a:avLst/>
            <a:gdLst/>
            <a:ahLst/>
            <a:cxnLst/>
            <a:rect r="r" b="b" t="t" l="l"/>
            <a:pathLst>
              <a:path h="7867052" w="10359430">
                <a:moveTo>
                  <a:pt x="0" y="0"/>
                </a:moveTo>
                <a:lnTo>
                  <a:pt x="10359430" y="0"/>
                </a:lnTo>
                <a:lnTo>
                  <a:pt x="10359430" y="7867052"/>
                </a:lnTo>
                <a:lnTo>
                  <a:pt x="0" y="7867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9" r="-4809" b="-1873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47290" y="1722717"/>
            <a:ext cx="7193420" cy="122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19"/>
              </a:lnSpc>
            </a:pPr>
            <a:r>
              <a:rPr lang="en-US" sz="8499">
                <a:solidFill>
                  <a:srgbClr val="474A53"/>
                </a:solidFill>
                <a:latin typeface="Knewave"/>
              </a:rPr>
              <a:t>Evaluation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074171"/>
            <a:ext cx="5107951" cy="5184129"/>
            <a:chOff x="0" y="0"/>
            <a:chExt cx="6655660" cy="67549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55660" cy="6754922"/>
            </a:xfrm>
            <a:custGeom>
              <a:avLst/>
              <a:gdLst/>
              <a:ahLst/>
              <a:cxnLst/>
              <a:rect r="r" b="b" t="t" l="l"/>
              <a:pathLst>
                <a:path h="6754922" w="6655660">
                  <a:moveTo>
                    <a:pt x="6531201" y="6754921"/>
                  </a:moveTo>
                  <a:lnTo>
                    <a:pt x="124460" y="6754921"/>
                  </a:lnTo>
                  <a:cubicBezTo>
                    <a:pt x="55880" y="6754921"/>
                    <a:pt x="0" y="6699041"/>
                    <a:pt x="0" y="66304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31201" y="0"/>
                  </a:lnTo>
                  <a:cubicBezTo>
                    <a:pt x="6599780" y="0"/>
                    <a:pt x="6655660" y="55880"/>
                    <a:pt x="6655660" y="124460"/>
                  </a:cubicBezTo>
                  <a:lnTo>
                    <a:pt x="6655660" y="6630461"/>
                  </a:lnTo>
                  <a:cubicBezTo>
                    <a:pt x="6655660" y="6699041"/>
                    <a:pt x="6599780" y="6754922"/>
                    <a:pt x="6531201" y="6754922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7947" y="4796149"/>
            <a:ext cx="4898704" cy="357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0518" indent="-215259" lvl="1">
              <a:lnSpc>
                <a:spcPts val="2791"/>
              </a:lnSpc>
              <a:spcBef>
                <a:spcPct val="0"/>
              </a:spcBef>
              <a:buFont typeface="Arial"/>
              <a:buChar char="•"/>
            </a:pPr>
            <a:r>
              <a:rPr lang="en-US" sz="1994">
                <a:solidFill>
                  <a:srgbClr val="F2E9DA"/>
                </a:solidFill>
                <a:latin typeface="Kollektif Bold"/>
              </a:rPr>
              <a:t>Achi</a:t>
            </a:r>
            <a:r>
              <a:rPr lang="en-US" sz="1994">
                <a:solidFill>
                  <a:srgbClr val="F2E9DA"/>
                </a:solidFill>
                <a:latin typeface="Kollektif Bold"/>
              </a:rPr>
              <a:t>eved an accuracy of approximately 94.6%, indicating overall robust performance.</a:t>
            </a:r>
          </a:p>
          <a:p>
            <a:pPr marL="430518" indent="-215259" lvl="1">
              <a:lnSpc>
                <a:spcPts val="2791"/>
              </a:lnSpc>
              <a:spcBef>
                <a:spcPct val="0"/>
              </a:spcBef>
              <a:buFont typeface="Arial"/>
              <a:buChar char="•"/>
            </a:pPr>
            <a:r>
              <a:rPr lang="en-US" sz="1994">
                <a:solidFill>
                  <a:srgbClr val="F2E9DA"/>
                </a:solidFill>
                <a:latin typeface="Kollektif Bold"/>
              </a:rPr>
              <a:t>Noted high precision and recall for Class 0 (no churn), while Class 1 (churn) had lower recall.</a:t>
            </a:r>
          </a:p>
          <a:p>
            <a:pPr marL="430518" indent="-215259" lvl="1">
              <a:lnSpc>
                <a:spcPts val="2791"/>
              </a:lnSpc>
              <a:spcBef>
                <a:spcPct val="0"/>
              </a:spcBef>
              <a:buFont typeface="Arial"/>
              <a:buChar char="•"/>
            </a:pPr>
            <a:r>
              <a:rPr lang="en-US" sz="1994">
                <a:solidFill>
                  <a:srgbClr val="F2E9DA"/>
                </a:solidFill>
                <a:latin typeface="Kollektif Bold"/>
              </a:rPr>
              <a:t>F1-score provides a balanced measure, considering both precision and recall.</a:t>
            </a:r>
          </a:p>
          <a:p>
            <a:pPr>
              <a:lnSpc>
                <a:spcPts val="35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08511" y="3503433"/>
            <a:ext cx="3948329" cy="109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</a:pPr>
            <a:r>
              <a:rPr lang="en-US" sz="3600">
                <a:solidFill>
                  <a:srgbClr val="F2E9DA"/>
                </a:solidFill>
                <a:latin typeface="Kollektif Bold"/>
              </a:rPr>
              <a:t>Simple Baseline Model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50823" y="4074171"/>
            <a:ext cx="5124016" cy="5184129"/>
            <a:chOff x="0" y="0"/>
            <a:chExt cx="6676593" cy="67549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76594" cy="6754922"/>
            </a:xfrm>
            <a:custGeom>
              <a:avLst/>
              <a:gdLst/>
              <a:ahLst/>
              <a:cxnLst/>
              <a:rect r="r" b="b" t="t" l="l"/>
              <a:pathLst>
                <a:path h="6754922" w="6676594">
                  <a:moveTo>
                    <a:pt x="6552133" y="6754921"/>
                  </a:moveTo>
                  <a:lnTo>
                    <a:pt x="124460" y="6754921"/>
                  </a:lnTo>
                  <a:cubicBezTo>
                    <a:pt x="55880" y="6754921"/>
                    <a:pt x="0" y="6699041"/>
                    <a:pt x="0" y="66304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52133" y="0"/>
                  </a:lnTo>
                  <a:cubicBezTo>
                    <a:pt x="6620714" y="0"/>
                    <a:pt x="6676594" y="55880"/>
                    <a:pt x="6676594" y="124460"/>
                  </a:cubicBezTo>
                  <a:lnTo>
                    <a:pt x="6676594" y="6630461"/>
                  </a:lnTo>
                  <a:cubicBezTo>
                    <a:pt x="6676594" y="6699041"/>
                    <a:pt x="6620714" y="6754922"/>
                    <a:pt x="6552133" y="6754922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057303" y="4641024"/>
            <a:ext cx="3712257" cy="4092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7891" indent="-223945" lvl="1">
              <a:lnSpc>
                <a:spcPts val="2904"/>
              </a:lnSpc>
              <a:spcBef>
                <a:spcPct val="0"/>
              </a:spcBef>
              <a:buFont typeface="Arial"/>
              <a:buChar char="•"/>
            </a:pPr>
            <a:r>
              <a:rPr lang="en-US" sz="2074">
                <a:solidFill>
                  <a:srgbClr val="F2E9DA"/>
                </a:solidFill>
                <a:latin typeface="Kollektif Bold"/>
              </a:rPr>
              <a:t>Accu</a:t>
            </a:r>
            <a:r>
              <a:rPr lang="en-US" sz="2074">
                <a:solidFill>
                  <a:srgbClr val="F2E9DA"/>
                </a:solidFill>
                <a:latin typeface="Kollektif Bold"/>
              </a:rPr>
              <a:t>racy slightly improved to around 94.9%.</a:t>
            </a:r>
          </a:p>
          <a:p>
            <a:pPr marL="447891" indent="-223945" lvl="1">
              <a:lnSpc>
                <a:spcPts val="2904"/>
              </a:lnSpc>
              <a:spcBef>
                <a:spcPct val="0"/>
              </a:spcBef>
              <a:buFont typeface="Arial"/>
              <a:buChar char="•"/>
            </a:pPr>
            <a:r>
              <a:rPr lang="en-US" sz="2074">
                <a:solidFill>
                  <a:srgbClr val="F2E9DA"/>
                </a:solidFill>
                <a:latin typeface="Kollektif Bold"/>
              </a:rPr>
              <a:t>Enhanced recall for Class 1 indicates improved identification of potential churners.</a:t>
            </a:r>
          </a:p>
          <a:p>
            <a:pPr marL="447891" indent="-223945" lvl="1">
              <a:lnSpc>
                <a:spcPts val="2904"/>
              </a:lnSpc>
              <a:spcBef>
                <a:spcPct val="0"/>
              </a:spcBef>
              <a:buFont typeface="Arial"/>
              <a:buChar char="•"/>
            </a:pPr>
            <a:r>
              <a:rPr lang="en-US" sz="2074">
                <a:solidFill>
                  <a:srgbClr val="F2E9DA"/>
                </a:solidFill>
                <a:latin typeface="Kollektif Bold"/>
              </a:rPr>
              <a:t>F1-score demonstrates a better balance between precision and recall.</a:t>
            </a:r>
          </a:p>
          <a:p>
            <a:pPr>
              <a:lnSpc>
                <a:spcPts val="3703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879040" y="3483213"/>
            <a:ext cx="4529920" cy="109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</a:pPr>
            <a:r>
              <a:rPr lang="en-US" sz="3600">
                <a:solidFill>
                  <a:srgbClr val="F2E9DA"/>
                </a:solidFill>
                <a:latin typeface="Kollektif Bold"/>
              </a:rPr>
              <a:t>More-Complex Model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148593" y="4074171"/>
            <a:ext cx="5091345" cy="5184129"/>
            <a:chOff x="0" y="0"/>
            <a:chExt cx="5372576" cy="547048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72577" cy="5470485"/>
            </a:xfrm>
            <a:custGeom>
              <a:avLst/>
              <a:gdLst/>
              <a:ahLst/>
              <a:cxnLst/>
              <a:rect r="r" b="b" t="t" l="l"/>
              <a:pathLst>
                <a:path h="5470485" w="5372577">
                  <a:moveTo>
                    <a:pt x="5248116" y="5470485"/>
                  </a:moveTo>
                  <a:lnTo>
                    <a:pt x="124460" y="5470485"/>
                  </a:lnTo>
                  <a:cubicBezTo>
                    <a:pt x="55880" y="5470485"/>
                    <a:pt x="0" y="5414606"/>
                    <a:pt x="0" y="53460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7" y="55880"/>
                    <a:pt x="5372577" y="124460"/>
                  </a:cubicBezTo>
                  <a:lnTo>
                    <a:pt x="5372577" y="5346026"/>
                  </a:lnTo>
                  <a:cubicBezTo>
                    <a:pt x="5372577" y="5414606"/>
                    <a:pt x="5316696" y="5470485"/>
                    <a:pt x="5248116" y="5470485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84651" y="4641024"/>
            <a:ext cx="4195572" cy="4092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6204" indent="-253102" lvl="1">
              <a:lnSpc>
                <a:spcPts val="3282"/>
              </a:lnSpc>
              <a:spcBef>
                <a:spcPct val="0"/>
              </a:spcBef>
              <a:buFont typeface="Arial"/>
              <a:buChar char="•"/>
            </a:pPr>
            <a:r>
              <a:rPr lang="en-US" sz="2344">
                <a:solidFill>
                  <a:srgbClr val="F2E9DA"/>
                </a:solidFill>
                <a:latin typeface="Kollektif Bold"/>
              </a:rPr>
              <a:t>Id</a:t>
            </a:r>
            <a:r>
              <a:rPr lang="en-US" sz="2344">
                <a:solidFill>
                  <a:srgbClr val="F2E9DA"/>
                </a:solidFill>
                <a:latin typeface="Kollektif Bold"/>
              </a:rPr>
              <a:t>entified the best hyperparameters as {'max_depth': None, 'n_estimators': 50}.</a:t>
            </a:r>
          </a:p>
          <a:p>
            <a:pPr marL="506204" indent="-253102" lvl="1">
              <a:lnSpc>
                <a:spcPts val="3282"/>
              </a:lnSpc>
              <a:spcBef>
                <a:spcPct val="0"/>
              </a:spcBef>
              <a:buFont typeface="Arial"/>
              <a:buChar char="•"/>
            </a:pPr>
            <a:r>
              <a:rPr lang="en-US" sz="2344">
                <a:solidFill>
                  <a:srgbClr val="F2E9DA"/>
                </a:solidFill>
                <a:latin typeface="Kollektif Bold"/>
              </a:rPr>
              <a:t>Similar performance to the Simple Baseline Model, suggesting limited improvement with hyperparameter tuning.</a:t>
            </a:r>
          </a:p>
          <a:p>
            <a:pPr>
              <a:lnSpc>
                <a:spcPts val="328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740710" y="3483213"/>
            <a:ext cx="3854040" cy="109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</a:pPr>
            <a:r>
              <a:rPr lang="en-US" sz="3600">
                <a:solidFill>
                  <a:srgbClr val="F2E9DA"/>
                </a:solidFill>
                <a:latin typeface="Kollektif Bold"/>
              </a:rPr>
              <a:t>Hyperparameter-Tuned Model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745775">
            <a:off x="-746997" y="7922055"/>
            <a:ext cx="3266760" cy="3872237"/>
          </a:xfrm>
          <a:custGeom>
            <a:avLst/>
            <a:gdLst/>
            <a:ahLst/>
            <a:cxnLst/>
            <a:rect r="r" b="b" t="t" l="l"/>
            <a:pathLst>
              <a:path h="3872237" w="3266760">
                <a:moveTo>
                  <a:pt x="0" y="0"/>
                </a:moveTo>
                <a:lnTo>
                  <a:pt x="3266760" y="0"/>
                </a:lnTo>
                <a:lnTo>
                  <a:pt x="3266760" y="3872236"/>
                </a:lnTo>
                <a:lnTo>
                  <a:pt x="0" y="387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08813" y="1028700"/>
            <a:ext cx="11344831" cy="8229600"/>
          </a:xfrm>
          <a:custGeom>
            <a:avLst/>
            <a:gdLst/>
            <a:ahLst/>
            <a:cxnLst/>
            <a:rect r="r" b="b" t="t" l="l"/>
            <a:pathLst>
              <a:path h="8229600" w="11344831">
                <a:moveTo>
                  <a:pt x="0" y="0"/>
                </a:moveTo>
                <a:lnTo>
                  <a:pt x="11344832" y="0"/>
                </a:lnTo>
                <a:lnTo>
                  <a:pt x="113448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07" t="-821" r="-251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28046" y="1104900"/>
            <a:ext cx="9231909" cy="138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5"/>
              </a:lnSpc>
            </a:pPr>
            <a:r>
              <a:rPr lang="en-US" sz="9620">
                <a:solidFill>
                  <a:srgbClr val="474A53"/>
                </a:solidFill>
                <a:latin typeface="Knewave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8726" y="3339523"/>
            <a:ext cx="14726179" cy="370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2491" indent="-321245" lvl="1">
              <a:lnSpc>
                <a:spcPts val="4166"/>
              </a:lnSpc>
              <a:spcBef>
                <a:spcPct val="0"/>
              </a:spcBef>
              <a:buFont typeface="Arial"/>
              <a:buChar char="•"/>
            </a:pPr>
            <a:r>
              <a:rPr lang="en-US" sz="2975">
                <a:solidFill>
                  <a:srgbClr val="474A53"/>
                </a:solidFill>
                <a:latin typeface="Kollektif"/>
              </a:rPr>
              <a:t>Th</a:t>
            </a:r>
            <a:r>
              <a:rPr lang="en-US" sz="2975">
                <a:solidFill>
                  <a:srgbClr val="474A53"/>
                </a:solidFill>
                <a:latin typeface="Kollektif"/>
              </a:rPr>
              <a:t>e top features contributing to churn include both usage-related factors (total day/evening minutes, charges) and customer service interactions.</a:t>
            </a:r>
          </a:p>
          <a:p>
            <a:pPr marL="642491" indent="-321245" lvl="1">
              <a:lnSpc>
                <a:spcPts val="4166"/>
              </a:lnSpc>
              <a:spcBef>
                <a:spcPct val="0"/>
              </a:spcBef>
              <a:buFont typeface="Arial"/>
              <a:buChar char="•"/>
            </a:pPr>
            <a:r>
              <a:rPr lang="en-US" sz="2975">
                <a:solidFill>
                  <a:srgbClr val="474A53"/>
                </a:solidFill>
                <a:latin typeface="Kollektif"/>
              </a:rPr>
              <a:t>Pricing, service quality during specific time periods, and customer service effectiveness are critical aspects influencing customer decisions to churn.</a:t>
            </a:r>
          </a:p>
          <a:p>
            <a:pPr marL="642491" indent="-321245" lvl="1">
              <a:lnSpc>
                <a:spcPts val="4166"/>
              </a:lnSpc>
              <a:spcBef>
                <a:spcPct val="0"/>
              </a:spcBef>
              <a:buFont typeface="Arial"/>
              <a:buChar char="•"/>
            </a:pPr>
            <a:r>
              <a:rPr lang="en-US" sz="2975">
                <a:solidFill>
                  <a:srgbClr val="474A53"/>
                </a:solidFill>
                <a:latin typeface="Kollektif"/>
              </a:rPr>
              <a:t>These insights can guide strategic efforts to improve service quality, adjust pricing plans, and enhance customer service to mitigate churn risk.</a:t>
            </a:r>
          </a:p>
          <a:p>
            <a:pPr>
              <a:lnSpc>
                <a:spcPts val="41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21496" y="927852"/>
            <a:ext cx="9885184" cy="330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000">
                <a:solidFill>
                  <a:srgbClr val="474A53"/>
                </a:solidFill>
                <a:latin typeface="Knewave Bold"/>
              </a:rPr>
              <a:t>Recommendations to Reduce Churn</a:t>
            </a:r>
          </a:p>
          <a:p>
            <a:pPr algn="ctr" marL="0" indent="0" lvl="0">
              <a:lnSpc>
                <a:spcPts val="1019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83803" y="3006903"/>
            <a:ext cx="13630916" cy="6331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4705" indent="-297353" lvl="1">
              <a:lnSpc>
                <a:spcPts val="3856"/>
              </a:lnSpc>
              <a:spcBef>
                <a:spcPct val="0"/>
              </a:spcBef>
              <a:buFont typeface="Arial"/>
              <a:buChar char="•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Optimize </a:t>
            </a:r>
            <a:r>
              <a:rPr lang="en-US" sz="2754">
                <a:solidFill>
                  <a:srgbClr val="474A53"/>
                </a:solidFill>
                <a:latin typeface="Kollektif"/>
              </a:rPr>
              <a:t>Pricing Plans: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Conduct pricing plan review, focusing on total day charges.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Introduce competitive pricing strategies and bundled offerings.</a:t>
            </a:r>
          </a:p>
          <a:p>
            <a:pPr marL="594705" indent="-297353" lvl="1">
              <a:lnSpc>
                <a:spcPts val="3856"/>
              </a:lnSpc>
              <a:spcBef>
                <a:spcPct val="0"/>
              </a:spcBef>
              <a:buFont typeface="Arial"/>
              <a:buChar char="•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Enhance Customer Service: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Invest in training for efficient issue resolution and proactive support.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Improve overall customer service quality to reduce churn.</a:t>
            </a:r>
          </a:p>
          <a:p>
            <a:pPr marL="594705" indent="-297353" lvl="1">
              <a:lnSpc>
                <a:spcPts val="3856"/>
              </a:lnSpc>
              <a:spcBef>
                <a:spcPct val="0"/>
              </a:spcBef>
              <a:buFont typeface="Arial"/>
              <a:buChar char="•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Refine International Plans: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Evaluate and adjust features, pricing, and communication strategies.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Tailor offerings to meet the needs of international plan subscribers.</a:t>
            </a:r>
          </a:p>
          <a:p>
            <a:pPr marL="594705" indent="-297353" lvl="1">
              <a:lnSpc>
                <a:spcPts val="3856"/>
              </a:lnSpc>
              <a:spcBef>
                <a:spcPct val="0"/>
              </a:spcBef>
              <a:buFont typeface="Arial"/>
              <a:buChar char="•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Implement Proactive Engagement: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Launch targeted engagement programs for high-usage customers.</a:t>
            </a:r>
          </a:p>
          <a:p>
            <a:pPr marL="1189410" indent="-396470" lvl="2">
              <a:lnSpc>
                <a:spcPts val="3856"/>
              </a:lnSpc>
              <a:spcBef>
                <a:spcPct val="0"/>
              </a:spcBef>
              <a:buFont typeface="Arial"/>
              <a:buChar char="⚬"/>
            </a:pPr>
            <a:r>
              <a:rPr lang="en-US" sz="2754">
                <a:solidFill>
                  <a:srgbClr val="474A53"/>
                </a:solidFill>
                <a:latin typeface="Kollektif"/>
              </a:rPr>
              <a:t>Offer personalized promotions and loyalty incentives to retain subscribers.</a:t>
            </a:r>
          </a:p>
          <a:p>
            <a:pPr>
              <a:lnSpc>
                <a:spcPts val="38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0504" y="3336163"/>
            <a:ext cx="10866992" cy="208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0"/>
              </a:lnSpc>
            </a:pPr>
            <a:r>
              <a:rPr lang="en-US" sz="11553" spc="577">
                <a:solidFill>
                  <a:srgbClr val="474A53"/>
                </a:solidFill>
                <a:latin typeface="Knewave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12986" y="5364754"/>
            <a:ext cx="8262027" cy="126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</a:pPr>
            <a:r>
              <a:rPr lang="en-US" sz="6615">
                <a:solidFill>
                  <a:srgbClr val="975B3F"/>
                </a:solidFill>
                <a:latin typeface="Kollektif"/>
              </a:rPr>
              <a:t>By B.Adhiambo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68009" y="7196701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96951" y="2023698"/>
            <a:ext cx="12094098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8015" y="3911682"/>
            <a:ext cx="12371921" cy="534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6446" indent="-358223" lvl="1">
              <a:lnSpc>
                <a:spcPts val="4645"/>
              </a:lnSpc>
              <a:spcBef>
                <a:spcPct val="0"/>
              </a:spcBef>
              <a:buFont typeface="Arial"/>
              <a:buChar char="•"/>
            </a:pPr>
            <a:r>
              <a:rPr lang="en-US" sz="3318">
                <a:solidFill>
                  <a:srgbClr val="474A53"/>
                </a:solidFill>
                <a:latin typeface="Kollektif"/>
              </a:rPr>
              <a:t>Th</a:t>
            </a:r>
            <a:r>
              <a:rPr lang="en-US" sz="3318">
                <a:solidFill>
                  <a:srgbClr val="474A53"/>
                </a:solidFill>
                <a:latin typeface="Kollektif"/>
              </a:rPr>
              <a:t>e telecom industry faces significant challenges in retaining customers due to fierce competition and evolving consumer preferences.</a:t>
            </a:r>
          </a:p>
          <a:p>
            <a:pPr marL="716446" indent="-358223" lvl="1">
              <a:lnSpc>
                <a:spcPts val="4645"/>
              </a:lnSpc>
              <a:spcBef>
                <a:spcPct val="0"/>
              </a:spcBef>
              <a:buFont typeface="Arial"/>
              <a:buChar char="•"/>
            </a:pPr>
            <a:r>
              <a:rPr lang="en-US" sz="3318">
                <a:solidFill>
                  <a:srgbClr val="474A53"/>
                </a:solidFill>
                <a:latin typeface="Kollektif"/>
              </a:rPr>
              <a:t>Customer churn, the phenomenon where customers terminate services, directly impacts revenue and profitability.</a:t>
            </a:r>
          </a:p>
          <a:p>
            <a:pPr marL="716446" indent="-358223" lvl="1">
              <a:lnSpc>
                <a:spcPts val="4645"/>
              </a:lnSpc>
              <a:spcBef>
                <a:spcPct val="0"/>
              </a:spcBef>
              <a:buFont typeface="Arial"/>
              <a:buChar char="•"/>
            </a:pPr>
            <a:r>
              <a:rPr lang="en-US" sz="3318">
                <a:solidFill>
                  <a:srgbClr val="474A53"/>
                </a:solidFill>
                <a:latin typeface="Kollektif"/>
              </a:rPr>
              <a:t>The project aims to develop predictive models to identify potential churners and implement proactive retention strategies.</a:t>
            </a:r>
          </a:p>
          <a:p>
            <a:pPr>
              <a:lnSpc>
                <a:spcPts val="464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191049" y="962025"/>
            <a:ext cx="2463187" cy="98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Kollektif Bold"/>
              </a:rPr>
              <a:t>Intro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21199" y="1627781"/>
            <a:ext cx="11445602" cy="122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19"/>
              </a:lnSpc>
            </a:pPr>
            <a:r>
              <a:rPr lang="en-US" sz="8499">
                <a:solidFill>
                  <a:srgbClr val="474A53"/>
                </a:solidFill>
                <a:latin typeface="Knewave"/>
              </a:rPr>
              <a:t>Table Of Contents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838003" y="952792"/>
            <a:ext cx="3392624" cy="83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1"/>
              </a:lnSpc>
            </a:pPr>
            <a:r>
              <a:rPr lang="en-US" sz="5055">
                <a:solidFill>
                  <a:srgbClr val="F2E9DA"/>
                </a:solidFill>
                <a:latin typeface="Kollektif Bold"/>
              </a:rPr>
              <a:t>Contents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13634" y="3374835"/>
            <a:ext cx="6151110" cy="2529642"/>
            <a:chOff x="0" y="0"/>
            <a:chExt cx="5420212" cy="22290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20212" cy="2229061"/>
            </a:xfrm>
            <a:custGeom>
              <a:avLst/>
              <a:gdLst/>
              <a:ahLst/>
              <a:cxnLst/>
              <a:rect r="r" b="b" t="t" l="l"/>
              <a:pathLst>
                <a:path h="2229061" w="5420212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733777" y="4209104"/>
            <a:ext cx="4719657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4199" spc="-83">
                <a:solidFill>
                  <a:srgbClr val="F2E9DA"/>
                </a:solidFill>
                <a:latin typeface="Kollektif Bold"/>
              </a:rPr>
              <a:t>Business and data understanding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8621" y="4597724"/>
            <a:ext cx="62515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86764" y="3415382"/>
            <a:ext cx="6151110" cy="2529642"/>
            <a:chOff x="0" y="0"/>
            <a:chExt cx="5420212" cy="22290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20212" cy="2229061"/>
            </a:xfrm>
            <a:custGeom>
              <a:avLst/>
              <a:gdLst/>
              <a:ahLst/>
              <a:cxnLst/>
              <a:rect r="r" b="b" t="t" l="l"/>
              <a:pathLst>
                <a:path h="2229061" w="5420212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046416" y="4413521"/>
            <a:ext cx="625156" cy="49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613634" y="6268874"/>
            <a:ext cx="6151110" cy="2529642"/>
            <a:chOff x="0" y="0"/>
            <a:chExt cx="5420212" cy="2229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20212" cy="2229061"/>
            </a:xfrm>
            <a:custGeom>
              <a:avLst/>
              <a:gdLst/>
              <a:ahLst/>
              <a:cxnLst/>
              <a:rect r="r" b="b" t="t" l="l"/>
              <a:pathLst>
                <a:path h="2229061" w="5420212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921718" y="4274848"/>
            <a:ext cx="4252934" cy="68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4199" spc="-83">
                <a:solidFill>
                  <a:srgbClr val="F2E9DA"/>
                </a:solidFill>
                <a:latin typeface="Kollektif Bold"/>
              </a:rPr>
              <a:t>Evaluation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08621" y="6997751"/>
            <a:ext cx="625156" cy="48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999" spc="-59">
                <a:solidFill>
                  <a:srgbClr val="474A53"/>
                </a:solidFill>
                <a:latin typeface="Kollektif Bold"/>
              </a:rPr>
              <a:t>02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486764" y="6268874"/>
            <a:ext cx="6151110" cy="2529642"/>
            <a:chOff x="0" y="0"/>
            <a:chExt cx="5420212" cy="22290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20212" cy="2229061"/>
            </a:xfrm>
            <a:custGeom>
              <a:avLst/>
              <a:gdLst/>
              <a:ahLst/>
              <a:cxnLst/>
              <a:rect r="r" b="b" t="t" l="l"/>
              <a:pathLst>
                <a:path h="2229061" w="5420212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263655" y="6893633"/>
            <a:ext cx="4252934" cy="77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95">
                <a:solidFill>
                  <a:srgbClr val="F2E9DA"/>
                </a:solidFill>
                <a:latin typeface="Kollektif Bold"/>
              </a:rPr>
              <a:t>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46416" y="7038431"/>
            <a:ext cx="625156" cy="49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67138" y="6874544"/>
            <a:ext cx="4252934" cy="713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9"/>
              </a:lnSpc>
            </a:pPr>
            <a:r>
              <a:rPr lang="en-US" sz="4399" spc="-87">
                <a:solidFill>
                  <a:srgbClr val="F2E9DA"/>
                </a:solidFill>
                <a:latin typeface="Kollektif Bold"/>
              </a:rPr>
              <a:t>Modeling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01408" y="1478535"/>
            <a:ext cx="9885184" cy="2588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Business Understanding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549985" y="982691"/>
            <a:ext cx="3499696" cy="78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sz="4800">
                <a:solidFill>
                  <a:srgbClr val="F2E9DA"/>
                </a:solidFill>
                <a:latin typeface="Kollektif Bold"/>
              </a:rPr>
              <a:t>Chapter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2426" y="4618201"/>
            <a:ext cx="13246247" cy="374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7"/>
              </a:lnSpc>
            </a:pPr>
            <a:r>
              <a:rPr lang="en-US" sz="2876">
                <a:solidFill>
                  <a:srgbClr val="474A53"/>
                </a:solidFill>
                <a:latin typeface="Kollektif"/>
              </a:rPr>
              <a:t>The primary stakeholder for this analysis is SyriaTel, a telecommunications company aiming to gain insights into customer churn patterns. </a:t>
            </a:r>
          </a:p>
          <a:p>
            <a:pPr>
              <a:lnSpc>
                <a:spcPts val="4027"/>
              </a:lnSpc>
            </a:pPr>
            <a:r>
              <a:rPr lang="en-US" sz="2876">
                <a:solidFill>
                  <a:srgbClr val="474A53"/>
                </a:solidFill>
                <a:latin typeface="Kollektif"/>
              </a:rPr>
              <a:t>The company is interested in leveraging data to reduce churn rates, enhance customer satisfaction, and optimize profitability. </a:t>
            </a:r>
          </a:p>
          <a:p>
            <a:pPr>
              <a:lnSpc>
                <a:spcPts val="4447"/>
              </a:lnSpc>
              <a:spcBef>
                <a:spcPct val="0"/>
              </a:spcBef>
            </a:pPr>
            <a:r>
              <a:rPr lang="en-US" sz="3176">
                <a:solidFill>
                  <a:srgbClr val="474A53"/>
                </a:solidFill>
                <a:latin typeface="Kollektif"/>
              </a:rPr>
              <a:t>Key decision-makers within the organization, including marketing, customer service, and strategic planning teams, are the target audience for the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03099" y="1935476"/>
            <a:ext cx="8881801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</a:rPr>
              <a:t>Objectives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49583" y="3791943"/>
            <a:ext cx="13507597" cy="37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8555" indent="-432852" lvl="2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474A53"/>
                </a:solidFill>
                <a:latin typeface="Kollektif"/>
              </a:rPr>
              <a:t>A</a:t>
            </a:r>
            <a:r>
              <a:rPr lang="en-US" sz="3007">
                <a:solidFill>
                  <a:srgbClr val="474A53"/>
                </a:solidFill>
                <a:latin typeface="Kollektif"/>
              </a:rPr>
              <a:t>nalyze historical customer data to understand churn patterns and factors influencing customer attrition.</a:t>
            </a:r>
          </a:p>
          <a:p>
            <a:pPr marL="1298555" indent="-432852" lvl="2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474A53"/>
                </a:solidFill>
                <a:latin typeface="Kollektif"/>
              </a:rPr>
              <a:t>Build predictive models capable of accurately forecasting customer churn.</a:t>
            </a:r>
          </a:p>
          <a:p>
            <a:pPr marL="1298555" indent="-432852" lvl="2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474A53"/>
                </a:solidFill>
                <a:latin typeface="Kollektif"/>
              </a:rPr>
              <a:t>Evaluate model performance and identify actionable insights to reduce churn rates and improve customer retention.</a:t>
            </a:r>
          </a:p>
          <a:p>
            <a:pPr>
              <a:lnSpc>
                <a:spcPts val="421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01408" y="1478535"/>
            <a:ext cx="9885184" cy="2588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Data Understanding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8608" y="4339602"/>
            <a:ext cx="14421225" cy="433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8"/>
              </a:lnSpc>
            </a:pPr>
            <a:r>
              <a:rPr lang="en-US" sz="3020">
                <a:solidFill>
                  <a:srgbClr val="474A53"/>
                </a:solidFill>
                <a:latin typeface="Kollektif"/>
              </a:rPr>
              <a:t>The selected dataset is from Kaggle. </a:t>
            </a:r>
          </a:p>
          <a:p>
            <a:pPr>
              <a:lnSpc>
                <a:spcPts val="4228"/>
              </a:lnSpc>
            </a:pPr>
            <a:r>
              <a:rPr lang="en-US" sz="3020">
                <a:solidFill>
                  <a:srgbClr val="474A53"/>
                </a:solidFill>
                <a:latin typeface="Kollektif"/>
              </a:rPr>
              <a:t>It encompasses a comprehensive set of customer information, encompassing variables such as account length, international plan usage, voice mail plan adoption, and customer service call history. </a:t>
            </a:r>
          </a:p>
          <a:p>
            <a:pPr>
              <a:lnSpc>
                <a:spcPts val="4228"/>
              </a:lnSpc>
            </a:pPr>
            <a:r>
              <a:rPr lang="en-US" sz="3020">
                <a:solidFill>
                  <a:srgbClr val="474A53"/>
                </a:solidFill>
                <a:latin typeface="Kollektif"/>
              </a:rPr>
              <a:t>The focal point is the binary target variable "churn," indicating whether a customer has terminated their association with SyriaTel. </a:t>
            </a:r>
          </a:p>
          <a:p>
            <a:pPr>
              <a:lnSpc>
                <a:spcPts val="4228"/>
              </a:lnSpc>
              <a:spcBef>
                <a:spcPct val="0"/>
              </a:spcBef>
            </a:pPr>
            <a:r>
              <a:rPr lang="en-US" sz="3020">
                <a:solidFill>
                  <a:srgbClr val="474A53"/>
                </a:solidFill>
                <a:latin typeface="Kollektif"/>
              </a:rPr>
              <a:t>This dataset is vital for constructing a predictive model that identifies potential churners and aids in proactive customer retention strategies.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586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3473" y="1468051"/>
            <a:ext cx="11321053" cy="123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2"/>
              </a:lnSpc>
            </a:pPr>
            <a:r>
              <a:rPr lang="en-US" sz="8564">
                <a:solidFill>
                  <a:srgbClr val="474A53"/>
                </a:solidFill>
                <a:latin typeface="Knewave Bold"/>
              </a:rPr>
              <a:t>Modeling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863277" y="2977721"/>
            <a:ext cx="4798737" cy="6280579"/>
            <a:chOff x="0" y="0"/>
            <a:chExt cx="3525957" cy="46147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021496" y="2546504"/>
            <a:ext cx="796544" cy="79654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21496" y="2587632"/>
            <a:ext cx="796544" cy="56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>
                <a:solidFill>
                  <a:srgbClr val="F2E9DA"/>
                </a:solidFill>
                <a:latin typeface="Kollektif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73835" y="3141565"/>
            <a:ext cx="2431828" cy="84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847" spc="-56">
                <a:solidFill>
                  <a:srgbClr val="F2E9DA"/>
                </a:solidFill>
                <a:latin typeface="Kollektif Bold"/>
              </a:rPr>
              <a:t>Simple Baseline 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5324" y="4498514"/>
            <a:ext cx="4534325" cy="315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1578" indent="-240789" lvl="1">
              <a:lnSpc>
                <a:spcPts val="3122"/>
              </a:lnSpc>
              <a:spcBef>
                <a:spcPct val="0"/>
              </a:spcBef>
              <a:buFont typeface="Arial"/>
              <a:buChar char="•"/>
            </a:pPr>
            <a:r>
              <a:rPr lang="en-US" sz="2230">
                <a:solidFill>
                  <a:srgbClr val="F2E9DA"/>
                </a:solidFill>
                <a:latin typeface="Kollektif"/>
              </a:rPr>
              <a:t>Impl</a:t>
            </a:r>
            <a:r>
              <a:rPr lang="en-US" sz="2230">
                <a:solidFill>
                  <a:srgbClr val="F2E9DA"/>
                </a:solidFill>
                <a:latin typeface="Kollektif"/>
              </a:rPr>
              <a:t>emented a Random Forest classifier with default parameters as a foundational model.</a:t>
            </a:r>
          </a:p>
          <a:p>
            <a:pPr algn="just" marL="481578" indent="-240789" lvl="1">
              <a:lnSpc>
                <a:spcPts val="3122"/>
              </a:lnSpc>
              <a:spcBef>
                <a:spcPct val="0"/>
              </a:spcBef>
              <a:buFont typeface="Arial"/>
              <a:buChar char="•"/>
            </a:pPr>
            <a:r>
              <a:rPr lang="en-US" sz="2230">
                <a:solidFill>
                  <a:srgbClr val="F2E9DA"/>
                </a:solidFill>
                <a:latin typeface="Kollektif"/>
              </a:rPr>
              <a:t>Serves as a benchmark to gauge the inherent predictive capabilities of the dataset.</a:t>
            </a:r>
          </a:p>
          <a:p>
            <a:pPr algn="just">
              <a:lnSpc>
                <a:spcPts val="3122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6878274" y="2977721"/>
            <a:ext cx="4691213" cy="6280579"/>
            <a:chOff x="0" y="0"/>
            <a:chExt cx="3856794" cy="51634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856794" cy="5163462"/>
            </a:xfrm>
            <a:custGeom>
              <a:avLst/>
              <a:gdLst/>
              <a:ahLst/>
              <a:cxnLst/>
              <a:rect r="r" b="b" t="t" l="l"/>
              <a:pathLst>
                <a:path h="5163462" w="3856794">
                  <a:moveTo>
                    <a:pt x="3732334" y="5163462"/>
                  </a:moveTo>
                  <a:lnTo>
                    <a:pt x="124460" y="5163462"/>
                  </a:lnTo>
                  <a:cubicBezTo>
                    <a:pt x="55880" y="5163462"/>
                    <a:pt x="0" y="5107582"/>
                    <a:pt x="0" y="50390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32335" y="0"/>
                  </a:lnTo>
                  <a:cubicBezTo>
                    <a:pt x="3800914" y="0"/>
                    <a:pt x="3856794" y="55880"/>
                    <a:pt x="3856794" y="124460"/>
                  </a:cubicBezTo>
                  <a:lnTo>
                    <a:pt x="3856794" y="5039002"/>
                  </a:lnTo>
                  <a:cubicBezTo>
                    <a:pt x="3856794" y="5107582"/>
                    <a:pt x="3800914" y="5163462"/>
                    <a:pt x="3732335" y="5163462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901855" y="2546504"/>
            <a:ext cx="796544" cy="796544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901855" y="2621991"/>
            <a:ext cx="796544" cy="55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>
                <a:solidFill>
                  <a:srgbClr val="F2E9DA"/>
                </a:solidFill>
                <a:latin typeface="Kollektif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28086" y="3302886"/>
            <a:ext cx="2431828" cy="84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847" spc="-56">
                <a:solidFill>
                  <a:srgbClr val="F2E9DA"/>
                </a:solidFill>
                <a:latin typeface="Kollektif Bold"/>
              </a:rPr>
              <a:t>Complex Model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83844" y="4360578"/>
            <a:ext cx="4073318" cy="402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1433" indent="-245716" lvl="1">
              <a:lnSpc>
                <a:spcPts val="3186"/>
              </a:lnSpc>
              <a:spcBef>
                <a:spcPct val="0"/>
              </a:spcBef>
              <a:buFont typeface="Arial"/>
              <a:buChar char="•"/>
            </a:pPr>
            <a:r>
              <a:rPr lang="en-US" sz="2276">
                <a:solidFill>
                  <a:srgbClr val="F2E9DA"/>
                </a:solidFill>
                <a:latin typeface="Kollektif"/>
              </a:rPr>
              <a:t>U</a:t>
            </a:r>
            <a:r>
              <a:rPr lang="en-US" sz="2276">
                <a:solidFill>
                  <a:srgbClr val="F2E9DA"/>
                </a:solidFill>
                <a:latin typeface="Kollektif"/>
              </a:rPr>
              <a:t>tilized a Random Forest model with specific hyperparameters (100 estimators, max depth of 10).</a:t>
            </a:r>
          </a:p>
          <a:p>
            <a:pPr marL="491433" indent="-245716" lvl="1">
              <a:lnSpc>
                <a:spcPts val="3186"/>
              </a:lnSpc>
              <a:spcBef>
                <a:spcPct val="0"/>
              </a:spcBef>
              <a:buFont typeface="Arial"/>
              <a:buChar char="•"/>
            </a:pPr>
            <a:r>
              <a:rPr lang="en-US" sz="2276">
                <a:solidFill>
                  <a:srgbClr val="F2E9DA"/>
                </a:solidFill>
                <a:latin typeface="Kollektif"/>
              </a:rPr>
              <a:t>Aims to capture more intricate relationships in the data, potentially improving predictive performance.</a:t>
            </a:r>
          </a:p>
          <a:p>
            <a:pPr>
              <a:lnSpc>
                <a:spcPts val="3186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1883811" y="2977721"/>
            <a:ext cx="5221295" cy="5921804"/>
            <a:chOff x="0" y="0"/>
            <a:chExt cx="4834717" cy="54833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34718" cy="5483362"/>
            </a:xfrm>
            <a:custGeom>
              <a:avLst/>
              <a:gdLst/>
              <a:ahLst/>
              <a:cxnLst/>
              <a:rect r="r" b="b" t="t" l="l"/>
              <a:pathLst>
                <a:path h="5483362" w="4834718">
                  <a:moveTo>
                    <a:pt x="4710257" y="5483361"/>
                  </a:moveTo>
                  <a:lnTo>
                    <a:pt x="124460" y="5483361"/>
                  </a:lnTo>
                  <a:cubicBezTo>
                    <a:pt x="55880" y="5483361"/>
                    <a:pt x="0" y="5427482"/>
                    <a:pt x="0" y="53589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10257" y="0"/>
                  </a:lnTo>
                  <a:cubicBezTo>
                    <a:pt x="4778837" y="0"/>
                    <a:pt x="4834718" y="55880"/>
                    <a:pt x="4834718" y="124460"/>
                  </a:cubicBezTo>
                  <a:lnTo>
                    <a:pt x="4834718" y="5358902"/>
                  </a:lnTo>
                  <a:cubicBezTo>
                    <a:pt x="4834718" y="5427482"/>
                    <a:pt x="4778837" y="5483362"/>
                    <a:pt x="4710257" y="5483362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07982" y="2579449"/>
            <a:ext cx="796544" cy="796544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4007982" y="2621991"/>
            <a:ext cx="796544" cy="55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>
                <a:solidFill>
                  <a:srgbClr val="F2E9DA"/>
                </a:solidFill>
                <a:latin typeface="Kollektif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62844" y="3333366"/>
            <a:ext cx="2963388" cy="7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</a:pPr>
            <a:r>
              <a:rPr lang="en-US" sz="2547" spc="-50">
                <a:solidFill>
                  <a:srgbClr val="F2E9DA"/>
                </a:solidFill>
                <a:latin typeface="Kollektif Bold"/>
              </a:rPr>
              <a:t>Hyperparameter-Tuned Model: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07661" y="4320049"/>
            <a:ext cx="4532829" cy="279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2E9DA"/>
                </a:solidFill>
                <a:latin typeface="Kollektif"/>
              </a:rPr>
              <a:t>Employed G</a:t>
            </a:r>
            <a:r>
              <a:rPr lang="en-US" sz="2199">
                <a:solidFill>
                  <a:srgbClr val="F2E9DA"/>
                </a:solidFill>
                <a:latin typeface="Kollektif"/>
              </a:rPr>
              <a:t>ridSearchCV to fine-tune hyperparameters for the Random Forest model.</a:t>
            </a:r>
          </a:p>
          <a:p>
            <a:pPr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2E9DA"/>
                </a:solidFill>
                <a:latin typeface="Kollektif"/>
              </a:rPr>
              <a:t>Aiming to identify the optimal configuration that enhances model accuracy.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84324" y="1160479"/>
            <a:ext cx="10078016" cy="7966042"/>
          </a:xfrm>
          <a:custGeom>
            <a:avLst/>
            <a:gdLst/>
            <a:ahLst/>
            <a:cxnLst/>
            <a:rect r="r" b="b" t="t" l="l"/>
            <a:pathLst>
              <a:path h="7966042" w="10078016">
                <a:moveTo>
                  <a:pt x="0" y="0"/>
                </a:moveTo>
                <a:lnTo>
                  <a:pt x="10078015" y="0"/>
                </a:lnTo>
                <a:lnTo>
                  <a:pt x="10078015" y="7966042"/>
                </a:lnTo>
                <a:lnTo>
                  <a:pt x="0" y="79660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13" r="-9874" b="-172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19757" y="1288114"/>
            <a:ext cx="10239792" cy="7710772"/>
          </a:xfrm>
          <a:custGeom>
            <a:avLst/>
            <a:gdLst/>
            <a:ahLst/>
            <a:cxnLst/>
            <a:rect r="r" b="b" t="t" l="l"/>
            <a:pathLst>
              <a:path h="7710772" w="10239792">
                <a:moveTo>
                  <a:pt x="0" y="0"/>
                </a:moveTo>
                <a:lnTo>
                  <a:pt x="10239792" y="0"/>
                </a:lnTo>
                <a:lnTo>
                  <a:pt x="10239792" y="7710772"/>
                </a:lnTo>
                <a:lnTo>
                  <a:pt x="0" y="7710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246" r="-5213" b="-122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DAF-yzqIKSY</dc:identifier>
  <dcterms:modified xsi:type="dcterms:W3CDTF">2011-08-01T06:04:30Z</dcterms:modified>
  <cp:revision>1</cp:revision>
  <dc:title>Creative Business Presentation</dc:title>
</cp:coreProperties>
</file>