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1" r:id="rId1"/>
  </p:sldMasterIdLst>
  <p:sldIdLst>
    <p:sldId id="256" r:id="rId2"/>
    <p:sldId id="263" r:id="rId3"/>
    <p:sldId id="257" r:id="rId4"/>
    <p:sldId id="258" r:id="rId5"/>
    <p:sldId id="276" r:id="rId6"/>
    <p:sldId id="278" r:id="rId7"/>
    <p:sldId id="277" r:id="rId8"/>
    <p:sldId id="279" r:id="rId9"/>
    <p:sldId id="280" r:id="rId10"/>
    <p:sldId id="281" r:id="rId11"/>
    <p:sldId id="266" r:id="rId12"/>
    <p:sldId id="261" r:id="rId13"/>
    <p:sldId id="260" r:id="rId14"/>
    <p:sldId id="267" r:id="rId15"/>
    <p:sldId id="268" r:id="rId16"/>
    <p:sldId id="282" r:id="rId17"/>
    <p:sldId id="269" r:id="rId18"/>
    <p:sldId id="270" r:id="rId19"/>
    <p:sldId id="271" r:id="rId20"/>
    <p:sldId id="272" r:id="rId21"/>
    <p:sldId id="273" r:id="rId22"/>
    <p:sldId id="264" r:id="rId23"/>
    <p:sldId id="265" r:id="rId24"/>
    <p:sldId id="274" r:id="rId25"/>
    <p:sldId id="275" r:id="rId26"/>
    <p:sldId id="26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72" y="44"/>
      </p:cViewPr>
      <p:guideLst>
        <p:guide orient="horz" pos="2160"/>
        <p:guide pos="3840"/>
      </p:guideLst>
    </p:cSldViewPr>
  </p:slid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E5F8-7489-4D38-AF27-0AD73BD551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7DFC52-D3C4-459E-8DBD-AE439CE46A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277DAF-3F35-4D53-A51E-047F381016DC}"/>
              </a:ext>
            </a:extLst>
          </p:cNvPr>
          <p:cNvSpPr>
            <a:spLocks noGrp="1"/>
          </p:cNvSpPr>
          <p:nvPr>
            <p:ph type="dt" sz="half" idx="10"/>
          </p:nvPr>
        </p:nvSpPr>
        <p:spPr/>
        <p:txBody>
          <a:bodyPr/>
          <a:lstStyle/>
          <a:p>
            <a:fld id="{F2FCD1E0-CDAC-4A36-A3F8-1D4AE204BC21}" type="datetimeFigureOut">
              <a:rPr lang="en-IN" smtClean="0"/>
              <a:t>24-06-2022</a:t>
            </a:fld>
            <a:endParaRPr lang="en-IN" dirty="0"/>
          </a:p>
        </p:txBody>
      </p:sp>
      <p:sp>
        <p:nvSpPr>
          <p:cNvPr id="5" name="Footer Placeholder 4">
            <a:extLst>
              <a:ext uri="{FF2B5EF4-FFF2-40B4-BE49-F238E27FC236}">
                <a16:creationId xmlns:a16="http://schemas.microsoft.com/office/drawing/2014/main" id="{542ED3AA-D77F-4CCB-83B6-5B95B44F645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DC8DAC9-F733-4DF6-B03E-0B061D4395BC}"/>
              </a:ext>
            </a:extLst>
          </p:cNvPr>
          <p:cNvSpPr>
            <a:spLocks noGrp="1"/>
          </p:cNvSpPr>
          <p:nvPr>
            <p:ph type="sldNum" sz="quarter" idx="12"/>
          </p:nvPr>
        </p:nvSpPr>
        <p:spPr/>
        <p:txBody>
          <a:bodyPr/>
          <a:lstStyle/>
          <a:p>
            <a:fld id="{5F17780B-C50B-46FD-9EA0-B6D0787724EA}" type="slidenum">
              <a:rPr lang="en-IN" smtClean="0"/>
              <a:t>‹#›</a:t>
            </a:fld>
            <a:endParaRPr lang="en-IN" dirty="0"/>
          </a:p>
        </p:txBody>
      </p:sp>
    </p:spTree>
    <p:extLst>
      <p:ext uri="{BB962C8B-B14F-4D97-AF65-F5344CB8AC3E}">
        <p14:creationId xmlns:p14="http://schemas.microsoft.com/office/powerpoint/2010/main" val="236435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E2184-194A-4AD5-8F4F-018C584A2E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546FB9-CAD1-4882-94C6-FA0B7093B0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0F6119-31F3-45B9-A2E5-ED7B9460D57D}"/>
              </a:ext>
            </a:extLst>
          </p:cNvPr>
          <p:cNvSpPr>
            <a:spLocks noGrp="1"/>
          </p:cNvSpPr>
          <p:nvPr>
            <p:ph type="dt" sz="half" idx="10"/>
          </p:nvPr>
        </p:nvSpPr>
        <p:spPr/>
        <p:txBody>
          <a:bodyPr/>
          <a:lstStyle/>
          <a:p>
            <a:fld id="{8B96DDFF-F1C6-43F5-963E-F4E16C340A1D}" type="datetimeFigureOut">
              <a:rPr lang="en-IN" smtClean="0"/>
              <a:t>24-06-2022</a:t>
            </a:fld>
            <a:endParaRPr lang="en-IN" dirty="0"/>
          </a:p>
        </p:txBody>
      </p:sp>
      <p:sp>
        <p:nvSpPr>
          <p:cNvPr id="5" name="Footer Placeholder 4">
            <a:extLst>
              <a:ext uri="{FF2B5EF4-FFF2-40B4-BE49-F238E27FC236}">
                <a16:creationId xmlns:a16="http://schemas.microsoft.com/office/drawing/2014/main" id="{1D988633-5965-48C6-B6B8-5274D8AD9AB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75E6789-FA3F-4D41-942D-5E6C94A0A2F5}"/>
              </a:ext>
            </a:extLst>
          </p:cNvPr>
          <p:cNvSpPr>
            <a:spLocks noGrp="1"/>
          </p:cNvSpPr>
          <p:nvPr>
            <p:ph type="sldNum" sz="quarter" idx="12"/>
          </p:nvPr>
        </p:nvSpPr>
        <p:spPr/>
        <p:txBody>
          <a:bodyPr/>
          <a:lstStyle/>
          <a:p>
            <a:fld id="{3CA28E3E-EDAB-4F32-A6D4-2A268E038ECA}" type="slidenum">
              <a:rPr lang="en-IN" smtClean="0"/>
              <a:t>‹#›</a:t>
            </a:fld>
            <a:endParaRPr lang="en-IN" dirty="0"/>
          </a:p>
        </p:txBody>
      </p:sp>
    </p:spTree>
    <p:extLst>
      <p:ext uri="{BB962C8B-B14F-4D97-AF65-F5344CB8AC3E}">
        <p14:creationId xmlns:p14="http://schemas.microsoft.com/office/powerpoint/2010/main" val="502534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DA201A-A39D-4200-A363-7FDFEE64CC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DF7ABB-F6FC-4C45-96FD-37C142DDB6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688301-7B97-49BC-B6CC-1BD8332A8C47}"/>
              </a:ext>
            </a:extLst>
          </p:cNvPr>
          <p:cNvSpPr>
            <a:spLocks noGrp="1"/>
          </p:cNvSpPr>
          <p:nvPr>
            <p:ph type="dt" sz="half" idx="10"/>
          </p:nvPr>
        </p:nvSpPr>
        <p:spPr/>
        <p:txBody>
          <a:bodyPr/>
          <a:lstStyle/>
          <a:p>
            <a:fld id="{8B96DDFF-F1C6-43F5-963E-F4E16C340A1D}" type="datetimeFigureOut">
              <a:rPr lang="en-IN" smtClean="0"/>
              <a:t>24-06-2022</a:t>
            </a:fld>
            <a:endParaRPr lang="en-IN" dirty="0"/>
          </a:p>
        </p:txBody>
      </p:sp>
      <p:sp>
        <p:nvSpPr>
          <p:cNvPr id="5" name="Footer Placeholder 4">
            <a:extLst>
              <a:ext uri="{FF2B5EF4-FFF2-40B4-BE49-F238E27FC236}">
                <a16:creationId xmlns:a16="http://schemas.microsoft.com/office/drawing/2014/main" id="{0EE31D0B-D428-49CA-8A8F-DED25BF8175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7166061-D9B6-4C92-ACE3-A6050CE1D51B}"/>
              </a:ext>
            </a:extLst>
          </p:cNvPr>
          <p:cNvSpPr>
            <a:spLocks noGrp="1"/>
          </p:cNvSpPr>
          <p:nvPr>
            <p:ph type="sldNum" sz="quarter" idx="12"/>
          </p:nvPr>
        </p:nvSpPr>
        <p:spPr/>
        <p:txBody>
          <a:bodyPr/>
          <a:lstStyle/>
          <a:p>
            <a:fld id="{3CA28E3E-EDAB-4F32-A6D4-2A268E038ECA}" type="slidenum">
              <a:rPr lang="en-IN" smtClean="0"/>
              <a:t>‹#›</a:t>
            </a:fld>
            <a:endParaRPr lang="en-IN" dirty="0"/>
          </a:p>
        </p:txBody>
      </p:sp>
    </p:spTree>
    <p:extLst>
      <p:ext uri="{BB962C8B-B14F-4D97-AF65-F5344CB8AC3E}">
        <p14:creationId xmlns:p14="http://schemas.microsoft.com/office/powerpoint/2010/main" val="1483535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DD55-EB8C-494B-B552-8C4C4C5FA3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AF31AE-44B9-45CD-AE71-EC81DE0722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2BFA21-B082-407A-9E02-49CF7FB737A2}"/>
              </a:ext>
            </a:extLst>
          </p:cNvPr>
          <p:cNvSpPr>
            <a:spLocks noGrp="1"/>
          </p:cNvSpPr>
          <p:nvPr>
            <p:ph type="dt" sz="half" idx="10"/>
          </p:nvPr>
        </p:nvSpPr>
        <p:spPr/>
        <p:txBody>
          <a:bodyPr/>
          <a:lstStyle/>
          <a:p>
            <a:fld id="{8B96DDFF-F1C6-43F5-963E-F4E16C340A1D}" type="datetimeFigureOut">
              <a:rPr lang="en-IN" smtClean="0"/>
              <a:t>24-06-2022</a:t>
            </a:fld>
            <a:endParaRPr lang="en-IN" dirty="0"/>
          </a:p>
        </p:txBody>
      </p:sp>
      <p:sp>
        <p:nvSpPr>
          <p:cNvPr id="5" name="Footer Placeholder 4">
            <a:extLst>
              <a:ext uri="{FF2B5EF4-FFF2-40B4-BE49-F238E27FC236}">
                <a16:creationId xmlns:a16="http://schemas.microsoft.com/office/drawing/2014/main" id="{8606D01E-B7A6-4CCC-9775-E8D296541AE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3BA46F7-4484-43DF-B727-EA8FC7FE4063}"/>
              </a:ext>
            </a:extLst>
          </p:cNvPr>
          <p:cNvSpPr>
            <a:spLocks noGrp="1"/>
          </p:cNvSpPr>
          <p:nvPr>
            <p:ph type="sldNum" sz="quarter" idx="12"/>
          </p:nvPr>
        </p:nvSpPr>
        <p:spPr/>
        <p:txBody>
          <a:bodyPr/>
          <a:lstStyle/>
          <a:p>
            <a:fld id="{3CA28E3E-EDAB-4F32-A6D4-2A268E038ECA}" type="slidenum">
              <a:rPr lang="en-IN" smtClean="0"/>
              <a:t>‹#›</a:t>
            </a:fld>
            <a:endParaRPr lang="en-IN" dirty="0"/>
          </a:p>
        </p:txBody>
      </p:sp>
    </p:spTree>
    <p:extLst>
      <p:ext uri="{BB962C8B-B14F-4D97-AF65-F5344CB8AC3E}">
        <p14:creationId xmlns:p14="http://schemas.microsoft.com/office/powerpoint/2010/main" val="1513685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0333A-5FAE-4980-B72A-4D46BC10F7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527A52-2C14-449F-83C4-C8FAC8E7CC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DE236E-8F10-40A5-AFD1-1A78F34CFBF0}"/>
              </a:ext>
            </a:extLst>
          </p:cNvPr>
          <p:cNvSpPr>
            <a:spLocks noGrp="1"/>
          </p:cNvSpPr>
          <p:nvPr>
            <p:ph type="dt" sz="half" idx="10"/>
          </p:nvPr>
        </p:nvSpPr>
        <p:spPr/>
        <p:txBody>
          <a:bodyPr/>
          <a:lstStyle/>
          <a:p>
            <a:fld id="{8B96DDFF-F1C6-43F5-963E-F4E16C340A1D}" type="datetimeFigureOut">
              <a:rPr lang="en-IN" smtClean="0"/>
              <a:t>24-06-2022</a:t>
            </a:fld>
            <a:endParaRPr lang="en-IN" dirty="0"/>
          </a:p>
        </p:txBody>
      </p:sp>
      <p:sp>
        <p:nvSpPr>
          <p:cNvPr id="5" name="Footer Placeholder 4">
            <a:extLst>
              <a:ext uri="{FF2B5EF4-FFF2-40B4-BE49-F238E27FC236}">
                <a16:creationId xmlns:a16="http://schemas.microsoft.com/office/drawing/2014/main" id="{A7805B3F-119D-4DEA-A16B-E7379E21ABB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B4EF4B3-4556-411C-83AF-EA3ADF3EB53C}"/>
              </a:ext>
            </a:extLst>
          </p:cNvPr>
          <p:cNvSpPr>
            <a:spLocks noGrp="1"/>
          </p:cNvSpPr>
          <p:nvPr>
            <p:ph type="sldNum" sz="quarter" idx="12"/>
          </p:nvPr>
        </p:nvSpPr>
        <p:spPr/>
        <p:txBody>
          <a:bodyPr/>
          <a:lstStyle/>
          <a:p>
            <a:fld id="{3CA28E3E-EDAB-4F32-A6D4-2A268E038ECA}" type="slidenum">
              <a:rPr lang="en-IN" smtClean="0"/>
              <a:t>‹#›</a:t>
            </a:fld>
            <a:endParaRPr lang="en-IN" dirty="0"/>
          </a:p>
        </p:txBody>
      </p:sp>
    </p:spTree>
    <p:extLst>
      <p:ext uri="{BB962C8B-B14F-4D97-AF65-F5344CB8AC3E}">
        <p14:creationId xmlns:p14="http://schemas.microsoft.com/office/powerpoint/2010/main" val="416356223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30A08-18D6-4849-A18E-76BDE04956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B75D13-E3E9-4DB1-B061-C7385035AF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31FDAF-82FD-4904-9C16-16768596AA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030C0F-2BF8-47A2-A0FA-94E1E7A4D6F7}"/>
              </a:ext>
            </a:extLst>
          </p:cNvPr>
          <p:cNvSpPr>
            <a:spLocks noGrp="1"/>
          </p:cNvSpPr>
          <p:nvPr>
            <p:ph type="dt" sz="half" idx="10"/>
          </p:nvPr>
        </p:nvSpPr>
        <p:spPr/>
        <p:txBody>
          <a:bodyPr/>
          <a:lstStyle/>
          <a:p>
            <a:fld id="{8B96DDFF-F1C6-43F5-963E-F4E16C340A1D}" type="datetimeFigureOut">
              <a:rPr lang="en-IN" smtClean="0"/>
              <a:t>24-06-2022</a:t>
            </a:fld>
            <a:endParaRPr lang="en-IN" dirty="0"/>
          </a:p>
        </p:txBody>
      </p:sp>
      <p:sp>
        <p:nvSpPr>
          <p:cNvPr id="6" name="Footer Placeholder 5">
            <a:extLst>
              <a:ext uri="{FF2B5EF4-FFF2-40B4-BE49-F238E27FC236}">
                <a16:creationId xmlns:a16="http://schemas.microsoft.com/office/drawing/2014/main" id="{9EC6A137-EE38-44F9-AA12-64B1A036C31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8FC85E7-EF15-4177-81CC-C69E444586F7}"/>
              </a:ext>
            </a:extLst>
          </p:cNvPr>
          <p:cNvSpPr>
            <a:spLocks noGrp="1"/>
          </p:cNvSpPr>
          <p:nvPr>
            <p:ph type="sldNum" sz="quarter" idx="12"/>
          </p:nvPr>
        </p:nvSpPr>
        <p:spPr/>
        <p:txBody>
          <a:bodyPr/>
          <a:lstStyle/>
          <a:p>
            <a:fld id="{3CA28E3E-EDAB-4F32-A6D4-2A268E038ECA}" type="slidenum">
              <a:rPr lang="en-IN" smtClean="0"/>
              <a:t>‹#›</a:t>
            </a:fld>
            <a:endParaRPr lang="en-IN" dirty="0"/>
          </a:p>
        </p:txBody>
      </p:sp>
    </p:spTree>
    <p:extLst>
      <p:ext uri="{BB962C8B-B14F-4D97-AF65-F5344CB8AC3E}">
        <p14:creationId xmlns:p14="http://schemas.microsoft.com/office/powerpoint/2010/main" val="4124509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513A7-1A8A-40BD-B3A7-D596BD86AC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E69D2D-9CD8-4C8B-879C-222C6D3E04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21BFA-641F-41C7-B86F-2DFBD4F59A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6E6A1D-A5D2-411B-B19F-065C0EF9B4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6F3AD2-58F1-48F1-87AD-2845DB9D69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6DF5A0-6356-4668-954F-09D660FB2EFC}"/>
              </a:ext>
            </a:extLst>
          </p:cNvPr>
          <p:cNvSpPr>
            <a:spLocks noGrp="1"/>
          </p:cNvSpPr>
          <p:nvPr>
            <p:ph type="dt" sz="half" idx="10"/>
          </p:nvPr>
        </p:nvSpPr>
        <p:spPr/>
        <p:txBody>
          <a:bodyPr/>
          <a:lstStyle/>
          <a:p>
            <a:fld id="{8B96DDFF-F1C6-43F5-963E-F4E16C340A1D}" type="datetimeFigureOut">
              <a:rPr lang="en-IN" smtClean="0"/>
              <a:t>24-06-2022</a:t>
            </a:fld>
            <a:endParaRPr lang="en-IN" dirty="0"/>
          </a:p>
        </p:txBody>
      </p:sp>
      <p:sp>
        <p:nvSpPr>
          <p:cNvPr id="8" name="Footer Placeholder 7">
            <a:extLst>
              <a:ext uri="{FF2B5EF4-FFF2-40B4-BE49-F238E27FC236}">
                <a16:creationId xmlns:a16="http://schemas.microsoft.com/office/drawing/2014/main" id="{4E079C50-537D-47E8-829E-3CA49C2C4C2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B1C3CFD6-CD8F-4332-A725-C6CC7C35E50B}"/>
              </a:ext>
            </a:extLst>
          </p:cNvPr>
          <p:cNvSpPr>
            <a:spLocks noGrp="1"/>
          </p:cNvSpPr>
          <p:nvPr>
            <p:ph type="sldNum" sz="quarter" idx="12"/>
          </p:nvPr>
        </p:nvSpPr>
        <p:spPr/>
        <p:txBody>
          <a:bodyPr/>
          <a:lstStyle/>
          <a:p>
            <a:fld id="{3CA28E3E-EDAB-4F32-A6D4-2A268E038ECA}" type="slidenum">
              <a:rPr lang="en-IN" smtClean="0"/>
              <a:t>‹#›</a:t>
            </a:fld>
            <a:endParaRPr lang="en-IN" dirty="0"/>
          </a:p>
        </p:txBody>
      </p:sp>
    </p:spTree>
    <p:extLst>
      <p:ext uri="{BB962C8B-B14F-4D97-AF65-F5344CB8AC3E}">
        <p14:creationId xmlns:p14="http://schemas.microsoft.com/office/powerpoint/2010/main" val="2286242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7351F-BAD3-48A0-8FF0-C80520F44E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00AF5A-1FAE-42BC-9953-EEA9FFBE18C2}"/>
              </a:ext>
            </a:extLst>
          </p:cNvPr>
          <p:cNvSpPr>
            <a:spLocks noGrp="1"/>
          </p:cNvSpPr>
          <p:nvPr>
            <p:ph type="dt" sz="half" idx="10"/>
          </p:nvPr>
        </p:nvSpPr>
        <p:spPr/>
        <p:txBody>
          <a:bodyPr/>
          <a:lstStyle/>
          <a:p>
            <a:fld id="{8B96DDFF-F1C6-43F5-963E-F4E16C340A1D}" type="datetimeFigureOut">
              <a:rPr lang="en-IN" smtClean="0"/>
              <a:t>24-06-2022</a:t>
            </a:fld>
            <a:endParaRPr lang="en-IN" dirty="0"/>
          </a:p>
        </p:txBody>
      </p:sp>
      <p:sp>
        <p:nvSpPr>
          <p:cNvPr id="4" name="Footer Placeholder 3">
            <a:extLst>
              <a:ext uri="{FF2B5EF4-FFF2-40B4-BE49-F238E27FC236}">
                <a16:creationId xmlns:a16="http://schemas.microsoft.com/office/drawing/2014/main" id="{57D30A63-12BF-4CD1-B666-FD5BEB77C74F}"/>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37477D8-5690-4B75-A722-A78EBE4CFAE9}"/>
              </a:ext>
            </a:extLst>
          </p:cNvPr>
          <p:cNvSpPr>
            <a:spLocks noGrp="1"/>
          </p:cNvSpPr>
          <p:nvPr>
            <p:ph type="sldNum" sz="quarter" idx="12"/>
          </p:nvPr>
        </p:nvSpPr>
        <p:spPr/>
        <p:txBody>
          <a:bodyPr/>
          <a:lstStyle/>
          <a:p>
            <a:fld id="{3CA28E3E-EDAB-4F32-A6D4-2A268E038ECA}" type="slidenum">
              <a:rPr lang="en-IN" smtClean="0"/>
              <a:t>‹#›</a:t>
            </a:fld>
            <a:endParaRPr lang="en-IN" dirty="0"/>
          </a:p>
        </p:txBody>
      </p:sp>
    </p:spTree>
    <p:extLst>
      <p:ext uri="{BB962C8B-B14F-4D97-AF65-F5344CB8AC3E}">
        <p14:creationId xmlns:p14="http://schemas.microsoft.com/office/powerpoint/2010/main" val="2119307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012BF9-90EE-444D-AB4F-D913F3453037}"/>
              </a:ext>
            </a:extLst>
          </p:cNvPr>
          <p:cNvSpPr>
            <a:spLocks noGrp="1"/>
          </p:cNvSpPr>
          <p:nvPr>
            <p:ph type="dt" sz="half" idx="10"/>
          </p:nvPr>
        </p:nvSpPr>
        <p:spPr/>
        <p:txBody>
          <a:bodyPr/>
          <a:lstStyle/>
          <a:p>
            <a:fld id="{8B96DDFF-F1C6-43F5-963E-F4E16C340A1D}" type="datetimeFigureOut">
              <a:rPr lang="en-IN" smtClean="0"/>
              <a:t>24-06-2022</a:t>
            </a:fld>
            <a:endParaRPr lang="en-IN" dirty="0"/>
          </a:p>
        </p:txBody>
      </p:sp>
      <p:sp>
        <p:nvSpPr>
          <p:cNvPr id="3" name="Footer Placeholder 2">
            <a:extLst>
              <a:ext uri="{FF2B5EF4-FFF2-40B4-BE49-F238E27FC236}">
                <a16:creationId xmlns:a16="http://schemas.microsoft.com/office/drawing/2014/main" id="{D844D9D3-ECD3-4326-92DE-5A6E9DB49516}"/>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A12A4322-D1D4-4F73-A979-4EDA3BA06816}"/>
              </a:ext>
            </a:extLst>
          </p:cNvPr>
          <p:cNvSpPr>
            <a:spLocks noGrp="1"/>
          </p:cNvSpPr>
          <p:nvPr>
            <p:ph type="sldNum" sz="quarter" idx="12"/>
          </p:nvPr>
        </p:nvSpPr>
        <p:spPr/>
        <p:txBody>
          <a:bodyPr/>
          <a:lstStyle/>
          <a:p>
            <a:fld id="{3CA28E3E-EDAB-4F32-A6D4-2A268E038ECA}" type="slidenum">
              <a:rPr lang="en-IN" smtClean="0"/>
              <a:t>‹#›</a:t>
            </a:fld>
            <a:endParaRPr lang="en-IN" dirty="0"/>
          </a:p>
        </p:txBody>
      </p:sp>
    </p:spTree>
    <p:extLst>
      <p:ext uri="{BB962C8B-B14F-4D97-AF65-F5344CB8AC3E}">
        <p14:creationId xmlns:p14="http://schemas.microsoft.com/office/powerpoint/2010/main" val="1134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6179-83B5-4E8B-B170-78747DC0C2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F2153F-98B4-4233-BEEC-E802857AD4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D510EC-521F-4093-8F72-D6CACE179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0AABBE-0F50-43A7-B4ED-D54363D62458}"/>
              </a:ext>
            </a:extLst>
          </p:cNvPr>
          <p:cNvSpPr>
            <a:spLocks noGrp="1"/>
          </p:cNvSpPr>
          <p:nvPr>
            <p:ph type="dt" sz="half" idx="10"/>
          </p:nvPr>
        </p:nvSpPr>
        <p:spPr/>
        <p:txBody>
          <a:bodyPr/>
          <a:lstStyle/>
          <a:p>
            <a:fld id="{8B96DDFF-F1C6-43F5-963E-F4E16C340A1D}" type="datetimeFigureOut">
              <a:rPr lang="en-IN" smtClean="0"/>
              <a:t>24-06-2022</a:t>
            </a:fld>
            <a:endParaRPr lang="en-IN" dirty="0"/>
          </a:p>
        </p:txBody>
      </p:sp>
      <p:sp>
        <p:nvSpPr>
          <p:cNvPr id="6" name="Footer Placeholder 5">
            <a:extLst>
              <a:ext uri="{FF2B5EF4-FFF2-40B4-BE49-F238E27FC236}">
                <a16:creationId xmlns:a16="http://schemas.microsoft.com/office/drawing/2014/main" id="{78D29444-80CF-43ED-8E9E-64EA8250955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1D04AC0-EB94-4FF7-9141-59E47A2B5CBD}"/>
              </a:ext>
            </a:extLst>
          </p:cNvPr>
          <p:cNvSpPr>
            <a:spLocks noGrp="1"/>
          </p:cNvSpPr>
          <p:nvPr>
            <p:ph type="sldNum" sz="quarter" idx="12"/>
          </p:nvPr>
        </p:nvSpPr>
        <p:spPr/>
        <p:txBody>
          <a:bodyPr/>
          <a:lstStyle/>
          <a:p>
            <a:fld id="{3CA28E3E-EDAB-4F32-A6D4-2A268E038ECA}" type="slidenum">
              <a:rPr lang="en-IN" smtClean="0"/>
              <a:t>‹#›</a:t>
            </a:fld>
            <a:endParaRPr lang="en-IN" dirty="0"/>
          </a:p>
        </p:txBody>
      </p:sp>
    </p:spTree>
    <p:extLst>
      <p:ext uri="{BB962C8B-B14F-4D97-AF65-F5344CB8AC3E}">
        <p14:creationId xmlns:p14="http://schemas.microsoft.com/office/powerpoint/2010/main" val="3549557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4927-9772-499E-92A3-29C77B8A56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E0E5A9-1847-4FA9-9A72-9FCAF891DB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BA2B99A3-3178-4604-9839-E6A54693E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A1D30-AEBB-4E24-A5E5-50244AA2AFD2}"/>
              </a:ext>
            </a:extLst>
          </p:cNvPr>
          <p:cNvSpPr>
            <a:spLocks noGrp="1"/>
          </p:cNvSpPr>
          <p:nvPr>
            <p:ph type="dt" sz="half" idx="10"/>
          </p:nvPr>
        </p:nvSpPr>
        <p:spPr/>
        <p:txBody>
          <a:bodyPr/>
          <a:lstStyle/>
          <a:p>
            <a:fld id="{8B96DDFF-F1C6-43F5-963E-F4E16C340A1D}" type="datetimeFigureOut">
              <a:rPr lang="en-IN" smtClean="0"/>
              <a:t>24-06-2022</a:t>
            </a:fld>
            <a:endParaRPr lang="en-IN" dirty="0"/>
          </a:p>
        </p:txBody>
      </p:sp>
      <p:sp>
        <p:nvSpPr>
          <p:cNvPr id="6" name="Footer Placeholder 5">
            <a:extLst>
              <a:ext uri="{FF2B5EF4-FFF2-40B4-BE49-F238E27FC236}">
                <a16:creationId xmlns:a16="http://schemas.microsoft.com/office/drawing/2014/main" id="{1BEB2F54-F541-4327-B9B5-165D06C66D49}"/>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7C831F04-FB9F-4AEB-995D-F1468772001D}"/>
              </a:ext>
            </a:extLst>
          </p:cNvPr>
          <p:cNvSpPr>
            <a:spLocks noGrp="1"/>
          </p:cNvSpPr>
          <p:nvPr>
            <p:ph type="sldNum" sz="quarter" idx="12"/>
          </p:nvPr>
        </p:nvSpPr>
        <p:spPr/>
        <p:txBody>
          <a:bodyPr/>
          <a:lstStyle/>
          <a:p>
            <a:fld id="{3CA28E3E-EDAB-4F32-A6D4-2A268E038ECA}" type="slidenum">
              <a:rPr lang="en-IN" smtClean="0"/>
              <a:t>‹#›</a:t>
            </a:fld>
            <a:endParaRPr lang="en-IN" dirty="0"/>
          </a:p>
        </p:txBody>
      </p:sp>
    </p:spTree>
    <p:extLst>
      <p:ext uri="{BB962C8B-B14F-4D97-AF65-F5344CB8AC3E}">
        <p14:creationId xmlns:p14="http://schemas.microsoft.com/office/powerpoint/2010/main" val="1964781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8C001-0868-4B7F-BC9E-5F2AB09867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8AF0B5-B0CC-44C3-85A6-EF2C6F6FF6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28B457-66D9-4233-97E4-235722A3E5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6DDFF-F1C6-43F5-963E-F4E16C340A1D}" type="datetimeFigureOut">
              <a:rPr lang="en-IN" smtClean="0"/>
              <a:t>24-06-2022</a:t>
            </a:fld>
            <a:endParaRPr lang="en-IN" dirty="0"/>
          </a:p>
        </p:txBody>
      </p:sp>
      <p:sp>
        <p:nvSpPr>
          <p:cNvPr id="5" name="Footer Placeholder 4">
            <a:extLst>
              <a:ext uri="{FF2B5EF4-FFF2-40B4-BE49-F238E27FC236}">
                <a16:creationId xmlns:a16="http://schemas.microsoft.com/office/drawing/2014/main" id="{B777468E-FEF9-4DA6-AB9F-F484909B18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3007A78F-C09F-40C7-9B4E-55616FC331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A28E3E-EDAB-4F32-A6D4-2A268E038ECA}" type="slidenum">
              <a:rPr lang="en-IN" smtClean="0"/>
              <a:t>‹#›</a:t>
            </a:fld>
            <a:endParaRPr lang="en-IN" dirty="0"/>
          </a:p>
        </p:txBody>
      </p:sp>
    </p:spTree>
    <p:extLst>
      <p:ext uri="{BB962C8B-B14F-4D97-AF65-F5344CB8AC3E}">
        <p14:creationId xmlns:p14="http://schemas.microsoft.com/office/powerpoint/2010/main" val="2927355193"/>
      </p:ext>
    </p:extLst>
  </p:cSld>
  <p:clrMap bg1="lt1" tx1="dk1" bg2="lt2" tx2="dk2" accent1="accent1" accent2="accent2" accent3="accent3" accent4="accent4" accent5="accent5" accent6="accent6" hlink="hlink" folHlink="folHlink"/>
  <p:sldLayoutIdLst>
    <p:sldLayoutId id="2147484222" r:id="rId1"/>
    <p:sldLayoutId id="2147484223" r:id="rId2"/>
    <p:sldLayoutId id="2147484224" r:id="rId3"/>
    <p:sldLayoutId id="2147484225" r:id="rId4"/>
    <p:sldLayoutId id="2147484226" r:id="rId5"/>
    <p:sldLayoutId id="2147484227" r:id="rId6"/>
    <p:sldLayoutId id="2147484228" r:id="rId7"/>
    <p:sldLayoutId id="2147484229" r:id="rId8"/>
    <p:sldLayoutId id="2147484230" r:id="rId9"/>
    <p:sldLayoutId id="2147484231" r:id="rId10"/>
    <p:sldLayoutId id="21474842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0.png"/><Relationship Id="rId4" Type="http://schemas.openxmlformats.org/officeDocument/2006/relationships/image" Target="../media/image170.png"/></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CB952-46D6-4A5F-BB5E-92AF65F39B3D}"/>
              </a:ext>
            </a:extLst>
          </p:cNvPr>
          <p:cNvSpPr>
            <a:spLocks noGrp="1"/>
          </p:cNvSpPr>
          <p:nvPr>
            <p:ph type="ctrTitle"/>
          </p:nvPr>
        </p:nvSpPr>
        <p:spPr>
          <a:xfrm>
            <a:off x="750092" y="1920658"/>
            <a:ext cx="10691814" cy="1439154"/>
          </a:xfrm>
          <a:ln>
            <a:noFill/>
          </a:ln>
          <a:effectLst/>
        </p:spPr>
        <p:txBody>
          <a:bodyPr>
            <a:normAutofit fontScale="90000"/>
          </a:bodyPr>
          <a:lstStyle/>
          <a:p>
            <a:pPr algn="ctr"/>
            <a:br>
              <a:rPr lang="en-IN" sz="2800" b="1" dirty="0">
                <a:ln w="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2800" b="1" dirty="0">
                <a:ln w="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800" b="1" dirty="0">
                <a:ln w="0"/>
                <a:effectLst/>
                <a:latin typeface="Times New Roman" panose="02020603050405020304" pitchFamily="18" charset="0"/>
                <a:ea typeface="Times New Roman" panose="02020603050405020304" pitchFamily="18" charset="0"/>
                <a:cs typeface="Times New Roman" panose="02020603050405020304" pitchFamily="18" charset="0"/>
              </a:rPr>
              <a:t>DEPARTMENT OF </a:t>
            </a:r>
            <a:br>
              <a:rPr lang="en-IN" sz="2800" b="1" dirty="0">
                <a:ln w="0"/>
                <a:effectLst/>
                <a:latin typeface="Times New Roman" panose="02020603050405020304" pitchFamily="18" charset="0"/>
                <a:ea typeface="Times New Roman" panose="02020603050405020304" pitchFamily="18" charset="0"/>
                <a:cs typeface="Times New Roman" panose="02020603050405020304" pitchFamily="18" charset="0"/>
              </a:rPr>
            </a:b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ELECTRONICS AND INSTRUMENTATION ENGINEERING</a:t>
            </a:r>
            <a:b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IN" sz="2800" b="1" dirty="0">
                <a:ln w="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800" b="1" dirty="0">
                <a:ln w="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DESIGN AND IMPLEMENTATION OF </a:t>
            </a:r>
            <a:br>
              <a:rPr lang="en-IN" sz="2800" b="1" dirty="0">
                <a:ln w="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800" b="1" dirty="0">
                <a:ln w="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AN AUTOMATED ROBOTIC ARM USING IOT</a:t>
            </a:r>
            <a:endParaRPr lang="en-IN" b="1" dirty="0">
              <a:ln w="0"/>
              <a:solidFill>
                <a:srgbClr val="00B050"/>
              </a:solidFill>
              <a:effectLst/>
            </a:endParaRPr>
          </a:p>
        </p:txBody>
      </p:sp>
      <p:sp>
        <p:nvSpPr>
          <p:cNvPr id="3" name="Subtitle 2">
            <a:extLst>
              <a:ext uri="{FF2B5EF4-FFF2-40B4-BE49-F238E27FC236}">
                <a16:creationId xmlns:a16="http://schemas.microsoft.com/office/drawing/2014/main" id="{9B082CE1-DCA2-4D6B-9630-C20E150DE60B}"/>
              </a:ext>
            </a:extLst>
          </p:cNvPr>
          <p:cNvSpPr>
            <a:spLocks noGrp="1"/>
          </p:cNvSpPr>
          <p:nvPr>
            <p:ph type="subTitle" idx="1"/>
          </p:nvPr>
        </p:nvSpPr>
        <p:spPr>
          <a:xfrm>
            <a:off x="1626497" y="4336653"/>
            <a:ext cx="9250050" cy="2357214"/>
          </a:xfrm>
        </p:spPr>
        <p:txBody>
          <a:bodyPr>
            <a:normAutofit/>
          </a:bodyPr>
          <a:lstStyle/>
          <a:p>
            <a:pPr algn="l"/>
            <a:r>
              <a:rPr lang="en-IN" b="1" dirty="0">
                <a:solidFill>
                  <a:srgbClr val="0070C0"/>
                </a:solidFill>
                <a:latin typeface="Times New Roman" panose="02020603050405020304" pitchFamily="18" charset="0"/>
                <a:cs typeface="Times New Roman" panose="02020603050405020304" pitchFamily="18" charset="0"/>
              </a:rPr>
              <a:t>               V. ADHIBAN SIDDARTH     (510418107001)</a:t>
            </a:r>
          </a:p>
          <a:p>
            <a:pPr algn="l"/>
            <a:r>
              <a:rPr lang="en-IN" b="1" dirty="0">
                <a:solidFill>
                  <a:srgbClr val="0070C0"/>
                </a:solidFill>
                <a:latin typeface="Times New Roman" panose="02020603050405020304" pitchFamily="18" charset="0"/>
                <a:cs typeface="Times New Roman" panose="02020603050405020304" pitchFamily="18" charset="0"/>
              </a:rPr>
              <a:t>               S. SATHISH                            (510418107002)</a:t>
            </a:r>
          </a:p>
          <a:p>
            <a:pPr algn="l"/>
            <a:r>
              <a:rPr lang="en-IN" b="1" dirty="0">
                <a:solidFill>
                  <a:srgbClr val="0070C0"/>
                </a:solidFill>
                <a:latin typeface="Times New Roman" panose="02020603050405020304" pitchFamily="18" charset="0"/>
                <a:cs typeface="Times New Roman" panose="02020603050405020304" pitchFamily="18" charset="0"/>
              </a:rPr>
              <a:t>               M. SURYA                               (510418107003)</a:t>
            </a:r>
          </a:p>
          <a:p>
            <a:endParaRPr lang="en-IN" b="1" dirty="0">
              <a:solidFill>
                <a:srgbClr val="0070C0"/>
              </a:solidFill>
              <a:latin typeface="Times New Roman" panose="02020603050405020304" pitchFamily="18" charset="0"/>
              <a:cs typeface="Times New Roman" panose="02020603050405020304" pitchFamily="18" charset="0"/>
            </a:endParaRPr>
          </a:p>
          <a:p>
            <a:r>
              <a:rPr lang="en-IN" dirty="0">
                <a:solidFill>
                  <a:schemeClr val="accent2"/>
                </a:solidFill>
                <a:latin typeface="Times New Roman" panose="02020603050405020304" pitchFamily="18" charset="0"/>
                <a:cs typeface="Times New Roman" panose="02020603050405020304" pitchFamily="18" charset="0"/>
              </a:rPr>
              <a:t>Supervisor: Mr. V. </a:t>
            </a:r>
            <a:r>
              <a:rPr lang="en-IN">
                <a:solidFill>
                  <a:schemeClr val="accent2"/>
                </a:solidFill>
                <a:latin typeface="Times New Roman" panose="02020603050405020304" pitchFamily="18" charset="0"/>
                <a:cs typeface="Times New Roman" panose="02020603050405020304" pitchFamily="18" charset="0"/>
              </a:rPr>
              <a:t>VELMURUGAN</a:t>
            </a:r>
            <a:r>
              <a:rPr lang="en-IN" dirty="0">
                <a:solidFill>
                  <a:schemeClr val="accent2"/>
                </a:solidFill>
                <a:latin typeface="Times New Roman" panose="02020603050405020304" pitchFamily="18" charset="0"/>
                <a:cs typeface="Times New Roman" panose="02020603050405020304" pitchFamily="18" charset="0"/>
              </a:rPr>
              <a:t>, AP/EIE</a:t>
            </a:r>
          </a:p>
          <a:p>
            <a:pPr algn="l"/>
            <a:endParaRPr lang="en-IN" dirty="0">
              <a:solidFill>
                <a:schemeClr val="accent2"/>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9843197-8357-46BF-94B8-4F0CCA151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082" y="193993"/>
            <a:ext cx="1671158" cy="1671158"/>
          </a:xfrm>
          <a:prstGeom prst="rect">
            <a:avLst/>
          </a:prstGeom>
        </p:spPr>
      </p:pic>
      <p:pic>
        <p:nvPicPr>
          <p:cNvPr id="12" name="Picture 11">
            <a:extLst>
              <a:ext uri="{FF2B5EF4-FFF2-40B4-BE49-F238E27FC236}">
                <a16:creationId xmlns:a16="http://schemas.microsoft.com/office/drawing/2014/main" id="{B810DFE2-9098-448F-87A4-70D3CB085C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1818" y="193009"/>
            <a:ext cx="4408364" cy="1233773"/>
          </a:xfrm>
          <a:prstGeom prst="rect">
            <a:avLst/>
          </a:prstGeom>
        </p:spPr>
      </p:pic>
      <p:pic>
        <p:nvPicPr>
          <p:cNvPr id="5" name="Picture 4">
            <a:extLst>
              <a:ext uri="{FF2B5EF4-FFF2-40B4-BE49-F238E27FC236}">
                <a16:creationId xmlns:a16="http://schemas.microsoft.com/office/drawing/2014/main" id="{8A70CA95-0D4C-412D-9276-7C383929C4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1744" y="164133"/>
            <a:ext cx="1842174" cy="2209800"/>
          </a:xfrm>
          <a:prstGeom prst="rect">
            <a:avLst/>
          </a:prstGeom>
        </p:spPr>
      </p:pic>
      <p:sp>
        <p:nvSpPr>
          <p:cNvPr id="4" name="TextBox 3">
            <a:extLst>
              <a:ext uri="{FF2B5EF4-FFF2-40B4-BE49-F238E27FC236}">
                <a16:creationId xmlns:a16="http://schemas.microsoft.com/office/drawing/2014/main" id="{5CCC1FD7-6C5C-21CB-7476-3D25D3FA22C6}"/>
              </a:ext>
            </a:extLst>
          </p:cNvPr>
          <p:cNvSpPr txBox="1"/>
          <p:nvPr/>
        </p:nvSpPr>
        <p:spPr>
          <a:xfrm>
            <a:off x="4690709" y="3429000"/>
            <a:ext cx="2810578" cy="400110"/>
          </a:xfrm>
          <a:prstGeom prst="rect">
            <a:avLst/>
          </a:prstGeom>
          <a:noFill/>
        </p:spPr>
        <p:txBody>
          <a:bodyPr wrap="square" rtlCol="0">
            <a:spAutoFit/>
          </a:bodyPr>
          <a:lstStyle/>
          <a:p>
            <a:pPr algn="ctr"/>
            <a:r>
              <a:rPr lang="en-IN" sz="2000">
                <a:latin typeface="Times New Roman" panose="02020603050405020304" pitchFamily="18" charset="0"/>
                <a:cs typeface="Times New Roman" panose="02020603050405020304" pitchFamily="18" charset="0"/>
              </a:rPr>
              <a:t>Presented by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053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65DC156-0400-9B1D-8876-D17D95E49A59}"/>
              </a:ext>
            </a:extLst>
          </p:cNvPr>
          <p:cNvSpPr txBox="1"/>
          <p:nvPr/>
        </p:nvSpPr>
        <p:spPr>
          <a:xfrm>
            <a:off x="820151" y="731957"/>
            <a:ext cx="10551697" cy="4920834"/>
          </a:xfrm>
          <a:prstGeom prst="rect">
            <a:avLst/>
          </a:prstGeom>
          <a:noFill/>
        </p:spPr>
        <p:txBody>
          <a:bodyPr wrap="square">
            <a:spAutoFit/>
          </a:bodyPr>
          <a:lstStyle/>
          <a:p>
            <a:pPr marL="285750" marR="0" indent="-285750" algn="just">
              <a:lnSpc>
                <a:spcPct val="150000"/>
              </a:lnSpc>
              <a:spcBef>
                <a:spcPts val="0"/>
              </a:spcBef>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Latha" panose="020B0604020202020204" pitchFamily="34" charset="0"/>
              </a:rPr>
              <a:t>So, FOG computing is best for this project. Fog computing is a computing architecture in which a series of nodes receives data from IoT devices in real time. These nodes perform real-time processing of the data that they receive, with millisecond response time. </a:t>
            </a:r>
          </a:p>
          <a:p>
            <a:pPr marL="285750" marR="0" indent="-285750" algn="just">
              <a:lnSpc>
                <a:spcPct val="150000"/>
              </a:lnSpc>
              <a:spcBef>
                <a:spcPts val="0"/>
              </a:spcBef>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Latha" panose="020B0604020202020204" pitchFamily="34" charset="0"/>
              </a:rPr>
              <a:t>Edge computing, a strategy for computing on location where data is collected or used, allows IoT data to be gathered and processed at the edge, rather than sending the data back to a datacentre or cloud. Together, IoT and edge computing are a powerful way to rapidly analyze data in real-time. </a:t>
            </a:r>
          </a:p>
          <a:p>
            <a:pPr marL="285750" marR="0" indent="-285750" algn="just">
              <a:lnSpc>
                <a:spcPct val="150000"/>
              </a:lnSpc>
              <a:spcBef>
                <a:spcPts val="0"/>
              </a:spcBef>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Latha" panose="020B0604020202020204" pitchFamily="34" charset="0"/>
              </a:rPr>
              <a:t>But in Edge computing the data storage must be placed nearer to the place where the data is getting or giving to them. In our project robotic arm is controlled and automation data is stored in wirelessly so Edge computing is not used in this project. </a:t>
            </a:r>
          </a:p>
          <a:p>
            <a:pPr marL="285750" marR="0" indent="-285750" algn="just">
              <a:lnSpc>
                <a:spcPct val="150000"/>
              </a:lnSpc>
              <a:spcBef>
                <a:spcPts val="0"/>
              </a:spcBef>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Latha" panose="020B0604020202020204" pitchFamily="34" charset="0"/>
              </a:rPr>
              <a:t>Edge computing gives more speed data transfer but less flexibility. FOG computing has enough speed and flexibility for the robotic arm and it is one of the best methods also.</a:t>
            </a:r>
          </a:p>
        </p:txBody>
      </p:sp>
    </p:spTree>
    <p:extLst>
      <p:ext uri="{BB962C8B-B14F-4D97-AF65-F5344CB8AC3E}">
        <p14:creationId xmlns:p14="http://schemas.microsoft.com/office/powerpoint/2010/main" val="4109907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FB48543-97CA-4A2F-BE8A-9474FCBB5FF2}"/>
              </a:ext>
            </a:extLst>
          </p:cNvPr>
          <p:cNvSpPr txBox="1"/>
          <p:nvPr/>
        </p:nvSpPr>
        <p:spPr>
          <a:xfrm>
            <a:off x="4792860" y="541565"/>
            <a:ext cx="2606279" cy="584775"/>
          </a:xfrm>
          <a:prstGeom prst="rect">
            <a:avLst/>
          </a:prstGeom>
          <a:noFill/>
        </p:spPr>
        <p:txBody>
          <a:bodyPr wrap="square" rtlCol="0">
            <a:spAutoFit/>
          </a:bodyPr>
          <a:lstStyle/>
          <a:p>
            <a:r>
              <a:rPr lang="en-IN"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WORKFLOW</a:t>
            </a:r>
          </a:p>
        </p:txBody>
      </p:sp>
      <p:pic>
        <p:nvPicPr>
          <p:cNvPr id="3" name="Picture 2">
            <a:extLst>
              <a:ext uri="{FF2B5EF4-FFF2-40B4-BE49-F238E27FC236}">
                <a16:creationId xmlns:a16="http://schemas.microsoft.com/office/drawing/2014/main" id="{B2505BF8-9228-4FF1-82DB-F632440A5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2357" y="1205091"/>
            <a:ext cx="6478343" cy="4447818"/>
          </a:xfrm>
          <a:prstGeom prst="rect">
            <a:avLst/>
          </a:prstGeom>
        </p:spPr>
      </p:pic>
    </p:spTree>
    <p:extLst>
      <p:ext uri="{BB962C8B-B14F-4D97-AF65-F5344CB8AC3E}">
        <p14:creationId xmlns:p14="http://schemas.microsoft.com/office/powerpoint/2010/main" val="2649797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C2349EB-7022-4D2D-957E-C755C991B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736" y="1361073"/>
            <a:ext cx="9534525" cy="4275318"/>
          </a:xfrm>
          <a:prstGeom prst="rect">
            <a:avLst/>
          </a:prstGeom>
        </p:spPr>
      </p:pic>
      <p:sp>
        <p:nvSpPr>
          <p:cNvPr id="8" name="TextBox 7">
            <a:extLst>
              <a:ext uri="{FF2B5EF4-FFF2-40B4-BE49-F238E27FC236}">
                <a16:creationId xmlns:a16="http://schemas.microsoft.com/office/drawing/2014/main" id="{3FB48543-97CA-4A2F-BE8A-9474FCBB5FF2}"/>
              </a:ext>
            </a:extLst>
          </p:cNvPr>
          <p:cNvSpPr txBox="1"/>
          <p:nvPr/>
        </p:nvSpPr>
        <p:spPr>
          <a:xfrm>
            <a:off x="4146946" y="551090"/>
            <a:ext cx="3898107" cy="584775"/>
          </a:xfrm>
          <a:prstGeom prst="rect">
            <a:avLst/>
          </a:prstGeom>
          <a:noFill/>
        </p:spPr>
        <p:txBody>
          <a:bodyPr wrap="square" rtlCol="0">
            <a:spAutoFit/>
          </a:bodyPr>
          <a:lstStyle/>
          <a:p>
            <a:r>
              <a:rPr lang="en-IN"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CIRCUIT DIAGRAM</a:t>
            </a:r>
          </a:p>
        </p:txBody>
      </p:sp>
      <p:cxnSp>
        <p:nvCxnSpPr>
          <p:cNvPr id="10" name="Straight Connector 9">
            <a:extLst>
              <a:ext uri="{FF2B5EF4-FFF2-40B4-BE49-F238E27FC236}">
                <a16:creationId xmlns:a16="http://schemas.microsoft.com/office/drawing/2014/main" id="{E512B4F1-00EF-4D68-9C92-5F9A5431691D}"/>
              </a:ext>
            </a:extLst>
          </p:cNvPr>
          <p:cNvCxnSpPr/>
          <p:nvPr/>
        </p:nvCxnSpPr>
        <p:spPr>
          <a:xfrm>
            <a:off x="7641320" y="5605496"/>
            <a:ext cx="334433"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044426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379E3E-727A-4EA8-AC5A-4B75F22A1359}"/>
              </a:ext>
            </a:extLst>
          </p:cNvPr>
          <p:cNvSpPr txBox="1"/>
          <p:nvPr/>
        </p:nvSpPr>
        <p:spPr>
          <a:xfrm>
            <a:off x="4924851" y="389527"/>
            <a:ext cx="2333623" cy="584775"/>
          </a:xfrm>
          <a:prstGeom prst="rect">
            <a:avLst/>
          </a:prstGeom>
          <a:noFill/>
        </p:spPr>
        <p:txBody>
          <a:bodyPr wrap="square" rtlCol="0">
            <a:spAutoFit/>
          </a:bodyPr>
          <a:lstStyle/>
          <a:p>
            <a:r>
              <a:rPr lang="en-IN"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DIAGRAM</a:t>
            </a:r>
          </a:p>
        </p:txBody>
      </p:sp>
      <p:pic>
        <p:nvPicPr>
          <p:cNvPr id="6" name="Picture 5">
            <a:extLst>
              <a:ext uri="{FF2B5EF4-FFF2-40B4-BE49-F238E27FC236}">
                <a16:creationId xmlns:a16="http://schemas.microsoft.com/office/drawing/2014/main" id="{7AA39F89-927D-4DBA-8ECB-AD38B88E2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675" y="1195894"/>
            <a:ext cx="2577525" cy="257752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8" name="Picture 7">
            <a:extLst>
              <a:ext uri="{FF2B5EF4-FFF2-40B4-BE49-F238E27FC236}">
                <a16:creationId xmlns:a16="http://schemas.microsoft.com/office/drawing/2014/main" id="{1F284F0C-3A62-4EC8-BDB9-DAAA1D6C96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8070" y="838797"/>
            <a:ext cx="2057400" cy="21475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8" name="Picture 17">
            <a:extLst>
              <a:ext uri="{FF2B5EF4-FFF2-40B4-BE49-F238E27FC236}">
                <a16:creationId xmlns:a16="http://schemas.microsoft.com/office/drawing/2014/main" id="{57735F6C-71B5-4093-951F-F0B1DF6FBF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2925" y="4355113"/>
            <a:ext cx="1793911" cy="186097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20" name="Straight Arrow Connector 19">
            <a:extLst>
              <a:ext uri="{FF2B5EF4-FFF2-40B4-BE49-F238E27FC236}">
                <a16:creationId xmlns:a16="http://schemas.microsoft.com/office/drawing/2014/main" id="{1186FC32-2AC0-44F3-A80F-5B006F14F856}"/>
              </a:ext>
            </a:extLst>
          </p:cNvPr>
          <p:cNvCxnSpPr/>
          <p:nvPr/>
        </p:nvCxnSpPr>
        <p:spPr>
          <a:xfrm flipV="1">
            <a:off x="4589375" y="3273447"/>
            <a:ext cx="619125" cy="1009650"/>
          </a:xfrm>
          <a:prstGeom prst="straightConnector1">
            <a:avLst/>
          </a:prstGeom>
          <a:ln>
            <a:tailEnd type="triangle"/>
          </a:ln>
          <a:effectLst/>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7AE43AEB-948D-47C9-92A3-8CA79B5A7F2C}"/>
              </a:ext>
            </a:extLst>
          </p:cNvPr>
          <p:cNvCxnSpPr/>
          <p:nvPr/>
        </p:nvCxnSpPr>
        <p:spPr>
          <a:xfrm flipH="1">
            <a:off x="3370175" y="2016147"/>
            <a:ext cx="183832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33" name="Picture 32">
            <a:extLst>
              <a:ext uri="{FF2B5EF4-FFF2-40B4-BE49-F238E27FC236}">
                <a16:creationId xmlns:a16="http://schemas.microsoft.com/office/drawing/2014/main" id="{2EE3141A-93A0-4A60-9D1A-628A9BB500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5003" y="3778272"/>
            <a:ext cx="2157536" cy="174084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35" name="Straight Arrow Connector 34">
            <a:extLst>
              <a:ext uri="{FF2B5EF4-FFF2-40B4-BE49-F238E27FC236}">
                <a16:creationId xmlns:a16="http://schemas.microsoft.com/office/drawing/2014/main" id="{DA59AF76-2178-4C46-A09D-E948912B6C7F}"/>
              </a:ext>
            </a:extLst>
          </p:cNvPr>
          <p:cNvCxnSpPr>
            <a:cxnSpLocks/>
          </p:cNvCxnSpPr>
          <p:nvPr/>
        </p:nvCxnSpPr>
        <p:spPr>
          <a:xfrm flipV="1">
            <a:off x="2262181" y="3338414"/>
            <a:ext cx="481186" cy="810926"/>
          </a:xfrm>
          <a:prstGeom prst="straightConnector1">
            <a:avLst/>
          </a:prstGeom>
          <a:ln>
            <a:tailEnd type="triangle"/>
          </a:ln>
          <a:effectLst/>
        </p:spPr>
        <p:style>
          <a:lnRef idx="3">
            <a:schemeClr val="accent1"/>
          </a:lnRef>
          <a:fillRef idx="0">
            <a:schemeClr val="accent1"/>
          </a:fillRef>
          <a:effectRef idx="2">
            <a:schemeClr val="accent1"/>
          </a:effectRef>
          <a:fontRef idx="minor">
            <a:schemeClr val="tx1"/>
          </a:fontRef>
        </p:style>
      </p:cxnSp>
      <p:sp>
        <p:nvSpPr>
          <p:cNvPr id="41" name="TextBox 40">
            <a:extLst>
              <a:ext uri="{FF2B5EF4-FFF2-40B4-BE49-F238E27FC236}">
                <a16:creationId xmlns:a16="http://schemas.microsoft.com/office/drawing/2014/main" id="{6538075B-BEF2-4E90-AE3F-6B802479CCFC}"/>
              </a:ext>
            </a:extLst>
          </p:cNvPr>
          <p:cNvSpPr txBox="1"/>
          <p:nvPr/>
        </p:nvSpPr>
        <p:spPr>
          <a:xfrm>
            <a:off x="1453865" y="5257449"/>
            <a:ext cx="134302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5V Power</a:t>
            </a:r>
          </a:p>
        </p:txBody>
      </p:sp>
      <p:sp>
        <p:nvSpPr>
          <p:cNvPr id="43" name="TextBox 42">
            <a:extLst>
              <a:ext uri="{FF2B5EF4-FFF2-40B4-BE49-F238E27FC236}">
                <a16:creationId xmlns:a16="http://schemas.microsoft.com/office/drawing/2014/main" id="{24946A06-97AF-49CD-8351-912FED719539}"/>
              </a:ext>
            </a:extLst>
          </p:cNvPr>
          <p:cNvSpPr txBox="1"/>
          <p:nvPr/>
        </p:nvSpPr>
        <p:spPr>
          <a:xfrm>
            <a:off x="3742264" y="6216085"/>
            <a:ext cx="91523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Keypad</a:t>
            </a:r>
          </a:p>
        </p:txBody>
      </p:sp>
      <p:sp>
        <p:nvSpPr>
          <p:cNvPr id="48" name="TextBox 47">
            <a:extLst>
              <a:ext uri="{FF2B5EF4-FFF2-40B4-BE49-F238E27FC236}">
                <a16:creationId xmlns:a16="http://schemas.microsoft.com/office/drawing/2014/main" id="{D9234B31-AE92-4AD2-A63C-5CBBB1DA83CE}"/>
              </a:ext>
            </a:extLst>
          </p:cNvPr>
          <p:cNvSpPr txBox="1"/>
          <p:nvPr/>
        </p:nvSpPr>
        <p:spPr>
          <a:xfrm>
            <a:off x="2353010" y="2901758"/>
            <a:ext cx="164424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Robotic Arm</a:t>
            </a:r>
          </a:p>
        </p:txBody>
      </p:sp>
      <p:pic>
        <p:nvPicPr>
          <p:cNvPr id="23" name="Picture 22">
            <a:extLst>
              <a:ext uri="{FF2B5EF4-FFF2-40B4-BE49-F238E27FC236}">
                <a16:creationId xmlns:a16="http://schemas.microsoft.com/office/drawing/2014/main" id="{8FA38877-7F82-4233-A383-98A96954AE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19886" y="4579786"/>
            <a:ext cx="2124075" cy="153673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5" name="Picture 24">
            <a:extLst>
              <a:ext uri="{FF2B5EF4-FFF2-40B4-BE49-F238E27FC236}">
                <a16:creationId xmlns:a16="http://schemas.microsoft.com/office/drawing/2014/main" id="{69C600C2-741A-4BFC-A125-104F64D4116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00923" y="3237005"/>
            <a:ext cx="2295525" cy="116969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27" name="Straight Arrow Connector 26">
            <a:extLst>
              <a:ext uri="{FF2B5EF4-FFF2-40B4-BE49-F238E27FC236}">
                <a16:creationId xmlns:a16="http://schemas.microsoft.com/office/drawing/2014/main" id="{51EBC419-1A2A-408E-9392-4EBD9BA8320F}"/>
              </a:ext>
            </a:extLst>
          </p:cNvPr>
          <p:cNvCxnSpPr>
            <a:cxnSpLocks/>
          </p:cNvCxnSpPr>
          <p:nvPr/>
        </p:nvCxnSpPr>
        <p:spPr>
          <a:xfrm flipH="1" flipV="1">
            <a:off x="6911549" y="2868795"/>
            <a:ext cx="560813" cy="544903"/>
          </a:xfrm>
          <a:prstGeom prst="straightConnector1">
            <a:avLst/>
          </a:prstGeom>
          <a:ln>
            <a:tailEnd type="triangle"/>
          </a:ln>
          <a:effectLst/>
        </p:spPr>
        <p:style>
          <a:lnRef idx="3">
            <a:schemeClr val="accent1"/>
          </a:lnRef>
          <a:fillRef idx="0">
            <a:schemeClr val="accent1"/>
          </a:fillRef>
          <a:effectRef idx="2">
            <a:schemeClr val="accent1"/>
          </a:effectRef>
          <a:fontRef idx="minor">
            <a:schemeClr val="tx1"/>
          </a:fontRef>
        </p:style>
      </p:cxnSp>
      <p:pic>
        <p:nvPicPr>
          <p:cNvPr id="28" name="Picture 27">
            <a:extLst>
              <a:ext uri="{FF2B5EF4-FFF2-40B4-BE49-F238E27FC236}">
                <a16:creationId xmlns:a16="http://schemas.microsoft.com/office/drawing/2014/main" id="{BC77C692-4814-471E-A959-61D9BDD9BF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3514" y="762043"/>
            <a:ext cx="2157536" cy="174084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29" name="Straight Arrow Connector 28">
            <a:extLst>
              <a:ext uri="{FF2B5EF4-FFF2-40B4-BE49-F238E27FC236}">
                <a16:creationId xmlns:a16="http://schemas.microsoft.com/office/drawing/2014/main" id="{D8851DC3-61BE-4E98-9453-8115159BFE85}"/>
              </a:ext>
            </a:extLst>
          </p:cNvPr>
          <p:cNvCxnSpPr>
            <a:cxnSpLocks/>
          </p:cNvCxnSpPr>
          <p:nvPr/>
        </p:nvCxnSpPr>
        <p:spPr>
          <a:xfrm flipH="1">
            <a:off x="7177087" y="1661639"/>
            <a:ext cx="1943100" cy="599316"/>
          </a:xfrm>
          <a:prstGeom prst="straightConnector1">
            <a:avLst/>
          </a:prstGeom>
          <a:ln>
            <a:tailEnd type="triangle"/>
          </a:ln>
          <a:effectLst/>
        </p:spPr>
        <p:style>
          <a:lnRef idx="3">
            <a:schemeClr val="accent1"/>
          </a:lnRef>
          <a:fillRef idx="0">
            <a:schemeClr val="accent1"/>
          </a:fillRef>
          <a:effectRef idx="2">
            <a:schemeClr val="accent1"/>
          </a:effectRef>
          <a:fontRef idx="minor">
            <a:schemeClr val="tx1"/>
          </a:fontRef>
        </p:style>
      </p:cxnSp>
      <p:sp>
        <p:nvSpPr>
          <p:cNvPr id="30" name="TextBox 29">
            <a:extLst>
              <a:ext uri="{FF2B5EF4-FFF2-40B4-BE49-F238E27FC236}">
                <a16:creationId xmlns:a16="http://schemas.microsoft.com/office/drawing/2014/main" id="{2000E3C3-1EFA-42DE-A05F-4FD1C212424F}"/>
              </a:ext>
            </a:extLst>
          </p:cNvPr>
          <p:cNvSpPr txBox="1"/>
          <p:nvPr/>
        </p:nvSpPr>
        <p:spPr>
          <a:xfrm>
            <a:off x="9024935" y="2260955"/>
            <a:ext cx="134302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5V Power</a:t>
            </a:r>
          </a:p>
        </p:txBody>
      </p:sp>
      <p:sp>
        <p:nvSpPr>
          <p:cNvPr id="31" name="TextBox 30">
            <a:extLst>
              <a:ext uri="{FF2B5EF4-FFF2-40B4-BE49-F238E27FC236}">
                <a16:creationId xmlns:a16="http://schemas.microsoft.com/office/drawing/2014/main" id="{78952C20-74A9-4DF8-8963-4FCFE12CE9A3}"/>
              </a:ext>
            </a:extLst>
          </p:cNvPr>
          <p:cNvSpPr txBox="1"/>
          <p:nvPr/>
        </p:nvSpPr>
        <p:spPr>
          <a:xfrm>
            <a:off x="7476291" y="6137120"/>
            <a:ext cx="91523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Laptop</a:t>
            </a:r>
          </a:p>
        </p:txBody>
      </p:sp>
      <p:sp>
        <p:nvSpPr>
          <p:cNvPr id="34" name="TextBox 33">
            <a:extLst>
              <a:ext uri="{FF2B5EF4-FFF2-40B4-BE49-F238E27FC236}">
                <a16:creationId xmlns:a16="http://schemas.microsoft.com/office/drawing/2014/main" id="{C1B0954B-8597-4F07-B5B8-E3F22516940D}"/>
              </a:ext>
            </a:extLst>
          </p:cNvPr>
          <p:cNvSpPr txBox="1"/>
          <p:nvPr/>
        </p:nvSpPr>
        <p:spPr>
          <a:xfrm>
            <a:off x="8843961" y="6178984"/>
            <a:ext cx="91523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Mobile</a:t>
            </a:r>
          </a:p>
        </p:txBody>
      </p:sp>
      <p:sp>
        <p:nvSpPr>
          <p:cNvPr id="36" name="TextBox 35">
            <a:extLst>
              <a:ext uri="{FF2B5EF4-FFF2-40B4-BE49-F238E27FC236}">
                <a16:creationId xmlns:a16="http://schemas.microsoft.com/office/drawing/2014/main" id="{151538D6-6017-448E-A702-17A46EEE2E98}"/>
              </a:ext>
            </a:extLst>
          </p:cNvPr>
          <p:cNvSpPr txBox="1"/>
          <p:nvPr/>
        </p:nvSpPr>
        <p:spPr>
          <a:xfrm>
            <a:off x="5129214" y="3422967"/>
            <a:ext cx="1924899"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ESP32</a:t>
            </a:r>
          </a:p>
          <a:p>
            <a:pPr algn="ctr"/>
            <a:r>
              <a:rPr lang="en-IN" dirty="0">
                <a:latin typeface="Times New Roman" panose="02020603050405020304" pitchFamily="18" charset="0"/>
                <a:cs typeface="Times New Roman" panose="02020603050405020304" pitchFamily="18" charset="0"/>
              </a:rPr>
              <a:t>Microcontroller</a:t>
            </a:r>
          </a:p>
        </p:txBody>
      </p:sp>
      <p:pic>
        <p:nvPicPr>
          <p:cNvPr id="22" name="Picture 21">
            <a:extLst>
              <a:ext uri="{FF2B5EF4-FFF2-40B4-BE49-F238E27FC236}">
                <a16:creationId xmlns:a16="http://schemas.microsoft.com/office/drawing/2014/main" id="{5F6C5BC0-84ED-444F-B346-3701E20B173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91523" y="4428471"/>
            <a:ext cx="1860972" cy="186097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076448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A9B08F-913C-8371-C794-D224EE8197D2}"/>
              </a:ext>
            </a:extLst>
          </p:cNvPr>
          <p:cNvSpPr txBox="1"/>
          <p:nvPr/>
        </p:nvSpPr>
        <p:spPr>
          <a:xfrm>
            <a:off x="4642324" y="252808"/>
            <a:ext cx="2907351" cy="584775"/>
          </a:xfrm>
          <a:prstGeom prst="rect">
            <a:avLst/>
          </a:prstGeom>
          <a:noFill/>
        </p:spPr>
        <p:txBody>
          <a:bodyPr wrap="square" rtlCol="0">
            <a:spAutoFit/>
          </a:bodyPr>
          <a:lstStyle/>
          <a:p>
            <a:r>
              <a:rPr lang="en-US"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KINEMATICS </a:t>
            </a:r>
            <a:endParaRPr lang="en-IN"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5BFF375-9074-D6B1-998B-4E6B68F215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853" y="1145775"/>
            <a:ext cx="4702342" cy="3871036"/>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023576E-4B08-0EC6-6BFF-F07E458FA295}"/>
                  </a:ext>
                </a:extLst>
              </p:cNvPr>
              <p:cNvSpPr txBox="1"/>
              <p:nvPr/>
            </p:nvSpPr>
            <p:spPr>
              <a:xfrm>
                <a:off x="5747369" y="4285096"/>
                <a:ext cx="5061802" cy="2733762"/>
              </a:xfrm>
              <a:prstGeom prst="rect">
                <a:avLst/>
              </a:prstGeom>
              <a:noFill/>
            </p:spPr>
            <p:txBody>
              <a:bodyPr wrap="square">
                <a:spAutoFit/>
              </a:bodyPr>
              <a:lstStyle/>
              <a:p>
                <a:pPr marL="0" marR="0">
                  <a:spcBef>
                    <a:spcPts val="0"/>
                  </a:spcBef>
                  <a:spcAft>
                    <a:spcPts val="0"/>
                  </a:spcAft>
                </a:pPr>
                <a14:m>
                  <m:oMath xmlns:m="http://schemas.openxmlformats.org/officeDocument/2006/math">
                    <m:sSub>
                      <m:sSubPr>
                        <m:ctrlPr>
                          <a:rPr lang="en-IN" sz="1600" b="1" i="1" smtClean="0">
                            <a:effectLst/>
                            <a:latin typeface="Cambria Math" panose="02040503050406030204" pitchFamily="18" charset="0"/>
                            <a:ea typeface="SimSun" panose="02010600030101010101" pitchFamily="2" charset="-122"/>
                          </a:rPr>
                        </m:ctrlPr>
                      </m:sSubPr>
                      <m:e>
                        <m:r>
                          <a:rPr lang="en-US" sz="1600" b="1" i="1">
                            <a:effectLst/>
                            <a:latin typeface="Cambria Math" panose="02040503050406030204" pitchFamily="18" charset="0"/>
                            <a:ea typeface="SimSun" panose="02010600030101010101" pitchFamily="2" charset="-122"/>
                          </a:rPr>
                          <m:t>𝒂</m:t>
                        </m:r>
                      </m:e>
                      <m:sub>
                        <m:r>
                          <a:rPr lang="en-US" sz="1600" b="1" i="1">
                            <a:effectLst/>
                            <a:latin typeface="Cambria Math" panose="02040503050406030204" pitchFamily="18" charset="0"/>
                            <a:ea typeface="SimSun" panose="02010600030101010101" pitchFamily="2" charset="-122"/>
                          </a:rPr>
                          <m:t>𝟎</m:t>
                        </m:r>
                      </m:sub>
                    </m:sSub>
                    <m:r>
                      <a:rPr lang="en-US" sz="1600" b="1" i="1">
                        <a:effectLst/>
                        <a:latin typeface="Cambria Math" panose="02040503050406030204" pitchFamily="18" charset="0"/>
                        <a:ea typeface="SimSun" panose="02010600030101010101" pitchFamily="2" charset="-122"/>
                      </a:rPr>
                      <m:t>=</m:t>
                    </m:r>
                    <m:func>
                      <m:funcPr>
                        <m:ctrlPr>
                          <a:rPr lang="en-IN" sz="1600" b="1" i="1">
                            <a:effectLst/>
                            <a:latin typeface="Cambria Math" panose="02040503050406030204" pitchFamily="18" charset="0"/>
                            <a:ea typeface="SimSun" panose="02010600030101010101" pitchFamily="2" charset="-122"/>
                          </a:rPr>
                        </m:ctrlPr>
                      </m:funcPr>
                      <m:fName>
                        <m:sSup>
                          <m:sSupPr>
                            <m:ctrlPr>
                              <a:rPr lang="en-IN" sz="1600" b="1" i="1">
                                <a:effectLst/>
                                <a:latin typeface="Cambria Math" panose="02040503050406030204" pitchFamily="18" charset="0"/>
                                <a:ea typeface="SimSun" panose="02010600030101010101" pitchFamily="2" charset="-122"/>
                              </a:rPr>
                            </m:ctrlPr>
                          </m:sSupPr>
                          <m:e>
                            <m:r>
                              <a:rPr lang="en-US" sz="1600" b="1" i="1">
                                <a:effectLst/>
                                <a:latin typeface="Cambria Math" panose="02040503050406030204" pitchFamily="18" charset="0"/>
                                <a:ea typeface="SimSun" panose="02010600030101010101" pitchFamily="2" charset="-122"/>
                              </a:rPr>
                              <m:t>𝒄𝒐𝒔</m:t>
                            </m:r>
                          </m:e>
                          <m:sup>
                            <m:r>
                              <a:rPr lang="en-US" sz="1600" b="1" i="1">
                                <a:effectLst/>
                                <a:latin typeface="Cambria Math" panose="02040503050406030204" pitchFamily="18" charset="0"/>
                                <a:ea typeface="SimSun" panose="02010600030101010101" pitchFamily="2" charset="-122"/>
                              </a:rPr>
                              <m:t>−</m:t>
                            </m:r>
                            <m:r>
                              <a:rPr lang="en-US" sz="1600" b="1" i="1">
                                <a:effectLst/>
                                <a:latin typeface="Cambria Math" panose="02040503050406030204" pitchFamily="18" charset="0"/>
                                <a:ea typeface="SimSun" panose="02010600030101010101" pitchFamily="2" charset="-122"/>
                              </a:rPr>
                              <m:t>𝟏</m:t>
                            </m:r>
                          </m:sup>
                        </m:sSup>
                      </m:fName>
                      <m:e>
                        <m:d>
                          <m:dPr>
                            <m:ctrlPr>
                              <a:rPr lang="en-IN" sz="1600" b="1" i="1">
                                <a:effectLst/>
                                <a:latin typeface="Cambria Math" panose="02040503050406030204" pitchFamily="18" charset="0"/>
                                <a:ea typeface="SimSun" panose="02010600030101010101" pitchFamily="2" charset="-122"/>
                              </a:rPr>
                            </m:ctrlPr>
                          </m:dPr>
                          <m:e>
                            <m:f>
                              <m:fPr>
                                <m:ctrlPr>
                                  <a:rPr lang="en-IN" sz="1600" b="1" i="1">
                                    <a:effectLst/>
                                    <a:latin typeface="Cambria Math" panose="02040503050406030204" pitchFamily="18" charset="0"/>
                                    <a:ea typeface="SimSun" panose="02010600030101010101" pitchFamily="2" charset="-122"/>
                                  </a:rPr>
                                </m:ctrlPr>
                              </m:fPr>
                              <m:num>
                                <m:sSub>
                                  <m:sSubPr>
                                    <m:ctrlPr>
                                      <a:rPr lang="en-IN" sz="1600" b="1" i="1">
                                        <a:effectLst/>
                                        <a:latin typeface="Cambria Math" panose="02040503050406030204" pitchFamily="18" charset="0"/>
                                        <a:ea typeface="SimSun" panose="02010600030101010101" pitchFamily="2" charset="-122"/>
                                      </a:rPr>
                                    </m:ctrlPr>
                                  </m:sSubPr>
                                  <m:e>
                                    <m:r>
                                      <a:rPr lang="en-US" sz="1600" b="1" i="1">
                                        <a:effectLst/>
                                        <a:latin typeface="Cambria Math" panose="02040503050406030204" pitchFamily="18" charset="0"/>
                                        <a:ea typeface="SimSun" panose="02010600030101010101" pitchFamily="2" charset="-122"/>
                                      </a:rPr>
                                      <m:t>𝒙</m:t>
                                    </m:r>
                                  </m:e>
                                  <m:sub>
                                    <m:r>
                                      <a:rPr lang="en-US" sz="1600" b="1" i="1">
                                        <a:effectLst/>
                                        <a:latin typeface="Cambria Math" panose="02040503050406030204" pitchFamily="18" charset="0"/>
                                        <a:ea typeface="SimSun" panose="02010600030101010101" pitchFamily="2" charset="-122"/>
                                      </a:rPr>
                                      <m:t>𝟏</m:t>
                                    </m:r>
                                  </m:sub>
                                </m:sSub>
                              </m:num>
                              <m:den>
                                <m:rad>
                                  <m:radPr>
                                    <m:degHide m:val="on"/>
                                    <m:ctrlPr>
                                      <a:rPr lang="en-IN" sz="1600" b="1" i="1">
                                        <a:effectLst/>
                                        <a:latin typeface="Cambria Math" panose="02040503050406030204" pitchFamily="18" charset="0"/>
                                        <a:ea typeface="Times New Roman" panose="02020603050405020304" pitchFamily="18" charset="0"/>
                                      </a:rPr>
                                    </m:ctrlPr>
                                  </m:radPr>
                                  <m:deg/>
                                  <m:e>
                                    <m:sSubSup>
                                      <m:sSubSupPr>
                                        <m:ctrlPr>
                                          <a:rPr lang="en-IN" sz="1600" b="1" i="1">
                                            <a:effectLst/>
                                            <a:latin typeface="Cambria Math" panose="02040503050406030204" pitchFamily="18" charset="0"/>
                                            <a:ea typeface="Times New Roman" panose="02020603050405020304" pitchFamily="18" charset="0"/>
                                          </a:rPr>
                                        </m:ctrlPr>
                                      </m:sSubSupPr>
                                      <m:e>
                                        <m:r>
                                          <a:rPr lang="en-US" sz="1600" b="1" i="1">
                                            <a:effectLst/>
                                            <a:latin typeface="Cambria Math" panose="02040503050406030204" pitchFamily="18" charset="0"/>
                                            <a:ea typeface="Times New Roman" panose="02020603050405020304" pitchFamily="18" charset="0"/>
                                          </a:rPr>
                                          <m:t>𝒙</m:t>
                                        </m:r>
                                      </m:e>
                                      <m:sub>
                                        <m:r>
                                          <a:rPr lang="en-US" sz="1600" b="1" i="1">
                                            <a:effectLst/>
                                            <a:latin typeface="Cambria Math" panose="02040503050406030204" pitchFamily="18" charset="0"/>
                                            <a:ea typeface="Times New Roman" panose="02020603050405020304" pitchFamily="18" charset="0"/>
                                          </a:rPr>
                                          <m:t>𝟏</m:t>
                                        </m:r>
                                      </m:sub>
                                      <m:sup>
                                        <m:r>
                                          <a:rPr lang="en-US" sz="1600" b="1" i="1">
                                            <a:effectLst/>
                                            <a:latin typeface="Cambria Math" panose="02040503050406030204" pitchFamily="18" charset="0"/>
                                            <a:ea typeface="Times New Roman" panose="02020603050405020304" pitchFamily="18" charset="0"/>
                                          </a:rPr>
                                          <m:t>𝟐</m:t>
                                        </m:r>
                                      </m:sup>
                                    </m:sSubSup>
                                    <m:r>
                                      <a:rPr lang="en-US" sz="1600" b="1" i="1">
                                        <a:effectLst/>
                                        <a:latin typeface="Cambria Math" panose="02040503050406030204" pitchFamily="18" charset="0"/>
                                        <a:ea typeface="Times New Roman" panose="02020603050405020304" pitchFamily="18" charset="0"/>
                                      </a:rPr>
                                      <m:t>+</m:t>
                                    </m:r>
                                    <m:sSubSup>
                                      <m:sSubSupPr>
                                        <m:ctrlPr>
                                          <a:rPr lang="en-IN" sz="1600" b="1" i="1">
                                            <a:effectLst/>
                                            <a:latin typeface="Cambria Math" panose="02040503050406030204" pitchFamily="18" charset="0"/>
                                            <a:ea typeface="Times New Roman" panose="02020603050405020304" pitchFamily="18" charset="0"/>
                                          </a:rPr>
                                        </m:ctrlPr>
                                      </m:sSubSupPr>
                                      <m:e>
                                        <m:r>
                                          <a:rPr lang="en-US" sz="1600" b="1" i="1">
                                            <a:effectLst/>
                                            <a:latin typeface="Cambria Math" panose="02040503050406030204" pitchFamily="18" charset="0"/>
                                            <a:ea typeface="Times New Roman" panose="02020603050405020304" pitchFamily="18" charset="0"/>
                                          </a:rPr>
                                          <m:t>𝒚</m:t>
                                        </m:r>
                                      </m:e>
                                      <m:sub>
                                        <m:r>
                                          <a:rPr lang="en-US" sz="1600" b="1" i="1">
                                            <a:effectLst/>
                                            <a:latin typeface="Cambria Math" panose="02040503050406030204" pitchFamily="18" charset="0"/>
                                            <a:ea typeface="Times New Roman" panose="02020603050405020304" pitchFamily="18" charset="0"/>
                                          </a:rPr>
                                          <m:t>𝟏</m:t>
                                        </m:r>
                                      </m:sub>
                                      <m:sup>
                                        <m:r>
                                          <a:rPr lang="en-US" sz="1600" b="1" i="1">
                                            <a:effectLst/>
                                            <a:latin typeface="Cambria Math" panose="02040503050406030204" pitchFamily="18" charset="0"/>
                                            <a:ea typeface="Times New Roman" panose="02020603050405020304" pitchFamily="18" charset="0"/>
                                          </a:rPr>
                                          <m:t>𝟐</m:t>
                                        </m:r>
                                      </m:sup>
                                    </m:sSubSup>
                                  </m:e>
                                </m:rad>
                              </m:den>
                            </m:f>
                          </m:e>
                        </m:d>
                      </m:e>
                    </m:func>
                  </m:oMath>
                </a14:m>
                <a:r>
                  <a:rPr lang="en-US" sz="1600" b="1" i="1" dirty="0">
                    <a:effectLst/>
                    <a:latin typeface="Times New Roman" panose="02020603050405020304" pitchFamily="18" charset="0"/>
                    <a:ea typeface="Times New Roman" panose="02020603050405020304" pitchFamily="18" charset="0"/>
                  </a:rPr>
                  <a:t> </a:t>
                </a:r>
              </a:p>
              <a:p>
                <a:pPr marL="0" marR="0">
                  <a:spcBef>
                    <a:spcPts val="0"/>
                  </a:spcBef>
                  <a:spcAft>
                    <a:spcPts val="0"/>
                  </a:spcAft>
                </a:pPr>
                <a:endParaRPr lang="en-IN" sz="1600" dirty="0">
                  <a:effectLst/>
                  <a:latin typeface="Times New Roman" panose="02020603050405020304" pitchFamily="18" charset="0"/>
                  <a:ea typeface="SimSun" panose="02010600030101010101" pitchFamily="2" charset="-122"/>
                </a:endParaRPr>
              </a:p>
              <a:p>
                <a:pPr marL="0" marR="0">
                  <a:spcBef>
                    <a:spcPts val="0"/>
                  </a:spcBef>
                  <a:spcAft>
                    <a:spcPts val="0"/>
                  </a:spcAft>
                </a:pPr>
                <a14:m>
                  <m:oMath xmlns:m="http://schemas.openxmlformats.org/officeDocument/2006/math">
                    <m:sSub>
                      <m:sSubPr>
                        <m:ctrlPr>
                          <a:rPr lang="en-IN" sz="1600" b="1" i="1">
                            <a:effectLst/>
                            <a:latin typeface="Cambria Math" panose="02040503050406030204" pitchFamily="18" charset="0"/>
                            <a:ea typeface="SimSun" panose="02010600030101010101" pitchFamily="2" charset="-122"/>
                          </a:rPr>
                        </m:ctrlPr>
                      </m:sSubPr>
                      <m:e>
                        <m:r>
                          <a:rPr lang="en-US" sz="1600" b="1" i="1">
                            <a:effectLst/>
                            <a:latin typeface="Cambria Math" panose="02040503050406030204" pitchFamily="18" charset="0"/>
                            <a:ea typeface="SimSun" panose="02010600030101010101" pitchFamily="2" charset="-122"/>
                          </a:rPr>
                          <m:t>𝒂</m:t>
                        </m:r>
                      </m:e>
                      <m:sub>
                        <m:r>
                          <a:rPr lang="en-US" sz="1600" b="1" i="1">
                            <a:effectLst/>
                            <a:latin typeface="Cambria Math" panose="02040503050406030204" pitchFamily="18" charset="0"/>
                            <a:ea typeface="SimSun" panose="02010600030101010101" pitchFamily="2" charset="-122"/>
                          </a:rPr>
                          <m:t>𝟏</m:t>
                        </m:r>
                      </m:sub>
                    </m:sSub>
                    <m:r>
                      <a:rPr lang="en-US" sz="1600" b="1" i="1">
                        <a:effectLst/>
                        <a:latin typeface="Cambria Math" panose="02040503050406030204" pitchFamily="18" charset="0"/>
                        <a:ea typeface="SimSun" panose="02010600030101010101" pitchFamily="2" charset="-122"/>
                      </a:rPr>
                      <m:t>= </m:t>
                    </m:r>
                    <m:func>
                      <m:funcPr>
                        <m:ctrlPr>
                          <a:rPr lang="en-IN" sz="1600" b="1" i="1">
                            <a:effectLst/>
                            <a:latin typeface="Cambria Math" panose="02040503050406030204" pitchFamily="18" charset="0"/>
                            <a:ea typeface="SimSun" panose="02010600030101010101" pitchFamily="2" charset="-122"/>
                          </a:rPr>
                        </m:ctrlPr>
                      </m:funcPr>
                      <m:fName>
                        <m:sSup>
                          <m:sSupPr>
                            <m:ctrlPr>
                              <a:rPr lang="en-IN" sz="1600" b="1" i="1">
                                <a:effectLst/>
                                <a:latin typeface="Cambria Math" panose="02040503050406030204" pitchFamily="18" charset="0"/>
                                <a:ea typeface="SimSun" panose="02010600030101010101" pitchFamily="2" charset="-122"/>
                              </a:rPr>
                            </m:ctrlPr>
                          </m:sSupPr>
                          <m:e>
                            <m:r>
                              <a:rPr lang="en-US" sz="1600" b="1" i="1">
                                <a:effectLst/>
                                <a:latin typeface="Cambria Math" panose="02040503050406030204" pitchFamily="18" charset="0"/>
                                <a:ea typeface="SimSun" panose="02010600030101010101" pitchFamily="2" charset="-122"/>
                              </a:rPr>
                              <m:t>𝒄𝒐𝒔</m:t>
                            </m:r>
                          </m:e>
                          <m:sup>
                            <m:r>
                              <a:rPr lang="en-US" sz="1600" b="1" i="1">
                                <a:effectLst/>
                                <a:latin typeface="Cambria Math" panose="02040503050406030204" pitchFamily="18" charset="0"/>
                                <a:ea typeface="SimSun" panose="02010600030101010101" pitchFamily="2" charset="-122"/>
                              </a:rPr>
                              <m:t>−</m:t>
                            </m:r>
                            <m:r>
                              <a:rPr lang="en-US" sz="1600" b="1" i="1">
                                <a:effectLst/>
                                <a:latin typeface="Cambria Math" panose="02040503050406030204" pitchFamily="18" charset="0"/>
                                <a:ea typeface="SimSun" panose="02010600030101010101" pitchFamily="2" charset="-122"/>
                              </a:rPr>
                              <m:t>𝟏</m:t>
                            </m:r>
                          </m:sup>
                        </m:sSup>
                      </m:fName>
                      <m:e>
                        <m:d>
                          <m:dPr>
                            <m:ctrlPr>
                              <a:rPr lang="en-IN" sz="1600" b="1" i="1">
                                <a:effectLst/>
                                <a:latin typeface="Cambria Math" panose="02040503050406030204" pitchFamily="18" charset="0"/>
                                <a:ea typeface="SimSun" panose="02010600030101010101" pitchFamily="2" charset="-122"/>
                              </a:rPr>
                            </m:ctrlPr>
                          </m:dPr>
                          <m:e>
                            <m:f>
                              <m:fPr>
                                <m:ctrlPr>
                                  <a:rPr lang="en-IN" sz="1600" b="1" i="1">
                                    <a:effectLst/>
                                    <a:latin typeface="Cambria Math" panose="02040503050406030204" pitchFamily="18" charset="0"/>
                                    <a:ea typeface="SimSun" panose="02010600030101010101" pitchFamily="2" charset="-122"/>
                                  </a:rPr>
                                </m:ctrlPr>
                              </m:fPr>
                              <m:num>
                                <m:rad>
                                  <m:radPr>
                                    <m:degHide m:val="on"/>
                                    <m:ctrlPr>
                                      <a:rPr lang="en-IN" sz="1600" b="1" i="1">
                                        <a:effectLst/>
                                        <a:latin typeface="Cambria Math" panose="02040503050406030204" pitchFamily="18" charset="0"/>
                                        <a:ea typeface="SimSun" panose="02010600030101010101" pitchFamily="2" charset="-122"/>
                                      </a:rPr>
                                    </m:ctrlPr>
                                  </m:radPr>
                                  <m:deg/>
                                  <m:e>
                                    <m:sSubSup>
                                      <m:sSubSupPr>
                                        <m:ctrlPr>
                                          <a:rPr lang="en-IN" sz="1600" b="1" i="1">
                                            <a:effectLst/>
                                            <a:latin typeface="Cambria Math" panose="02040503050406030204" pitchFamily="18" charset="0"/>
                                            <a:ea typeface="SimSun" panose="02010600030101010101" pitchFamily="2" charset="-122"/>
                                          </a:rPr>
                                        </m:ctrlPr>
                                      </m:sSubSupPr>
                                      <m:e>
                                        <m:r>
                                          <a:rPr lang="en-US" sz="1600" b="1" i="1">
                                            <a:effectLst/>
                                            <a:latin typeface="Cambria Math" panose="02040503050406030204" pitchFamily="18" charset="0"/>
                                            <a:ea typeface="SimSun" panose="02010600030101010101" pitchFamily="2" charset="-122"/>
                                          </a:rPr>
                                          <m:t>𝒙</m:t>
                                        </m:r>
                                      </m:e>
                                      <m:sub>
                                        <m:r>
                                          <a:rPr lang="en-US" sz="1600" b="1" i="1">
                                            <a:effectLst/>
                                            <a:latin typeface="Cambria Math" panose="02040503050406030204" pitchFamily="18" charset="0"/>
                                            <a:ea typeface="SimSun" panose="02010600030101010101" pitchFamily="2" charset="-122"/>
                                          </a:rPr>
                                          <m:t>𝟏</m:t>
                                        </m:r>
                                      </m:sub>
                                      <m:sup>
                                        <m:r>
                                          <a:rPr lang="en-US" sz="1600" b="1" i="1">
                                            <a:effectLst/>
                                            <a:latin typeface="Cambria Math" panose="02040503050406030204" pitchFamily="18" charset="0"/>
                                            <a:ea typeface="SimSun" panose="02010600030101010101" pitchFamily="2" charset="-122"/>
                                          </a:rPr>
                                          <m:t>𝟐</m:t>
                                        </m:r>
                                      </m:sup>
                                    </m:sSubSup>
                                    <m:r>
                                      <a:rPr lang="en-US" sz="1600" b="1" i="1">
                                        <a:effectLst/>
                                        <a:latin typeface="Cambria Math" panose="02040503050406030204" pitchFamily="18" charset="0"/>
                                        <a:ea typeface="SimSun" panose="02010600030101010101" pitchFamily="2" charset="-122"/>
                                      </a:rPr>
                                      <m:t>+</m:t>
                                    </m:r>
                                    <m:sSubSup>
                                      <m:sSubSupPr>
                                        <m:ctrlPr>
                                          <a:rPr lang="en-IN" sz="1600" b="1" i="1">
                                            <a:effectLst/>
                                            <a:latin typeface="Cambria Math" panose="02040503050406030204" pitchFamily="18" charset="0"/>
                                            <a:ea typeface="SimSun" panose="02010600030101010101" pitchFamily="2" charset="-122"/>
                                          </a:rPr>
                                        </m:ctrlPr>
                                      </m:sSubSupPr>
                                      <m:e>
                                        <m:r>
                                          <a:rPr lang="en-US" sz="1600" b="1" i="1">
                                            <a:effectLst/>
                                            <a:latin typeface="Cambria Math" panose="02040503050406030204" pitchFamily="18" charset="0"/>
                                            <a:ea typeface="SimSun" panose="02010600030101010101" pitchFamily="2" charset="-122"/>
                                          </a:rPr>
                                          <m:t>𝒚</m:t>
                                        </m:r>
                                      </m:e>
                                      <m:sub>
                                        <m:r>
                                          <a:rPr lang="en-US" sz="1600" b="1" i="1">
                                            <a:effectLst/>
                                            <a:latin typeface="Cambria Math" panose="02040503050406030204" pitchFamily="18" charset="0"/>
                                            <a:ea typeface="SimSun" panose="02010600030101010101" pitchFamily="2" charset="-122"/>
                                          </a:rPr>
                                          <m:t>𝟏</m:t>
                                        </m:r>
                                      </m:sub>
                                      <m:sup>
                                        <m:r>
                                          <a:rPr lang="en-US" sz="1600" b="1" i="1">
                                            <a:effectLst/>
                                            <a:latin typeface="Cambria Math" panose="02040503050406030204" pitchFamily="18" charset="0"/>
                                            <a:ea typeface="SimSun" panose="02010600030101010101" pitchFamily="2" charset="-122"/>
                                          </a:rPr>
                                          <m:t>𝟐</m:t>
                                        </m:r>
                                      </m:sup>
                                    </m:sSubSup>
                                    <m:r>
                                      <a:rPr lang="en-US" sz="1600" b="1" i="1">
                                        <a:effectLst/>
                                        <a:latin typeface="Cambria Math" panose="02040503050406030204" pitchFamily="18" charset="0"/>
                                        <a:ea typeface="SimSun" panose="02010600030101010101" pitchFamily="2" charset="-122"/>
                                      </a:rPr>
                                      <m:t>+</m:t>
                                    </m:r>
                                    <m:sSubSup>
                                      <m:sSubSupPr>
                                        <m:ctrlPr>
                                          <a:rPr lang="en-IN" sz="1600" b="1" i="1">
                                            <a:effectLst/>
                                            <a:latin typeface="Cambria Math" panose="02040503050406030204" pitchFamily="18" charset="0"/>
                                            <a:ea typeface="SimSun" panose="02010600030101010101" pitchFamily="2" charset="-122"/>
                                          </a:rPr>
                                        </m:ctrlPr>
                                      </m:sSubSupPr>
                                      <m:e>
                                        <m:r>
                                          <a:rPr lang="en-US" sz="1600" b="1" i="1">
                                            <a:effectLst/>
                                            <a:latin typeface="Cambria Math" panose="02040503050406030204" pitchFamily="18" charset="0"/>
                                            <a:ea typeface="SimSun" panose="02010600030101010101" pitchFamily="2" charset="-122"/>
                                          </a:rPr>
                                          <m:t>𝒛</m:t>
                                        </m:r>
                                      </m:e>
                                      <m:sub>
                                        <m:r>
                                          <a:rPr lang="en-US" sz="1600" b="1" i="1">
                                            <a:effectLst/>
                                            <a:latin typeface="Cambria Math" panose="02040503050406030204" pitchFamily="18" charset="0"/>
                                            <a:ea typeface="SimSun" panose="02010600030101010101" pitchFamily="2" charset="-122"/>
                                          </a:rPr>
                                          <m:t>𝟏</m:t>
                                        </m:r>
                                      </m:sub>
                                      <m:sup>
                                        <m:r>
                                          <a:rPr lang="en-US" sz="1600" b="1" i="1">
                                            <a:effectLst/>
                                            <a:latin typeface="Cambria Math" panose="02040503050406030204" pitchFamily="18" charset="0"/>
                                            <a:ea typeface="SimSun" panose="02010600030101010101" pitchFamily="2" charset="-122"/>
                                          </a:rPr>
                                          <m:t>𝟐</m:t>
                                        </m:r>
                                      </m:sup>
                                    </m:sSubSup>
                                  </m:e>
                                </m:rad>
                              </m:num>
                              <m:den>
                                <m:r>
                                  <a:rPr lang="en-US" sz="1600" b="1" i="1">
                                    <a:effectLst/>
                                    <a:latin typeface="Cambria Math" panose="02040503050406030204" pitchFamily="18" charset="0"/>
                                    <a:ea typeface="SimSun" panose="02010600030101010101" pitchFamily="2" charset="-122"/>
                                  </a:rPr>
                                  <m:t>𝟐</m:t>
                                </m:r>
                                <m:r>
                                  <a:rPr lang="en-US" sz="1600" b="1" i="1">
                                    <a:effectLst/>
                                    <a:latin typeface="Cambria Math" panose="02040503050406030204" pitchFamily="18" charset="0"/>
                                    <a:ea typeface="SimSun" panose="02010600030101010101" pitchFamily="2" charset="-122"/>
                                  </a:rPr>
                                  <m:t>∗</m:t>
                                </m:r>
                                <m:r>
                                  <a:rPr lang="en-US" sz="1600" b="1" i="1">
                                    <a:effectLst/>
                                    <a:latin typeface="Cambria Math" panose="02040503050406030204" pitchFamily="18" charset="0"/>
                                    <a:ea typeface="SimSun" panose="02010600030101010101" pitchFamily="2" charset="-122"/>
                                  </a:rPr>
                                  <m:t>𝒍</m:t>
                                </m:r>
                              </m:den>
                            </m:f>
                          </m:e>
                        </m:d>
                      </m:e>
                    </m:func>
                    <m:r>
                      <a:rPr lang="en-US" sz="1600" b="1" i="1">
                        <a:effectLst/>
                        <a:latin typeface="Cambria Math" panose="02040503050406030204" pitchFamily="18" charset="0"/>
                        <a:ea typeface="SimSun" panose="02010600030101010101" pitchFamily="2" charset="-122"/>
                      </a:rPr>
                      <m:t>+ </m:t>
                    </m:r>
                    <m:func>
                      <m:funcPr>
                        <m:ctrlPr>
                          <a:rPr lang="en-IN" sz="1600" b="1" i="1">
                            <a:effectLst/>
                            <a:latin typeface="Cambria Math" panose="02040503050406030204" pitchFamily="18" charset="0"/>
                            <a:ea typeface="SimSun" panose="02010600030101010101" pitchFamily="2" charset="-122"/>
                          </a:rPr>
                        </m:ctrlPr>
                      </m:funcPr>
                      <m:fName>
                        <m:sSup>
                          <m:sSupPr>
                            <m:ctrlPr>
                              <a:rPr lang="en-IN" sz="1600" b="1" i="1">
                                <a:effectLst/>
                                <a:latin typeface="Cambria Math" panose="02040503050406030204" pitchFamily="18" charset="0"/>
                                <a:ea typeface="SimSun" panose="02010600030101010101" pitchFamily="2" charset="-122"/>
                              </a:rPr>
                            </m:ctrlPr>
                          </m:sSupPr>
                          <m:e>
                            <m:r>
                              <a:rPr lang="en-US" sz="1600" b="1" i="1">
                                <a:effectLst/>
                                <a:latin typeface="Cambria Math" panose="02040503050406030204" pitchFamily="18" charset="0"/>
                                <a:ea typeface="SimSun" panose="02010600030101010101" pitchFamily="2" charset="-122"/>
                              </a:rPr>
                              <m:t>𝒄𝒐𝒔</m:t>
                            </m:r>
                          </m:e>
                          <m:sup>
                            <m:r>
                              <a:rPr lang="en-US" sz="1600" b="1" i="1">
                                <a:effectLst/>
                                <a:latin typeface="Cambria Math" panose="02040503050406030204" pitchFamily="18" charset="0"/>
                                <a:ea typeface="SimSun" panose="02010600030101010101" pitchFamily="2" charset="-122"/>
                              </a:rPr>
                              <m:t>−</m:t>
                            </m:r>
                            <m:r>
                              <a:rPr lang="en-US" sz="1600" b="1" i="1">
                                <a:effectLst/>
                                <a:latin typeface="Cambria Math" panose="02040503050406030204" pitchFamily="18" charset="0"/>
                                <a:ea typeface="SimSun" panose="02010600030101010101" pitchFamily="2" charset="-122"/>
                              </a:rPr>
                              <m:t>𝟏</m:t>
                            </m:r>
                          </m:sup>
                        </m:sSup>
                      </m:fName>
                      <m:e>
                        <m:d>
                          <m:dPr>
                            <m:ctrlPr>
                              <a:rPr lang="en-IN" sz="1600" b="1" i="1">
                                <a:effectLst/>
                                <a:latin typeface="Cambria Math" panose="02040503050406030204" pitchFamily="18" charset="0"/>
                                <a:ea typeface="SimSun" panose="02010600030101010101" pitchFamily="2" charset="-122"/>
                              </a:rPr>
                            </m:ctrlPr>
                          </m:dPr>
                          <m:e>
                            <m:f>
                              <m:fPr>
                                <m:ctrlPr>
                                  <a:rPr lang="en-IN" sz="1600" b="1" i="1">
                                    <a:effectLst/>
                                    <a:latin typeface="Cambria Math" panose="02040503050406030204" pitchFamily="18" charset="0"/>
                                    <a:ea typeface="SimSun" panose="02010600030101010101" pitchFamily="2" charset="-122"/>
                                  </a:rPr>
                                </m:ctrlPr>
                              </m:fPr>
                              <m:num>
                                <m:rad>
                                  <m:radPr>
                                    <m:degHide m:val="on"/>
                                    <m:ctrlPr>
                                      <a:rPr lang="en-IN" sz="1600" b="1" i="1">
                                        <a:effectLst/>
                                        <a:latin typeface="Cambria Math" panose="02040503050406030204" pitchFamily="18" charset="0"/>
                                        <a:ea typeface="Times New Roman" panose="02020603050405020304" pitchFamily="18" charset="0"/>
                                      </a:rPr>
                                    </m:ctrlPr>
                                  </m:radPr>
                                  <m:deg/>
                                  <m:e>
                                    <m:sSubSup>
                                      <m:sSubSupPr>
                                        <m:ctrlPr>
                                          <a:rPr lang="en-IN" sz="1600" b="1" i="1">
                                            <a:effectLst/>
                                            <a:latin typeface="Cambria Math" panose="02040503050406030204" pitchFamily="18" charset="0"/>
                                            <a:ea typeface="Times New Roman" panose="02020603050405020304" pitchFamily="18" charset="0"/>
                                          </a:rPr>
                                        </m:ctrlPr>
                                      </m:sSubSupPr>
                                      <m:e>
                                        <m:r>
                                          <a:rPr lang="en-US" sz="1600" b="1" i="1">
                                            <a:effectLst/>
                                            <a:latin typeface="Cambria Math" panose="02040503050406030204" pitchFamily="18" charset="0"/>
                                            <a:ea typeface="Times New Roman" panose="02020603050405020304" pitchFamily="18" charset="0"/>
                                          </a:rPr>
                                          <m:t>𝒙</m:t>
                                        </m:r>
                                      </m:e>
                                      <m:sub>
                                        <m:r>
                                          <a:rPr lang="en-US" sz="1600" b="1" i="1">
                                            <a:effectLst/>
                                            <a:latin typeface="Cambria Math" panose="02040503050406030204" pitchFamily="18" charset="0"/>
                                            <a:ea typeface="Times New Roman" panose="02020603050405020304" pitchFamily="18" charset="0"/>
                                          </a:rPr>
                                          <m:t>𝟏</m:t>
                                        </m:r>
                                      </m:sub>
                                      <m:sup>
                                        <m:r>
                                          <a:rPr lang="en-US" sz="1600" b="1" i="1">
                                            <a:effectLst/>
                                            <a:latin typeface="Cambria Math" panose="02040503050406030204" pitchFamily="18" charset="0"/>
                                            <a:ea typeface="Times New Roman" panose="02020603050405020304" pitchFamily="18" charset="0"/>
                                          </a:rPr>
                                          <m:t>𝟐</m:t>
                                        </m:r>
                                      </m:sup>
                                    </m:sSubSup>
                                    <m:r>
                                      <a:rPr lang="en-US" sz="1600" b="1" i="1">
                                        <a:effectLst/>
                                        <a:latin typeface="Cambria Math" panose="02040503050406030204" pitchFamily="18" charset="0"/>
                                        <a:ea typeface="Times New Roman" panose="02020603050405020304" pitchFamily="18" charset="0"/>
                                      </a:rPr>
                                      <m:t>+</m:t>
                                    </m:r>
                                    <m:sSubSup>
                                      <m:sSubSupPr>
                                        <m:ctrlPr>
                                          <a:rPr lang="en-IN" sz="1600" b="1" i="1">
                                            <a:effectLst/>
                                            <a:latin typeface="Cambria Math" panose="02040503050406030204" pitchFamily="18" charset="0"/>
                                            <a:ea typeface="Times New Roman" panose="02020603050405020304" pitchFamily="18" charset="0"/>
                                          </a:rPr>
                                        </m:ctrlPr>
                                      </m:sSubSupPr>
                                      <m:e>
                                        <m:r>
                                          <a:rPr lang="en-US" sz="1600" b="1" i="1">
                                            <a:effectLst/>
                                            <a:latin typeface="Cambria Math" panose="02040503050406030204" pitchFamily="18" charset="0"/>
                                            <a:ea typeface="Times New Roman" panose="02020603050405020304" pitchFamily="18" charset="0"/>
                                          </a:rPr>
                                          <m:t>𝒚</m:t>
                                        </m:r>
                                      </m:e>
                                      <m:sub>
                                        <m:r>
                                          <a:rPr lang="en-US" sz="1600" b="1" i="1">
                                            <a:effectLst/>
                                            <a:latin typeface="Cambria Math" panose="02040503050406030204" pitchFamily="18" charset="0"/>
                                            <a:ea typeface="Times New Roman" panose="02020603050405020304" pitchFamily="18" charset="0"/>
                                          </a:rPr>
                                          <m:t>𝟏</m:t>
                                        </m:r>
                                      </m:sub>
                                      <m:sup>
                                        <m:r>
                                          <a:rPr lang="en-US" sz="1600" b="1" i="1">
                                            <a:effectLst/>
                                            <a:latin typeface="Cambria Math" panose="02040503050406030204" pitchFamily="18" charset="0"/>
                                            <a:ea typeface="Times New Roman" panose="02020603050405020304" pitchFamily="18" charset="0"/>
                                          </a:rPr>
                                          <m:t>𝟐</m:t>
                                        </m:r>
                                      </m:sup>
                                    </m:sSubSup>
                                  </m:e>
                                </m:rad>
                              </m:num>
                              <m:den>
                                <m:rad>
                                  <m:radPr>
                                    <m:degHide m:val="on"/>
                                    <m:ctrlPr>
                                      <a:rPr lang="en-IN" sz="1600" b="1" i="1">
                                        <a:effectLst/>
                                        <a:latin typeface="Cambria Math" panose="02040503050406030204" pitchFamily="18" charset="0"/>
                                        <a:ea typeface="SimSun" panose="02010600030101010101" pitchFamily="2" charset="-122"/>
                                      </a:rPr>
                                    </m:ctrlPr>
                                  </m:radPr>
                                  <m:deg/>
                                  <m:e>
                                    <m:sSubSup>
                                      <m:sSubSupPr>
                                        <m:ctrlPr>
                                          <a:rPr lang="en-IN" sz="1600" b="1" i="1">
                                            <a:effectLst/>
                                            <a:latin typeface="Cambria Math" panose="02040503050406030204" pitchFamily="18" charset="0"/>
                                            <a:ea typeface="SimSun" panose="02010600030101010101" pitchFamily="2" charset="-122"/>
                                          </a:rPr>
                                        </m:ctrlPr>
                                      </m:sSubSupPr>
                                      <m:e>
                                        <m:r>
                                          <a:rPr lang="en-US" sz="1600" b="1" i="1">
                                            <a:effectLst/>
                                            <a:latin typeface="Cambria Math" panose="02040503050406030204" pitchFamily="18" charset="0"/>
                                            <a:ea typeface="SimSun" panose="02010600030101010101" pitchFamily="2" charset="-122"/>
                                          </a:rPr>
                                          <m:t>𝒙</m:t>
                                        </m:r>
                                      </m:e>
                                      <m:sub>
                                        <m:r>
                                          <a:rPr lang="en-US" sz="1600" b="1" i="1">
                                            <a:effectLst/>
                                            <a:latin typeface="Cambria Math" panose="02040503050406030204" pitchFamily="18" charset="0"/>
                                            <a:ea typeface="SimSun" panose="02010600030101010101" pitchFamily="2" charset="-122"/>
                                          </a:rPr>
                                          <m:t>𝟏</m:t>
                                        </m:r>
                                      </m:sub>
                                      <m:sup>
                                        <m:r>
                                          <a:rPr lang="en-US" sz="1600" b="1" i="1">
                                            <a:effectLst/>
                                            <a:latin typeface="Cambria Math" panose="02040503050406030204" pitchFamily="18" charset="0"/>
                                            <a:ea typeface="SimSun" panose="02010600030101010101" pitchFamily="2" charset="-122"/>
                                          </a:rPr>
                                          <m:t>𝟐</m:t>
                                        </m:r>
                                      </m:sup>
                                    </m:sSubSup>
                                    <m:r>
                                      <a:rPr lang="en-US" sz="1600" b="1" i="1">
                                        <a:effectLst/>
                                        <a:latin typeface="Cambria Math" panose="02040503050406030204" pitchFamily="18" charset="0"/>
                                        <a:ea typeface="SimSun" panose="02010600030101010101" pitchFamily="2" charset="-122"/>
                                      </a:rPr>
                                      <m:t>+</m:t>
                                    </m:r>
                                    <m:sSubSup>
                                      <m:sSubSupPr>
                                        <m:ctrlPr>
                                          <a:rPr lang="en-IN" sz="1600" b="1" i="1">
                                            <a:effectLst/>
                                            <a:latin typeface="Cambria Math" panose="02040503050406030204" pitchFamily="18" charset="0"/>
                                            <a:ea typeface="SimSun" panose="02010600030101010101" pitchFamily="2" charset="-122"/>
                                          </a:rPr>
                                        </m:ctrlPr>
                                      </m:sSubSupPr>
                                      <m:e>
                                        <m:r>
                                          <a:rPr lang="en-US" sz="1600" b="1" i="1">
                                            <a:effectLst/>
                                            <a:latin typeface="Cambria Math" panose="02040503050406030204" pitchFamily="18" charset="0"/>
                                            <a:ea typeface="SimSun" panose="02010600030101010101" pitchFamily="2" charset="-122"/>
                                          </a:rPr>
                                          <m:t>𝒚</m:t>
                                        </m:r>
                                      </m:e>
                                      <m:sub>
                                        <m:r>
                                          <a:rPr lang="en-US" sz="1600" b="1" i="1">
                                            <a:effectLst/>
                                            <a:latin typeface="Cambria Math" panose="02040503050406030204" pitchFamily="18" charset="0"/>
                                            <a:ea typeface="SimSun" panose="02010600030101010101" pitchFamily="2" charset="-122"/>
                                          </a:rPr>
                                          <m:t>𝟏</m:t>
                                        </m:r>
                                      </m:sub>
                                      <m:sup>
                                        <m:r>
                                          <a:rPr lang="en-US" sz="1600" b="1" i="1">
                                            <a:effectLst/>
                                            <a:latin typeface="Cambria Math" panose="02040503050406030204" pitchFamily="18" charset="0"/>
                                            <a:ea typeface="SimSun" panose="02010600030101010101" pitchFamily="2" charset="-122"/>
                                          </a:rPr>
                                          <m:t>𝟐</m:t>
                                        </m:r>
                                      </m:sup>
                                    </m:sSubSup>
                                    <m:r>
                                      <a:rPr lang="en-US" sz="1600" b="1" i="1">
                                        <a:effectLst/>
                                        <a:latin typeface="Cambria Math" panose="02040503050406030204" pitchFamily="18" charset="0"/>
                                        <a:ea typeface="SimSun" panose="02010600030101010101" pitchFamily="2" charset="-122"/>
                                      </a:rPr>
                                      <m:t>+</m:t>
                                    </m:r>
                                    <m:sSubSup>
                                      <m:sSubSupPr>
                                        <m:ctrlPr>
                                          <a:rPr lang="en-IN" sz="1600" b="1" i="1">
                                            <a:effectLst/>
                                            <a:latin typeface="Cambria Math" panose="02040503050406030204" pitchFamily="18" charset="0"/>
                                            <a:ea typeface="SimSun" panose="02010600030101010101" pitchFamily="2" charset="-122"/>
                                          </a:rPr>
                                        </m:ctrlPr>
                                      </m:sSubSupPr>
                                      <m:e>
                                        <m:r>
                                          <a:rPr lang="en-US" sz="1600" b="1" i="1">
                                            <a:effectLst/>
                                            <a:latin typeface="Cambria Math" panose="02040503050406030204" pitchFamily="18" charset="0"/>
                                            <a:ea typeface="SimSun" panose="02010600030101010101" pitchFamily="2" charset="-122"/>
                                          </a:rPr>
                                          <m:t>𝒛</m:t>
                                        </m:r>
                                      </m:e>
                                      <m:sub>
                                        <m:r>
                                          <a:rPr lang="en-US" sz="1600" b="1" i="1">
                                            <a:effectLst/>
                                            <a:latin typeface="Cambria Math" panose="02040503050406030204" pitchFamily="18" charset="0"/>
                                            <a:ea typeface="SimSun" panose="02010600030101010101" pitchFamily="2" charset="-122"/>
                                          </a:rPr>
                                          <m:t>𝟏</m:t>
                                        </m:r>
                                      </m:sub>
                                      <m:sup>
                                        <m:r>
                                          <a:rPr lang="en-US" sz="1600" b="1" i="1">
                                            <a:effectLst/>
                                            <a:latin typeface="Cambria Math" panose="02040503050406030204" pitchFamily="18" charset="0"/>
                                            <a:ea typeface="SimSun" panose="02010600030101010101" pitchFamily="2" charset="-122"/>
                                          </a:rPr>
                                          <m:t>𝟐</m:t>
                                        </m:r>
                                      </m:sup>
                                    </m:sSubSup>
                                  </m:e>
                                </m:rad>
                              </m:den>
                            </m:f>
                          </m:e>
                        </m:d>
                      </m:e>
                    </m:func>
                  </m:oMath>
                </a14:m>
                <a:r>
                  <a:rPr lang="en-US" sz="1600" b="1" i="1"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b="1" i="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SimSun" panose="02010600030101010101" pitchFamily="2" charset="-122"/>
                </a:endParaRPr>
              </a:p>
              <a:p>
                <a:pPr marL="0" marR="0">
                  <a:spcBef>
                    <a:spcPts val="0"/>
                  </a:spcBef>
                  <a:spcAft>
                    <a:spcPts val="0"/>
                  </a:spcAft>
                </a:pPr>
                <a14:m>
                  <m:oMath xmlns:m="http://schemas.openxmlformats.org/officeDocument/2006/math">
                    <m:sSub>
                      <m:sSubPr>
                        <m:ctrlPr>
                          <a:rPr lang="en-IN" sz="1600" b="1" i="1">
                            <a:effectLst/>
                            <a:latin typeface="Cambria Math" panose="02040503050406030204" pitchFamily="18" charset="0"/>
                            <a:ea typeface="SimSun" panose="02010600030101010101" pitchFamily="2" charset="-122"/>
                          </a:rPr>
                        </m:ctrlPr>
                      </m:sSubPr>
                      <m:e>
                        <m:r>
                          <a:rPr lang="en-US" sz="1600" b="1" i="1">
                            <a:effectLst/>
                            <a:latin typeface="Cambria Math" panose="02040503050406030204" pitchFamily="18" charset="0"/>
                            <a:ea typeface="SimSun" panose="02010600030101010101" pitchFamily="2" charset="-122"/>
                          </a:rPr>
                          <m:t>𝒂</m:t>
                        </m:r>
                      </m:e>
                      <m:sub>
                        <m:r>
                          <a:rPr lang="en-US" sz="1600" b="1" i="1">
                            <a:effectLst/>
                            <a:latin typeface="Cambria Math" panose="02040503050406030204" pitchFamily="18" charset="0"/>
                            <a:ea typeface="SimSun" panose="02010600030101010101" pitchFamily="2" charset="-122"/>
                          </a:rPr>
                          <m:t>𝟐</m:t>
                        </m:r>
                      </m:sub>
                    </m:sSub>
                    <m:r>
                      <a:rPr lang="en-US" sz="1600" b="1" i="1">
                        <a:effectLst/>
                        <a:latin typeface="Cambria Math" panose="02040503050406030204" pitchFamily="18" charset="0"/>
                        <a:ea typeface="SimSun" panose="02010600030101010101" pitchFamily="2" charset="-122"/>
                      </a:rPr>
                      <m:t>= </m:t>
                    </m:r>
                    <m:r>
                      <a:rPr lang="en-US" sz="1600" b="1" i="1">
                        <a:effectLst/>
                        <a:latin typeface="Cambria Math" panose="02040503050406030204" pitchFamily="18" charset="0"/>
                        <a:ea typeface="SimSun" panose="02010600030101010101" pitchFamily="2" charset="-122"/>
                      </a:rPr>
                      <m:t>𝝅</m:t>
                    </m:r>
                    <m:r>
                      <a:rPr lang="en-US" sz="1600" b="1" i="1">
                        <a:effectLst/>
                        <a:latin typeface="Cambria Math" panose="02040503050406030204" pitchFamily="18" charset="0"/>
                        <a:ea typeface="SimSun" panose="02010600030101010101" pitchFamily="2" charset="-122"/>
                      </a:rPr>
                      <m:t>−</m:t>
                    </m:r>
                    <m:r>
                      <a:rPr lang="en-US" sz="1600" b="1" i="1">
                        <a:effectLst/>
                        <a:latin typeface="Cambria Math" panose="02040503050406030204" pitchFamily="18" charset="0"/>
                        <a:ea typeface="SimSun" panose="02010600030101010101" pitchFamily="2" charset="-122"/>
                      </a:rPr>
                      <m:t>𝟐</m:t>
                    </m:r>
                    <m:r>
                      <a:rPr lang="en-US" sz="1600" b="1" i="1">
                        <a:effectLst/>
                        <a:latin typeface="Cambria Math" panose="02040503050406030204" pitchFamily="18" charset="0"/>
                        <a:ea typeface="SimSun" panose="02010600030101010101" pitchFamily="2" charset="-122"/>
                      </a:rPr>
                      <m:t>∗</m:t>
                    </m:r>
                    <m:func>
                      <m:funcPr>
                        <m:ctrlPr>
                          <a:rPr lang="en-IN" sz="1600" b="1" i="1">
                            <a:effectLst/>
                            <a:latin typeface="Cambria Math" panose="02040503050406030204" pitchFamily="18" charset="0"/>
                            <a:ea typeface="SimSun" panose="02010600030101010101" pitchFamily="2" charset="-122"/>
                          </a:rPr>
                        </m:ctrlPr>
                      </m:funcPr>
                      <m:fName>
                        <m:sSup>
                          <m:sSupPr>
                            <m:ctrlPr>
                              <a:rPr lang="en-IN" sz="1600" b="1" i="1">
                                <a:effectLst/>
                                <a:latin typeface="Cambria Math" panose="02040503050406030204" pitchFamily="18" charset="0"/>
                                <a:ea typeface="SimSun" panose="02010600030101010101" pitchFamily="2" charset="-122"/>
                              </a:rPr>
                            </m:ctrlPr>
                          </m:sSupPr>
                          <m:e>
                            <m:r>
                              <a:rPr lang="en-US" sz="1600" b="1" i="1">
                                <a:effectLst/>
                                <a:latin typeface="Cambria Math" panose="02040503050406030204" pitchFamily="18" charset="0"/>
                                <a:ea typeface="SimSun" panose="02010600030101010101" pitchFamily="2" charset="-122"/>
                              </a:rPr>
                              <m:t>𝒄𝒐𝒔</m:t>
                            </m:r>
                          </m:e>
                          <m:sup>
                            <m:r>
                              <a:rPr lang="en-US" sz="1600" b="1" i="1">
                                <a:effectLst/>
                                <a:latin typeface="Cambria Math" panose="02040503050406030204" pitchFamily="18" charset="0"/>
                                <a:ea typeface="SimSun" panose="02010600030101010101" pitchFamily="2" charset="-122"/>
                              </a:rPr>
                              <m:t>−</m:t>
                            </m:r>
                            <m:r>
                              <a:rPr lang="en-US" sz="1600" b="1" i="1">
                                <a:effectLst/>
                                <a:latin typeface="Cambria Math" panose="02040503050406030204" pitchFamily="18" charset="0"/>
                                <a:ea typeface="SimSun" panose="02010600030101010101" pitchFamily="2" charset="-122"/>
                              </a:rPr>
                              <m:t>𝟏</m:t>
                            </m:r>
                          </m:sup>
                        </m:sSup>
                      </m:fName>
                      <m:e>
                        <m:d>
                          <m:dPr>
                            <m:ctrlPr>
                              <a:rPr lang="en-IN" sz="1600" b="1" i="1">
                                <a:effectLst/>
                                <a:latin typeface="Cambria Math" panose="02040503050406030204" pitchFamily="18" charset="0"/>
                                <a:ea typeface="SimSun" panose="02010600030101010101" pitchFamily="2" charset="-122"/>
                              </a:rPr>
                            </m:ctrlPr>
                          </m:dPr>
                          <m:e>
                            <m:f>
                              <m:fPr>
                                <m:ctrlPr>
                                  <a:rPr lang="en-IN" sz="1600" b="1" i="1">
                                    <a:effectLst/>
                                    <a:latin typeface="Cambria Math" panose="02040503050406030204" pitchFamily="18" charset="0"/>
                                    <a:ea typeface="SimSun" panose="02010600030101010101" pitchFamily="2" charset="-122"/>
                                  </a:rPr>
                                </m:ctrlPr>
                              </m:fPr>
                              <m:num>
                                <m:rad>
                                  <m:radPr>
                                    <m:degHide m:val="on"/>
                                    <m:ctrlPr>
                                      <a:rPr lang="en-IN" sz="1600" b="1" i="1">
                                        <a:effectLst/>
                                        <a:latin typeface="Cambria Math" panose="02040503050406030204" pitchFamily="18" charset="0"/>
                                        <a:ea typeface="SimSun" panose="02010600030101010101" pitchFamily="2" charset="-122"/>
                                      </a:rPr>
                                    </m:ctrlPr>
                                  </m:radPr>
                                  <m:deg/>
                                  <m:e>
                                    <m:sSubSup>
                                      <m:sSubSupPr>
                                        <m:ctrlPr>
                                          <a:rPr lang="en-IN" sz="1600" b="1" i="1">
                                            <a:effectLst/>
                                            <a:latin typeface="Cambria Math" panose="02040503050406030204" pitchFamily="18" charset="0"/>
                                            <a:ea typeface="SimSun" panose="02010600030101010101" pitchFamily="2" charset="-122"/>
                                          </a:rPr>
                                        </m:ctrlPr>
                                      </m:sSubSupPr>
                                      <m:e>
                                        <m:r>
                                          <a:rPr lang="en-US" sz="1600" b="1" i="1">
                                            <a:effectLst/>
                                            <a:latin typeface="Cambria Math" panose="02040503050406030204" pitchFamily="18" charset="0"/>
                                            <a:ea typeface="SimSun" panose="02010600030101010101" pitchFamily="2" charset="-122"/>
                                          </a:rPr>
                                          <m:t>𝒙</m:t>
                                        </m:r>
                                      </m:e>
                                      <m:sub>
                                        <m:r>
                                          <a:rPr lang="en-US" sz="1600" b="1" i="1">
                                            <a:effectLst/>
                                            <a:latin typeface="Cambria Math" panose="02040503050406030204" pitchFamily="18" charset="0"/>
                                            <a:ea typeface="SimSun" panose="02010600030101010101" pitchFamily="2" charset="-122"/>
                                          </a:rPr>
                                          <m:t>𝟏</m:t>
                                        </m:r>
                                      </m:sub>
                                      <m:sup>
                                        <m:r>
                                          <a:rPr lang="en-US" sz="1600" b="1" i="1">
                                            <a:effectLst/>
                                            <a:latin typeface="Cambria Math" panose="02040503050406030204" pitchFamily="18" charset="0"/>
                                            <a:ea typeface="SimSun" panose="02010600030101010101" pitchFamily="2" charset="-122"/>
                                          </a:rPr>
                                          <m:t>𝟐</m:t>
                                        </m:r>
                                      </m:sup>
                                    </m:sSubSup>
                                    <m:r>
                                      <a:rPr lang="en-US" sz="1600" b="1" i="1">
                                        <a:effectLst/>
                                        <a:latin typeface="Cambria Math" panose="02040503050406030204" pitchFamily="18" charset="0"/>
                                        <a:ea typeface="SimSun" panose="02010600030101010101" pitchFamily="2" charset="-122"/>
                                      </a:rPr>
                                      <m:t>+</m:t>
                                    </m:r>
                                    <m:sSubSup>
                                      <m:sSubSupPr>
                                        <m:ctrlPr>
                                          <a:rPr lang="en-IN" sz="1600" b="1" i="1">
                                            <a:effectLst/>
                                            <a:latin typeface="Cambria Math" panose="02040503050406030204" pitchFamily="18" charset="0"/>
                                            <a:ea typeface="SimSun" panose="02010600030101010101" pitchFamily="2" charset="-122"/>
                                          </a:rPr>
                                        </m:ctrlPr>
                                      </m:sSubSupPr>
                                      <m:e>
                                        <m:r>
                                          <a:rPr lang="en-US" sz="1600" b="1" i="1">
                                            <a:effectLst/>
                                            <a:latin typeface="Cambria Math" panose="02040503050406030204" pitchFamily="18" charset="0"/>
                                            <a:ea typeface="SimSun" panose="02010600030101010101" pitchFamily="2" charset="-122"/>
                                          </a:rPr>
                                          <m:t>𝒚</m:t>
                                        </m:r>
                                      </m:e>
                                      <m:sub>
                                        <m:r>
                                          <a:rPr lang="en-US" sz="1600" b="1" i="1">
                                            <a:effectLst/>
                                            <a:latin typeface="Cambria Math" panose="02040503050406030204" pitchFamily="18" charset="0"/>
                                            <a:ea typeface="SimSun" panose="02010600030101010101" pitchFamily="2" charset="-122"/>
                                          </a:rPr>
                                          <m:t>𝟏</m:t>
                                        </m:r>
                                      </m:sub>
                                      <m:sup>
                                        <m:r>
                                          <a:rPr lang="en-US" sz="1600" b="1" i="1">
                                            <a:effectLst/>
                                            <a:latin typeface="Cambria Math" panose="02040503050406030204" pitchFamily="18" charset="0"/>
                                            <a:ea typeface="SimSun" panose="02010600030101010101" pitchFamily="2" charset="-122"/>
                                          </a:rPr>
                                          <m:t>𝟐</m:t>
                                        </m:r>
                                      </m:sup>
                                    </m:sSubSup>
                                    <m:r>
                                      <a:rPr lang="en-US" sz="1600" b="1" i="1">
                                        <a:effectLst/>
                                        <a:latin typeface="Cambria Math" panose="02040503050406030204" pitchFamily="18" charset="0"/>
                                        <a:ea typeface="SimSun" panose="02010600030101010101" pitchFamily="2" charset="-122"/>
                                      </a:rPr>
                                      <m:t>+</m:t>
                                    </m:r>
                                    <m:sSubSup>
                                      <m:sSubSupPr>
                                        <m:ctrlPr>
                                          <a:rPr lang="en-IN" sz="1600" b="1" i="1">
                                            <a:effectLst/>
                                            <a:latin typeface="Cambria Math" panose="02040503050406030204" pitchFamily="18" charset="0"/>
                                            <a:ea typeface="SimSun" panose="02010600030101010101" pitchFamily="2" charset="-122"/>
                                          </a:rPr>
                                        </m:ctrlPr>
                                      </m:sSubSupPr>
                                      <m:e>
                                        <m:r>
                                          <a:rPr lang="en-US" sz="1600" b="1" i="1">
                                            <a:effectLst/>
                                            <a:latin typeface="Cambria Math" panose="02040503050406030204" pitchFamily="18" charset="0"/>
                                            <a:ea typeface="SimSun" panose="02010600030101010101" pitchFamily="2" charset="-122"/>
                                          </a:rPr>
                                          <m:t>𝒛</m:t>
                                        </m:r>
                                      </m:e>
                                      <m:sub>
                                        <m:r>
                                          <a:rPr lang="en-US" sz="1600" b="1" i="1">
                                            <a:effectLst/>
                                            <a:latin typeface="Cambria Math" panose="02040503050406030204" pitchFamily="18" charset="0"/>
                                            <a:ea typeface="SimSun" panose="02010600030101010101" pitchFamily="2" charset="-122"/>
                                          </a:rPr>
                                          <m:t>𝟏</m:t>
                                        </m:r>
                                      </m:sub>
                                      <m:sup>
                                        <m:r>
                                          <a:rPr lang="en-US" sz="1600" b="1" i="1">
                                            <a:effectLst/>
                                            <a:latin typeface="Cambria Math" panose="02040503050406030204" pitchFamily="18" charset="0"/>
                                            <a:ea typeface="SimSun" panose="02010600030101010101" pitchFamily="2" charset="-122"/>
                                          </a:rPr>
                                          <m:t>𝟐</m:t>
                                        </m:r>
                                      </m:sup>
                                    </m:sSubSup>
                                  </m:e>
                                </m:rad>
                              </m:num>
                              <m:den>
                                <m:r>
                                  <a:rPr lang="en-US" sz="1600" b="1" i="1">
                                    <a:effectLst/>
                                    <a:latin typeface="Cambria Math" panose="02040503050406030204" pitchFamily="18" charset="0"/>
                                    <a:ea typeface="SimSun" panose="02010600030101010101" pitchFamily="2" charset="-122"/>
                                  </a:rPr>
                                  <m:t>𝟐</m:t>
                                </m:r>
                                <m:r>
                                  <a:rPr lang="en-US" sz="1600" b="1" i="1">
                                    <a:effectLst/>
                                    <a:latin typeface="Cambria Math" panose="02040503050406030204" pitchFamily="18" charset="0"/>
                                    <a:ea typeface="SimSun" panose="02010600030101010101" pitchFamily="2" charset="-122"/>
                                  </a:rPr>
                                  <m:t>∗</m:t>
                                </m:r>
                                <m:r>
                                  <a:rPr lang="en-US" sz="1600" b="1" i="1">
                                    <a:effectLst/>
                                    <a:latin typeface="Cambria Math" panose="02040503050406030204" pitchFamily="18" charset="0"/>
                                    <a:ea typeface="SimSun" panose="02010600030101010101" pitchFamily="2" charset="-122"/>
                                  </a:rPr>
                                  <m:t>𝒍</m:t>
                                </m:r>
                              </m:den>
                            </m:f>
                          </m:e>
                        </m:d>
                      </m:e>
                    </m:func>
                  </m:oMath>
                </a14:m>
                <a:r>
                  <a:rPr lang="en-US" sz="1600" b="1" i="1" dirty="0">
                    <a:effectLst/>
                    <a:latin typeface="Times New Roman" panose="02020603050405020304" pitchFamily="18" charset="0"/>
                    <a:ea typeface="Times New Roman" panose="02020603050405020304" pitchFamily="18" charset="0"/>
                  </a:rPr>
                  <a:t> </a:t>
                </a:r>
              </a:p>
              <a:p>
                <a:pPr marL="0" marR="0">
                  <a:spcBef>
                    <a:spcPts val="0"/>
                  </a:spcBef>
                  <a:spcAft>
                    <a:spcPts val="0"/>
                  </a:spcAft>
                </a:pPr>
                <a:endParaRPr lang="en-IN" sz="1600" dirty="0">
                  <a:effectLst/>
                  <a:latin typeface="Times New Roman" panose="02020603050405020304" pitchFamily="18" charset="0"/>
                  <a:ea typeface="SimSun" panose="02010600030101010101" pitchFamily="2" charset="-122"/>
                </a:endParaRPr>
              </a:p>
            </p:txBody>
          </p:sp>
        </mc:Choice>
        <mc:Fallback xmlns="">
          <p:sp>
            <p:nvSpPr>
              <p:cNvPr id="7" name="TextBox 6">
                <a:extLst>
                  <a:ext uri="{FF2B5EF4-FFF2-40B4-BE49-F238E27FC236}">
                    <a16:creationId xmlns:a16="http://schemas.microsoft.com/office/drawing/2014/main" id="{9023576E-4B08-0EC6-6BFF-F07E458FA295}"/>
                  </a:ext>
                </a:extLst>
              </p:cNvPr>
              <p:cNvSpPr txBox="1">
                <a:spLocks noRot="1" noChangeAspect="1" noMove="1" noResize="1" noEditPoints="1" noAdjustHandles="1" noChangeArrowheads="1" noChangeShapeType="1" noTextEdit="1"/>
              </p:cNvSpPr>
              <p:nvPr/>
            </p:nvSpPr>
            <p:spPr>
              <a:xfrm>
                <a:off x="5747369" y="4285096"/>
                <a:ext cx="5061802" cy="2733762"/>
              </a:xfrm>
              <a:prstGeom prst="rect">
                <a:avLst/>
              </a:prstGeom>
              <a:blipFill>
                <a:blip r:embed="rId3"/>
                <a:stretch>
                  <a:fillRect/>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125BE349-FBD3-CD73-40A0-8BDBF19DE156}"/>
              </a:ext>
            </a:extLst>
          </p:cNvPr>
          <p:cNvSpPr txBox="1"/>
          <p:nvPr/>
        </p:nvSpPr>
        <p:spPr>
          <a:xfrm>
            <a:off x="5441197" y="1145775"/>
            <a:ext cx="6205371" cy="3139321"/>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Kinematics is </a:t>
            </a:r>
            <a:r>
              <a:rPr lang="en-US" b="1" i="0" dirty="0">
                <a:effectLst/>
                <a:latin typeface="Times New Roman" panose="02020603050405020304" pitchFamily="18" charset="0"/>
                <a:cs typeface="Times New Roman" panose="02020603050405020304" pitchFamily="18" charset="0"/>
              </a:rPr>
              <a:t>the study of the motion of mechanical points, bodies and systems without consideration of their associated physical properties and the forces acting on them</a:t>
            </a:r>
            <a:r>
              <a:rPr lang="en-US" b="0" i="0" dirty="0">
                <a:effectLst/>
                <a:latin typeface="Times New Roman" panose="02020603050405020304" pitchFamily="18" charset="0"/>
                <a:cs typeface="Times New Roman" panose="02020603050405020304" pitchFamily="18" charset="0"/>
              </a:rPr>
              <a:t>. The study is often referred to as the geometry of motion, and it models these motions mathematically using algebra.</a:t>
            </a:r>
          </a:p>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Inverse kinematics takes as input the Cartesian end effector position and orientation, and calculates joint angles. </a:t>
            </a:r>
          </a:p>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Forward kinematics (for a robot arm) takes as input joint angles, and calculates the Cartesian position and orientation of the end effector.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591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DC9253E8-F82E-B4E2-A3F6-0408194A5E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372319" y="649706"/>
            <a:ext cx="6149393" cy="2760693"/>
          </a:xfrm>
          <a:prstGeom prst="rect">
            <a:avLst/>
          </a:prstGeom>
          <a:noFill/>
          <a:ln>
            <a:noFill/>
          </a:ln>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F8D795C-1DD3-8143-188B-ACAACCB98469}"/>
                  </a:ext>
                </a:extLst>
              </p:cNvPr>
              <p:cNvSpPr txBox="1"/>
              <p:nvPr/>
            </p:nvSpPr>
            <p:spPr>
              <a:xfrm>
                <a:off x="537197" y="3360852"/>
                <a:ext cx="6097604" cy="767711"/>
              </a:xfrm>
              <a:prstGeom prst="rect">
                <a:avLst/>
              </a:prstGeom>
              <a:noFill/>
            </p:spPr>
            <p:txBody>
              <a:bodyPr wrap="square">
                <a:spAutoFit/>
              </a:bodyPr>
              <a:lstStyle/>
              <a:p>
                <a:pPr marL="0" marR="0" algn="r">
                  <a:lnSpc>
                    <a:spcPct val="107000"/>
                  </a:lnSpc>
                  <a:spcBef>
                    <a:spcPts val="0"/>
                  </a:spcBef>
                  <a:spcAft>
                    <a:spcPts val="800"/>
                  </a:spcAft>
                </a:pPr>
                <a:r>
                  <a:rPr lang="en-IN" sz="1800" dirty="0">
                    <a:effectLst/>
                    <a:latin typeface="Times New Roman" panose="02020603050405020304" pitchFamily="18" charset="0"/>
                    <a:ea typeface="SimSun" panose="02010600030101010101" pitchFamily="2" charset="-122"/>
                  </a:rPr>
                  <a:t> </a:t>
                </a:r>
                <a14:m>
                  <m:oMath xmlns:m="http://schemas.openxmlformats.org/officeDocument/2006/math">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𝐻𝑒𝑟𝑒</m:t>
                    </m:r>
                    <m:r>
                      <a:rPr lang="en-US" sz="1800" i="1">
                        <a:effectLst/>
                        <a:latin typeface="Cambria Math" panose="02040503050406030204" pitchFamily="18" charset="0"/>
                        <a:ea typeface="SimSun" panose="02010600030101010101" pitchFamily="2" charset="-122"/>
                      </a:rPr>
                      <m:t>,  2</m:t>
                    </m:r>
                    <m:r>
                      <a:rPr lang="en-US" sz="1800" i="1">
                        <a:effectLst/>
                        <a:latin typeface="Cambria Math" panose="02040503050406030204" pitchFamily="18" charset="0"/>
                        <a:ea typeface="SimSun" panose="02010600030101010101" pitchFamily="2" charset="-122"/>
                      </a:rPr>
                      <m:t>𝜋</m:t>
                    </m:r>
                    <m:r>
                      <a:rPr lang="en-US" sz="1800" i="1">
                        <a:effectLst/>
                        <a:latin typeface="Cambria Math" panose="02040503050406030204" pitchFamily="18" charset="0"/>
                        <a:ea typeface="SimSun" panose="02010600030101010101" pitchFamily="2" charset="-122"/>
                      </a:rPr>
                      <m:t> </m:t>
                    </m:r>
                    <m:r>
                      <a:rPr lang="en-US" sz="1800" i="1">
                        <a:effectLst/>
                        <a:latin typeface="Cambria Math" panose="02040503050406030204" pitchFamily="18" charset="0"/>
                        <a:ea typeface="SimSun" panose="02010600030101010101" pitchFamily="2" charset="-122"/>
                      </a:rPr>
                      <m:t>𝑟𝑎𝑑𝑖𝑎𝑛</m:t>
                    </m:r>
                    <m:r>
                      <a:rPr lang="en-US" sz="1800" i="1">
                        <a:effectLst/>
                        <a:latin typeface="Cambria Math" panose="02040503050406030204" pitchFamily="18" charset="0"/>
                        <a:ea typeface="SimSun" panose="02010600030101010101" pitchFamily="2" charset="-122"/>
                      </a:rPr>
                      <m:t>=360 </m:t>
                    </m:r>
                    <m:r>
                      <a:rPr lang="en-US" sz="1800" i="1">
                        <a:effectLst/>
                        <a:latin typeface="Cambria Math" panose="02040503050406030204" pitchFamily="18" charset="0"/>
                        <a:ea typeface="SimSun" panose="02010600030101010101" pitchFamily="2" charset="-122"/>
                      </a:rPr>
                      <m:t>𝑑𝑒𝑔𝑟𝑒𝑒</m:t>
                    </m:r>
                  </m:oMath>
                </a14:m>
                <a:endParaRPr lang="en-IN" sz="1800" dirty="0">
                  <a:effectLst/>
                  <a:latin typeface="Times New Roman" panose="02020603050405020304" pitchFamily="18" charset="0"/>
                  <a:ea typeface="SimSun" panose="02010600030101010101" pitchFamily="2" charset="-122"/>
                </a:endParaRPr>
              </a:p>
              <a:p>
                <a:pPr marL="0" marR="0" algn="r">
                  <a:lnSpc>
                    <a:spcPct val="107000"/>
                  </a:lnSpc>
                  <a:spcBef>
                    <a:spcPts val="0"/>
                  </a:spcBef>
                  <a:spcAft>
                    <a:spcPts val="800"/>
                  </a:spcAft>
                </a:pPr>
                <a14:m>
                  <m:oMath xmlns:m="http://schemas.openxmlformats.org/officeDocument/2006/math">
                    <m:r>
                      <a:rPr lang="en-US" sz="1800" i="1">
                        <a:effectLst/>
                        <a:latin typeface="Cambria Math" panose="02040503050406030204" pitchFamily="18" charset="0"/>
                        <a:ea typeface="SimSun" panose="02010600030101010101" pitchFamily="2" charset="-122"/>
                      </a:rPr>
                      <m:t>𝜋</m:t>
                    </m:r>
                    <m:r>
                      <a:rPr lang="en-US" sz="1800" i="1">
                        <a:effectLst/>
                        <a:latin typeface="Cambria Math" panose="02040503050406030204" pitchFamily="18" charset="0"/>
                        <a:ea typeface="SimSun" panose="02010600030101010101" pitchFamily="2" charset="-122"/>
                      </a:rPr>
                      <m:t> </m:t>
                    </m:r>
                    <m:r>
                      <a:rPr lang="en-US" sz="1800" i="1">
                        <a:effectLst/>
                        <a:latin typeface="Cambria Math" panose="02040503050406030204" pitchFamily="18" charset="0"/>
                        <a:ea typeface="SimSun" panose="02010600030101010101" pitchFamily="2" charset="-122"/>
                      </a:rPr>
                      <m:t>𝑟𝑎𝑑𝑖𝑎𝑛</m:t>
                    </m:r>
                    <m:r>
                      <a:rPr lang="en-US" sz="1800" i="1">
                        <a:effectLst/>
                        <a:latin typeface="Cambria Math" panose="02040503050406030204" pitchFamily="18" charset="0"/>
                        <a:ea typeface="SimSun" panose="02010600030101010101" pitchFamily="2" charset="-122"/>
                      </a:rPr>
                      <m:t>=180 </m:t>
                    </m:r>
                    <m:r>
                      <a:rPr lang="en-US" sz="1800" i="1">
                        <a:effectLst/>
                        <a:latin typeface="Cambria Math" panose="02040503050406030204" pitchFamily="18" charset="0"/>
                        <a:ea typeface="SimSun" panose="02010600030101010101" pitchFamily="2" charset="-122"/>
                      </a:rPr>
                      <m:t>𝑑𝑒𝑔𝑟𝑒𝑒</m:t>
                    </m:r>
                  </m:oMath>
                </a14:m>
                <a:r>
                  <a:rPr lang="en-US" sz="1800"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p:txBody>
          </p:sp>
        </mc:Choice>
        <mc:Fallback xmlns="">
          <p:sp>
            <p:nvSpPr>
              <p:cNvPr id="16" name="TextBox 15">
                <a:extLst>
                  <a:ext uri="{FF2B5EF4-FFF2-40B4-BE49-F238E27FC236}">
                    <a16:creationId xmlns:a16="http://schemas.microsoft.com/office/drawing/2014/main" id="{5F8D795C-1DD3-8143-188B-ACAACCB98469}"/>
                  </a:ext>
                </a:extLst>
              </p:cNvPr>
              <p:cNvSpPr txBox="1">
                <a:spLocks noRot="1" noChangeAspect="1" noMove="1" noResize="1" noEditPoints="1" noAdjustHandles="1" noChangeArrowheads="1" noChangeShapeType="1" noTextEdit="1"/>
              </p:cNvSpPr>
              <p:nvPr/>
            </p:nvSpPr>
            <p:spPr>
              <a:xfrm>
                <a:off x="537197" y="3360852"/>
                <a:ext cx="6097604" cy="767711"/>
              </a:xfrm>
              <a:prstGeom prst="rect">
                <a:avLst/>
              </a:prstGeom>
              <a:blipFill>
                <a:blip r:embed="rId3"/>
                <a:stretch>
                  <a:fillRect r="-400" b="-71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AE542D3-65B6-81C0-4512-581476273A28}"/>
                  </a:ext>
                </a:extLst>
              </p:cNvPr>
              <p:cNvSpPr txBox="1"/>
              <p:nvPr/>
            </p:nvSpPr>
            <p:spPr>
              <a:xfrm>
                <a:off x="537197" y="3360853"/>
                <a:ext cx="6097604" cy="767711"/>
              </a:xfrm>
              <a:prstGeom prst="rect">
                <a:avLst/>
              </a:prstGeom>
              <a:noFill/>
            </p:spPr>
            <p:txBody>
              <a:bodyPr wrap="square">
                <a:spAutoFit/>
              </a:bodyPr>
              <a:lstStyle/>
              <a:p>
                <a:pPr marL="0" marR="0" algn="l">
                  <a:lnSpc>
                    <a:spcPct val="107000"/>
                  </a:lnSpc>
                  <a:spcBef>
                    <a:spcPts val="0"/>
                  </a:spcBef>
                  <a:spcAft>
                    <a:spcPts val="800"/>
                  </a:spcAft>
                </a:pPr>
                <a14:m>
                  <m:oMath xmlns:m="http://schemas.openxmlformats.org/officeDocument/2006/math">
                    <m:sSub>
                      <m:sSubPr>
                        <m:ctrlPr>
                          <a:rPr lang="en-IN" sz="1800" i="1" smtClean="0">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𝑎</m:t>
                        </m:r>
                      </m:e>
                      <m:sub>
                        <m:r>
                          <a:rPr lang="en-US" sz="1800" i="1">
                            <a:effectLst/>
                            <a:latin typeface="Cambria Math" panose="02040503050406030204" pitchFamily="18" charset="0"/>
                            <a:ea typeface="SimSun" panose="02010600030101010101" pitchFamily="2" charset="-122"/>
                          </a:rPr>
                          <m:t>4</m:t>
                        </m:r>
                      </m:sub>
                    </m:sSub>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𝜋</m:t>
                    </m:r>
                    <m:r>
                      <a:rPr lang="en-US" sz="1800" i="1">
                        <a:effectLst/>
                        <a:latin typeface="Cambria Math" panose="02040503050406030204" pitchFamily="18" charset="0"/>
                        <a:ea typeface="SimSun" panose="02010600030101010101" pitchFamily="2" charset="-122"/>
                      </a:rPr>
                      <m:t>−</m:t>
                    </m:r>
                    <m:d>
                      <m:dPr>
                        <m:ctrlPr>
                          <a:rPr lang="en-IN" sz="1800" i="1">
                            <a:effectLst/>
                            <a:latin typeface="Cambria Math" panose="02040503050406030204" pitchFamily="18" charset="0"/>
                            <a:ea typeface="SimSun" panose="02010600030101010101" pitchFamily="2" charset="-122"/>
                          </a:rPr>
                        </m:ctrlPr>
                      </m:dPr>
                      <m:e>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𝑎</m:t>
                            </m:r>
                          </m:e>
                          <m:sub>
                            <m:r>
                              <a:rPr lang="en-US" sz="1800" i="1">
                                <a:effectLst/>
                                <a:latin typeface="Cambria Math" panose="02040503050406030204" pitchFamily="18" charset="0"/>
                                <a:ea typeface="SimSun" panose="02010600030101010101" pitchFamily="2" charset="-122"/>
                              </a:rPr>
                              <m:t>1</m:t>
                            </m:r>
                          </m:sub>
                        </m:sSub>
                        <m:r>
                          <a:rPr lang="en-US" sz="1800" i="1">
                            <a:effectLst/>
                            <a:latin typeface="Cambria Math" panose="02040503050406030204" pitchFamily="18" charset="0"/>
                            <a:ea typeface="SimSun" panose="02010600030101010101" pitchFamily="2" charset="-122"/>
                          </a:rPr>
                          <m:t>+</m:t>
                        </m:r>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𝑎</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𝜋</m:t>
                        </m:r>
                      </m:e>
                    </m:d>
                  </m:oMath>
                </a14:m>
                <a:r>
                  <a:rPr lang="en-US" sz="1800"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a:p>
                <a:pPr marL="0" marR="0" algn="l">
                  <a:lnSpc>
                    <a:spcPct val="107000"/>
                  </a:lnSpc>
                  <a:spcBef>
                    <a:spcPts val="0"/>
                  </a:spcBef>
                  <a:spcAft>
                    <a:spcPts val="800"/>
                  </a:spcAft>
                </a:pPr>
                <a14:m>
                  <m:oMath xmlns:m="http://schemas.openxmlformats.org/officeDocument/2006/math">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𝑎</m:t>
                        </m:r>
                      </m:e>
                      <m:sub>
                        <m:r>
                          <a:rPr lang="en-US" sz="1800" i="1">
                            <a:effectLst/>
                            <a:latin typeface="Cambria Math" panose="02040503050406030204" pitchFamily="18" charset="0"/>
                            <a:ea typeface="SimSun" panose="02010600030101010101" pitchFamily="2" charset="-122"/>
                          </a:rPr>
                          <m:t>4</m:t>
                        </m:r>
                      </m:sub>
                    </m:sSub>
                    <m:r>
                      <a:rPr lang="en-US" sz="1800" i="1">
                        <a:effectLst/>
                        <a:latin typeface="Cambria Math" panose="02040503050406030204" pitchFamily="18" charset="0"/>
                        <a:ea typeface="SimSun" panose="02010600030101010101" pitchFamily="2" charset="-122"/>
                      </a:rPr>
                      <m:t>=2</m:t>
                    </m:r>
                    <m:r>
                      <a:rPr lang="en-US" sz="1800" i="1">
                        <a:effectLst/>
                        <a:latin typeface="Cambria Math" panose="02040503050406030204" pitchFamily="18" charset="0"/>
                        <a:ea typeface="SimSun" panose="02010600030101010101" pitchFamily="2" charset="-122"/>
                      </a:rPr>
                      <m:t>𝜋</m:t>
                    </m:r>
                    <m:r>
                      <a:rPr lang="en-US" sz="1800" i="1">
                        <a:effectLst/>
                        <a:latin typeface="Cambria Math" panose="02040503050406030204" pitchFamily="18" charset="0"/>
                        <a:ea typeface="SimSun" panose="02010600030101010101" pitchFamily="2" charset="-122"/>
                      </a:rPr>
                      <m:t>−</m:t>
                    </m:r>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𝑎</m:t>
                        </m:r>
                      </m:e>
                      <m:sub>
                        <m:r>
                          <a:rPr lang="en-US" sz="1800" i="1">
                            <a:effectLst/>
                            <a:latin typeface="Cambria Math" panose="02040503050406030204" pitchFamily="18" charset="0"/>
                            <a:ea typeface="SimSun" panose="02010600030101010101" pitchFamily="2" charset="-122"/>
                          </a:rPr>
                          <m:t>1</m:t>
                        </m:r>
                      </m:sub>
                    </m:sSub>
                    <m:r>
                      <a:rPr lang="en-US" sz="1800" i="1">
                        <a:effectLst/>
                        <a:latin typeface="Cambria Math" panose="02040503050406030204" pitchFamily="18" charset="0"/>
                        <a:ea typeface="SimSun" panose="02010600030101010101" pitchFamily="2" charset="-122"/>
                      </a:rPr>
                      <m:t>−</m:t>
                    </m:r>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𝑎</m:t>
                        </m:r>
                      </m:e>
                      <m:sub>
                        <m:r>
                          <a:rPr lang="en-US" sz="1800" i="1">
                            <a:effectLst/>
                            <a:latin typeface="Cambria Math" panose="02040503050406030204" pitchFamily="18" charset="0"/>
                            <a:ea typeface="SimSun" panose="02010600030101010101" pitchFamily="2" charset="-122"/>
                          </a:rPr>
                          <m:t>2</m:t>
                        </m:r>
                      </m:sub>
                    </m:sSub>
                  </m:oMath>
                </a14:m>
                <a:r>
                  <a:rPr lang="en-US" sz="1800"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p:txBody>
          </p:sp>
        </mc:Choice>
        <mc:Fallback xmlns="">
          <p:sp>
            <p:nvSpPr>
              <p:cNvPr id="18" name="TextBox 17">
                <a:extLst>
                  <a:ext uri="{FF2B5EF4-FFF2-40B4-BE49-F238E27FC236}">
                    <a16:creationId xmlns:a16="http://schemas.microsoft.com/office/drawing/2014/main" id="{BAE542D3-65B6-81C0-4512-581476273A28}"/>
                  </a:ext>
                </a:extLst>
              </p:cNvPr>
              <p:cNvSpPr txBox="1">
                <a:spLocks noRot="1" noChangeAspect="1" noMove="1" noResize="1" noEditPoints="1" noAdjustHandles="1" noChangeArrowheads="1" noChangeShapeType="1" noTextEdit="1"/>
              </p:cNvSpPr>
              <p:nvPr/>
            </p:nvSpPr>
            <p:spPr>
              <a:xfrm>
                <a:off x="537197" y="3360853"/>
                <a:ext cx="6097604" cy="767711"/>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9779CEF-F953-874C-2F9D-F403389467D3}"/>
                  </a:ext>
                </a:extLst>
              </p:cNvPr>
              <p:cNvSpPr txBox="1"/>
              <p:nvPr/>
            </p:nvSpPr>
            <p:spPr>
              <a:xfrm>
                <a:off x="537197" y="4353025"/>
                <a:ext cx="6097604" cy="2031325"/>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For our project, the wrist angle is calibrated for our convenience by removing </a:t>
                </a:r>
                <a14:m>
                  <m:oMath xmlns:m="http://schemas.openxmlformats.org/officeDocument/2006/math">
                    <m:r>
                      <a:rPr lang="en-US" sz="1800" i="1">
                        <a:effectLst/>
                        <a:latin typeface="Cambria Math" panose="02040503050406030204" pitchFamily="18" charset="0"/>
                        <a:ea typeface="SimSun" panose="02010600030101010101" pitchFamily="2" charset="-122"/>
                        <a:cs typeface="Times New Roman" panose="02020603050405020304" pitchFamily="18" charset="0"/>
                      </a:rPr>
                      <m:t>𝜋</m:t>
                    </m:r>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oMath>
                </a14:m>
                <a:r>
                  <a:rPr lang="en-US" sz="1800" dirty="0">
                    <a:effectLst/>
                    <a:latin typeface="Times New Roman" panose="02020603050405020304" pitchFamily="18" charset="0"/>
                    <a:ea typeface="SimSun" panose="02010600030101010101" pitchFamily="2" charset="-122"/>
                  </a:rPr>
                  <a:t> in </a:t>
                </a:r>
                <a14:m>
                  <m:oMath xmlns:m="http://schemas.openxmlformats.org/officeDocument/2006/math">
                    <m:sSub>
                      <m:sSubPr>
                        <m:ctrlPr>
                          <a:rPr lang="en-IN"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4</m:t>
                        </m:r>
                      </m:sub>
                    </m:sSub>
                  </m:oMath>
                </a14:m>
                <a:r>
                  <a:rPr lang="en-US" sz="1800" dirty="0">
                    <a:effectLst/>
                    <a:latin typeface="Times New Roman" panose="02020603050405020304" pitchFamily="18" charset="0"/>
                    <a:ea typeface="SimSun" panose="02010600030101010101" pitchFamily="2" charset="-122"/>
                  </a:rPr>
                  <a:t>.</a:t>
                </a:r>
              </a:p>
              <a:p>
                <a:endParaRPr lang="en-US" sz="1800" dirty="0">
                  <a:effectLst/>
                  <a:latin typeface="Times New Roman" panose="02020603050405020304" pitchFamily="18" charset="0"/>
                  <a:ea typeface="SimSun" panose="02010600030101010101" pitchFamily="2" charset="-122"/>
                </a:endParaRPr>
              </a:p>
              <a:p>
                <a14:m>
                  <m:oMath xmlns:m="http://schemas.openxmlformats.org/officeDocument/2006/math">
                    <m:sSub>
                      <m:sSubPr>
                        <m:ctrlPr>
                          <a:rPr lang="en-IN" i="1" smtClean="0">
                            <a:solidFill>
                              <a:srgbClr val="836967"/>
                            </a:solidFill>
                            <a:latin typeface="Cambria Math" panose="02040503050406030204" pitchFamily="18" charset="0"/>
                          </a:rPr>
                        </m:ctrlPr>
                      </m:sSubPr>
                      <m:e>
                        <m:r>
                          <a:rPr lang="en-IN" i="1">
                            <a:latin typeface="Cambria Math" panose="02040503050406030204" pitchFamily="18" charset="0"/>
                          </a:rPr>
                          <m:t>𝑎</m:t>
                        </m:r>
                      </m:e>
                      <m:sub>
                        <m:r>
                          <a:rPr lang="en-IN" i="0">
                            <a:latin typeface="Cambria Math" panose="02040503050406030204" pitchFamily="18" charset="0"/>
                          </a:rPr>
                          <m:t>4</m:t>
                        </m:r>
                      </m:sub>
                    </m:sSub>
                    <m:r>
                      <a:rPr lang="en-IN" i="0">
                        <a:latin typeface="Cambria Math" panose="02040503050406030204" pitchFamily="18" charset="0"/>
                      </a:rPr>
                      <m:t>=2</m:t>
                    </m:r>
                    <m:r>
                      <a:rPr lang="en-IN" i="1">
                        <a:latin typeface="Cambria Math" panose="02040503050406030204" pitchFamily="18" charset="0"/>
                      </a:rPr>
                      <m:t>𝜋</m:t>
                    </m:r>
                    <m:r>
                      <a:rPr lang="en-IN" i="0">
                        <a:latin typeface="Cambria Math" panose="02040503050406030204" pitchFamily="18" charset="0"/>
                      </a:rPr>
                      <m:t>−</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𝑎</m:t>
                        </m:r>
                      </m:e>
                      <m:sub>
                        <m:r>
                          <a:rPr lang="en-IN" i="0">
                            <a:latin typeface="Cambria Math" panose="02040503050406030204" pitchFamily="18" charset="0"/>
                          </a:rPr>
                          <m:t>1</m:t>
                        </m:r>
                      </m:sub>
                    </m:sSub>
                    <m:r>
                      <a:rPr lang="en-IN" i="0">
                        <a:latin typeface="Cambria Math" panose="02040503050406030204" pitchFamily="18" charset="0"/>
                      </a:rPr>
                      <m:t>−</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𝑎</m:t>
                        </m:r>
                      </m:e>
                      <m:sub>
                        <m:r>
                          <a:rPr lang="en-IN" i="0">
                            <a:latin typeface="Cambria Math" panose="02040503050406030204" pitchFamily="18" charset="0"/>
                          </a:rPr>
                          <m:t>2</m:t>
                        </m:r>
                      </m:sub>
                    </m:sSub>
                    <m:r>
                      <a:rPr lang="en-IN" i="0">
                        <a:latin typeface="Cambria Math" panose="02040503050406030204" pitchFamily="18" charset="0"/>
                      </a:rPr>
                      <m:t>−</m:t>
                    </m:r>
                    <m:f>
                      <m:fPr>
                        <m:type m:val="lin"/>
                        <m:ctrlPr>
                          <a:rPr lang="en-IN" i="1">
                            <a:latin typeface="Cambria Math" panose="02040503050406030204" pitchFamily="18" charset="0"/>
                          </a:rPr>
                        </m:ctrlPr>
                      </m:fPr>
                      <m:num>
                        <m:r>
                          <a:rPr lang="en-IN" i="1">
                            <a:latin typeface="Cambria Math" panose="02040503050406030204" pitchFamily="18" charset="0"/>
                          </a:rPr>
                          <m:t>𝜋</m:t>
                        </m:r>
                      </m:num>
                      <m:den>
                        <m:r>
                          <a:rPr lang="en-IN" i="0">
                            <a:latin typeface="Cambria Math" panose="02040503050406030204" pitchFamily="18" charset="0"/>
                          </a:rPr>
                          <m:t>2</m:t>
                        </m:r>
                      </m:den>
                    </m:f>
                  </m:oMath>
                </a14:m>
                <a:r>
                  <a:rPr lang="en-IN" dirty="0"/>
                  <a:t> </a:t>
                </a:r>
              </a:p>
              <a:p>
                <a:endParaRPr lang="en-IN" dirty="0"/>
              </a:p>
              <a:p>
                <a14:m>
                  <m:oMath xmlns:m="http://schemas.openxmlformats.org/officeDocument/2006/math">
                    <m:sSub>
                      <m:sSubPr>
                        <m:ctrlPr>
                          <a:rPr lang="en-IN" b="1" i="1" smtClean="0">
                            <a:effectLst/>
                            <a:latin typeface="Cambria Math" panose="02040503050406030204" pitchFamily="18" charset="0"/>
                          </a:rPr>
                        </m:ctrlPr>
                      </m:sSub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𝒂</m:t>
                        </m:r>
                      </m:e>
                      <m:sub>
                        <m:r>
                          <a:rPr lang="en-US" sz="1800" b="1" i="1">
                            <a:effectLst/>
                            <a:latin typeface="Cambria Math" panose="02040503050406030204" pitchFamily="18" charset="0"/>
                            <a:ea typeface="SimSun" panose="02010600030101010101" pitchFamily="2" charset="-122"/>
                            <a:cs typeface="Times New Roman" panose="02020603050405020304" pitchFamily="18" charset="0"/>
                          </a:rPr>
                          <m:t>𝟒</m:t>
                        </m:r>
                      </m:sub>
                    </m:sSub>
                    <m:r>
                      <a:rPr lang="en-US" sz="1800" b="1" i="1">
                        <a:effectLst/>
                        <a:latin typeface="Cambria Math" panose="02040503050406030204" pitchFamily="18" charset="0"/>
                        <a:ea typeface="SimSun" panose="02010600030101010101" pitchFamily="2" charset="-122"/>
                        <a:cs typeface="Times New Roman" panose="02020603050405020304" pitchFamily="18" charset="0"/>
                      </a:rPr>
                      <m:t>=</m:t>
                    </m:r>
                    <m:r>
                      <a:rPr lang="en-US" sz="1800" b="1" i="1">
                        <a:effectLst/>
                        <a:latin typeface="Cambria Math" panose="02040503050406030204" pitchFamily="18" charset="0"/>
                        <a:ea typeface="SimSun" panose="02010600030101010101" pitchFamily="2" charset="-122"/>
                        <a:cs typeface="Times New Roman" panose="02020603050405020304" pitchFamily="18" charset="0"/>
                      </a:rPr>
                      <m:t>𝟑</m:t>
                    </m:r>
                    <m:r>
                      <a:rPr lang="en-US" sz="1800" b="1" i="1">
                        <a:effectLst/>
                        <a:latin typeface="Cambria Math" panose="02040503050406030204" pitchFamily="18" charset="0"/>
                        <a:ea typeface="SimSun" panose="02010600030101010101" pitchFamily="2" charset="-122"/>
                        <a:cs typeface="Times New Roman" panose="02020603050405020304" pitchFamily="18" charset="0"/>
                      </a:rPr>
                      <m:t>𝝅</m:t>
                    </m:r>
                    <m:r>
                      <a:rPr lang="en-US" sz="1800" b="1" i="1">
                        <a:effectLst/>
                        <a:latin typeface="Cambria Math" panose="02040503050406030204" pitchFamily="18" charset="0"/>
                        <a:ea typeface="SimSun" panose="02010600030101010101" pitchFamily="2" charset="-122"/>
                        <a:cs typeface="Times New Roman" panose="02020603050405020304" pitchFamily="18" charset="0"/>
                      </a:rPr>
                      <m:t>/</m:t>
                    </m:r>
                    <m:r>
                      <a:rPr lang="en-US" sz="1800" b="1" i="1">
                        <a:effectLst/>
                        <a:latin typeface="Cambria Math" panose="02040503050406030204" pitchFamily="18" charset="0"/>
                        <a:ea typeface="SimSun" panose="02010600030101010101" pitchFamily="2" charset="-122"/>
                        <a:cs typeface="Times New Roman" panose="02020603050405020304" pitchFamily="18" charset="0"/>
                      </a:rPr>
                      <m:t>𝟐</m:t>
                    </m:r>
                    <m:r>
                      <a:rPr lang="en-US" sz="1800" b="1"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b="1" i="1">
                            <a:effectLst/>
                            <a:latin typeface="Cambria Math" panose="02040503050406030204" pitchFamily="18" charset="0"/>
                          </a:rPr>
                        </m:ctrlPr>
                      </m:sSub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𝒂</m:t>
                        </m:r>
                      </m:e>
                      <m:sub>
                        <m:r>
                          <a:rPr lang="en-US" sz="1800" b="1" i="1">
                            <a:effectLst/>
                            <a:latin typeface="Cambria Math" panose="02040503050406030204" pitchFamily="18" charset="0"/>
                            <a:ea typeface="SimSun" panose="02010600030101010101" pitchFamily="2" charset="-122"/>
                            <a:cs typeface="Times New Roman" panose="02020603050405020304" pitchFamily="18" charset="0"/>
                          </a:rPr>
                          <m:t>𝟏</m:t>
                        </m:r>
                      </m:sub>
                    </m:sSub>
                    <m:r>
                      <a:rPr lang="en-US" sz="1800" b="1"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b="1" i="1">
                            <a:effectLst/>
                            <a:latin typeface="Cambria Math" panose="02040503050406030204" pitchFamily="18" charset="0"/>
                          </a:rPr>
                        </m:ctrlPr>
                      </m:sSub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𝒂</m:t>
                        </m:r>
                      </m:e>
                      <m:sub>
                        <m:r>
                          <a:rPr lang="en-US" sz="1800" b="1" i="1">
                            <a:effectLst/>
                            <a:latin typeface="Cambria Math" panose="02040503050406030204" pitchFamily="18" charset="0"/>
                            <a:ea typeface="SimSun" panose="02010600030101010101" pitchFamily="2" charset="-122"/>
                            <a:cs typeface="Times New Roman" panose="02020603050405020304" pitchFamily="18" charset="0"/>
                          </a:rPr>
                          <m:t>𝟐</m:t>
                        </m:r>
                      </m:sub>
                    </m:sSub>
                  </m:oMath>
                </a14:m>
                <a:r>
                  <a:rPr lang="en-IN" dirty="0"/>
                  <a:t> </a:t>
                </a:r>
              </a:p>
              <a:p>
                <a:endParaRPr lang="en-IN" dirty="0"/>
              </a:p>
            </p:txBody>
          </p:sp>
        </mc:Choice>
        <mc:Fallback xmlns="">
          <p:sp>
            <p:nvSpPr>
              <p:cNvPr id="20" name="TextBox 19">
                <a:extLst>
                  <a:ext uri="{FF2B5EF4-FFF2-40B4-BE49-F238E27FC236}">
                    <a16:creationId xmlns:a16="http://schemas.microsoft.com/office/drawing/2014/main" id="{19779CEF-F953-874C-2F9D-F403389467D3}"/>
                  </a:ext>
                </a:extLst>
              </p:cNvPr>
              <p:cNvSpPr txBox="1">
                <a:spLocks noRot="1" noChangeAspect="1" noMove="1" noResize="1" noEditPoints="1" noAdjustHandles="1" noChangeArrowheads="1" noChangeShapeType="1" noTextEdit="1"/>
              </p:cNvSpPr>
              <p:nvPr/>
            </p:nvSpPr>
            <p:spPr>
              <a:xfrm>
                <a:off x="537197" y="4353025"/>
                <a:ext cx="6097604" cy="2031325"/>
              </a:xfrm>
              <a:prstGeom prst="rect">
                <a:avLst/>
              </a:prstGeom>
              <a:blipFill>
                <a:blip r:embed="rId5"/>
                <a:stretch>
                  <a:fillRect l="-800" t="-1502" r="-14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C744315-118E-C24B-95A4-C676A0C28382}"/>
                  </a:ext>
                </a:extLst>
              </p:cNvPr>
              <p:cNvSpPr txBox="1"/>
              <p:nvPr/>
            </p:nvSpPr>
            <p:spPr>
              <a:xfrm>
                <a:off x="6802654" y="3360852"/>
                <a:ext cx="4593658" cy="2944845"/>
              </a:xfrm>
              <a:prstGeom prst="rect">
                <a:avLst/>
              </a:prstGeom>
              <a:noFill/>
            </p:spPr>
            <p:txBody>
              <a:bodyPr wrap="square">
                <a:spAutoFit/>
              </a:bodyPr>
              <a:lstStyle/>
              <a:p>
                <a:pPr marL="285750" marR="0" indent="-285750" algn="just">
                  <a:lnSpc>
                    <a:spcPct val="107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SimSun" panose="02010600030101010101" pitchFamily="2" charset="-122"/>
                  </a:rPr>
                  <a:t>This </a:t>
                </a:r>
                <a14:m>
                  <m:oMath xmlns:m="http://schemas.openxmlformats.org/officeDocument/2006/math">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𝑎</m:t>
                        </m:r>
                      </m:e>
                      <m:sub>
                        <m:r>
                          <a:rPr lang="en-US" sz="1800" i="1">
                            <a:effectLst/>
                            <a:latin typeface="Cambria Math" panose="02040503050406030204" pitchFamily="18" charset="0"/>
                            <a:ea typeface="SimSun" panose="02010600030101010101" pitchFamily="2" charset="-122"/>
                          </a:rPr>
                          <m:t>4</m:t>
                        </m:r>
                      </m:sub>
                    </m:sSub>
                  </m:oMath>
                </a14:m>
                <a:r>
                  <a:rPr lang="en-US" sz="1800" dirty="0">
                    <a:effectLst/>
                    <a:latin typeface="Times New Roman" panose="02020603050405020304" pitchFamily="18" charset="0"/>
                    <a:ea typeface="SimSun" panose="02010600030101010101" pitchFamily="2" charset="-122"/>
                  </a:rPr>
                  <a:t> angle is used to keep the wrist parallel to the ground surface for all the movement of the robotic arm. </a:t>
                </a:r>
              </a:p>
              <a:p>
                <a:pPr marL="285750" marR="0" indent="-285750" algn="just">
                  <a:lnSpc>
                    <a:spcPct val="107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SimSun" panose="02010600030101010101" pitchFamily="2" charset="-122"/>
                  </a:rPr>
                  <a:t>The Robotic arm moves anywhere in its range and the wrist is always parallel to the ground surface. </a:t>
                </a:r>
              </a:p>
              <a:p>
                <a:pPr marL="285750" marR="0" indent="-285750" algn="just">
                  <a:lnSpc>
                    <a:spcPct val="107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SimSun" panose="02010600030101010101" pitchFamily="2" charset="-122"/>
                  </a:rPr>
                  <a:t>We can change the angle of the Robotic Arm's wrist at any angle in between the manual control or in automation.</a:t>
                </a:r>
                <a:endParaRPr lang="en-IN" sz="1800" dirty="0">
                  <a:effectLst/>
                  <a:latin typeface="Times New Roman" panose="02020603050405020304" pitchFamily="18" charset="0"/>
                  <a:ea typeface="SimSun" panose="02010600030101010101" pitchFamily="2" charset="-122"/>
                </a:endParaRPr>
              </a:p>
            </p:txBody>
          </p:sp>
        </mc:Choice>
        <mc:Fallback xmlns="">
          <p:sp>
            <p:nvSpPr>
              <p:cNvPr id="24" name="TextBox 23">
                <a:extLst>
                  <a:ext uri="{FF2B5EF4-FFF2-40B4-BE49-F238E27FC236}">
                    <a16:creationId xmlns:a16="http://schemas.microsoft.com/office/drawing/2014/main" id="{FC744315-118E-C24B-95A4-C676A0C28382}"/>
                  </a:ext>
                </a:extLst>
              </p:cNvPr>
              <p:cNvSpPr txBox="1">
                <a:spLocks noRot="1" noChangeAspect="1" noMove="1" noResize="1" noEditPoints="1" noAdjustHandles="1" noChangeArrowheads="1" noChangeShapeType="1" noTextEdit="1"/>
              </p:cNvSpPr>
              <p:nvPr/>
            </p:nvSpPr>
            <p:spPr>
              <a:xfrm>
                <a:off x="6802654" y="3360852"/>
                <a:ext cx="4593658" cy="2944845"/>
              </a:xfrm>
              <a:prstGeom prst="rect">
                <a:avLst/>
              </a:prstGeom>
              <a:blipFill>
                <a:blip r:embed="rId6"/>
                <a:stretch>
                  <a:fillRect l="-930" t="-1035" r="-1062" b="-2484"/>
                </a:stretch>
              </a:blipFill>
            </p:spPr>
            <p:txBody>
              <a:bodyPr/>
              <a:lstStyle/>
              <a:p>
                <a:r>
                  <a:rPr lang="en-IN">
                    <a:noFill/>
                  </a:rPr>
                  <a:t> </a:t>
                </a:r>
              </a:p>
            </p:txBody>
          </p:sp>
        </mc:Fallback>
      </mc:AlternateContent>
      <p:sp>
        <p:nvSpPr>
          <p:cNvPr id="25" name="Rectangle 24">
            <a:extLst>
              <a:ext uri="{FF2B5EF4-FFF2-40B4-BE49-F238E27FC236}">
                <a16:creationId xmlns:a16="http://schemas.microsoft.com/office/drawing/2014/main" id="{13CACCD8-0282-5517-7DAF-8DB55E7D30F4}"/>
              </a:ext>
            </a:extLst>
          </p:cNvPr>
          <p:cNvSpPr/>
          <p:nvPr/>
        </p:nvSpPr>
        <p:spPr>
          <a:xfrm>
            <a:off x="537197" y="3360852"/>
            <a:ext cx="6097604" cy="28474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78BBC942-84EE-860A-EB03-22A3CE7C5E24}"/>
              </a:ext>
            </a:extLst>
          </p:cNvPr>
          <p:cNvSpPr txBox="1"/>
          <p:nvPr/>
        </p:nvSpPr>
        <p:spPr>
          <a:xfrm>
            <a:off x="3879235" y="173166"/>
            <a:ext cx="5135560" cy="584775"/>
          </a:xfrm>
          <a:prstGeom prst="rect">
            <a:avLst/>
          </a:prstGeom>
          <a:noFill/>
        </p:spPr>
        <p:txBody>
          <a:bodyPr wrap="square" rtlCol="0">
            <a:spAutoFit/>
          </a:bodyPr>
          <a:lstStyle/>
          <a:p>
            <a:pPr algn="ctr"/>
            <a:r>
              <a:rPr lang="en-US"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KINEMATIC (</a:t>
            </a:r>
            <a:r>
              <a:rPr lang="en-IN"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Continuation)</a:t>
            </a:r>
          </a:p>
        </p:txBody>
      </p:sp>
    </p:spTree>
    <p:extLst>
      <p:ext uri="{BB962C8B-B14F-4D97-AF65-F5344CB8AC3E}">
        <p14:creationId xmlns:p14="http://schemas.microsoft.com/office/powerpoint/2010/main" val="4164714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9EC5F5-0125-3C58-1EDE-CC38A48416CB}"/>
              </a:ext>
            </a:extLst>
          </p:cNvPr>
          <p:cNvSpPr txBox="1"/>
          <p:nvPr/>
        </p:nvSpPr>
        <p:spPr>
          <a:xfrm>
            <a:off x="3893418" y="308010"/>
            <a:ext cx="4405163" cy="613245"/>
          </a:xfrm>
          <a:prstGeom prst="rect">
            <a:avLst/>
          </a:prstGeom>
          <a:noFill/>
        </p:spPr>
        <p:txBody>
          <a:bodyPr wrap="square" rtlCol="0">
            <a:spAutoFit/>
          </a:bodyPr>
          <a:lstStyle/>
          <a:p>
            <a:pPr algn="just">
              <a:lnSpc>
                <a:spcPct val="115000"/>
              </a:lnSpc>
              <a:tabLst>
                <a:tab pos="851535" algn="l"/>
                <a:tab pos="1543050" algn="l"/>
              </a:tabLst>
            </a:pPr>
            <a:r>
              <a:rPr lang="en-IN" sz="3200" dirty="0">
                <a:solidFill>
                  <a:srgbClr val="0563C1"/>
                </a:solidFill>
                <a:latin typeface="Times New Roman" panose="02020603050405020304" pitchFamily="18" charset="0"/>
                <a:cs typeface="Times New Roman" panose="02020603050405020304" pitchFamily="18" charset="0"/>
              </a:rPr>
              <a:t>HARDWARE MODULE</a:t>
            </a:r>
          </a:p>
        </p:txBody>
      </p:sp>
      <p:pic>
        <p:nvPicPr>
          <p:cNvPr id="6" name="Picture 5">
            <a:extLst>
              <a:ext uri="{FF2B5EF4-FFF2-40B4-BE49-F238E27FC236}">
                <a16:creationId xmlns:a16="http://schemas.microsoft.com/office/drawing/2014/main" id="{7A43C4C3-65C9-7B7B-8E1F-CA24BFC90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3205" y="921255"/>
            <a:ext cx="4965590" cy="55242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5920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C62D6D2-E8BE-CDB5-E272-0B3AC015B748}"/>
              </a:ext>
            </a:extLst>
          </p:cNvPr>
          <p:cNvSpPr txBox="1"/>
          <p:nvPr/>
        </p:nvSpPr>
        <p:spPr>
          <a:xfrm>
            <a:off x="4899128" y="72507"/>
            <a:ext cx="2393743" cy="584775"/>
          </a:xfrm>
          <a:prstGeom prst="rect">
            <a:avLst/>
          </a:prstGeom>
          <a:noFill/>
        </p:spPr>
        <p:txBody>
          <a:bodyPr wrap="square" rtlCol="0">
            <a:spAutoFit/>
          </a:bodyPr>
          <a:lstStyle/>
          <a:p>
            <a:r>
              <a:rPr lang="en-IN"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SOFTWARE</a:t>
            </a:r>
          </a:p>
        </p:txBody>
      </p:sp>
      <p:pic>
        <p:nvPicPr>
          <p:cNvPr id="6" name="Picture 5">
            <a:extLst>
              <a:ext uri="{FF2B5EF4-FFF2-40B4-BE49-F238E27FC236}">
                <a16:creationId xmlns:a16="http://schemas.microsoft.com/office/drawing/2014/main" id="{8095A3F3-54D4-BB5A-D48A-6D22CB488514}"/>
              </a:ext>
            </a:extLst>
          </p:cNvPr>
          <p:cNvPicPr>
            <a:picLocks noChangeAspect="1"/>
          </p:cNvPicPr>
          <p:nvPr/>
        </p:nvPicPr>
        <p:blipFill>
          <a:blip r:embed="rId2"/>
          <a:stretch>
            <a:fillRect/>
          </a:stretch>
        </p:blipFill>
        <p:spPr>
          <a:xfrm>
            <a:off x="2855386" y="772786"/>
            <a:ext cx="6481227" cy="5685766"/>
          </a:xfrm>
          <a:prstGeom prst="rect">
            <a:avLst/>
          </a:prstGeom>
          <a:ln>
            <a:solidFill>
              <a:schemeClr val="tx1"/>
            </a:solidFill>
          </a:ln>
        </p:spPr>
      </p:pic>
    </p:spTree>
    <p:extLst>
      <p:ext uri="{BB962C8B-B14F-4D97-AF65-F5344CB8AC3E}">
        <p14:creationId xmlns:p14="http://schemas.microsoft.com/office/powerpoint/2010/main" val="774856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3645B5-738C-1894-8565-AFA5A3539C66}"/>
              </a:ext>
            </a:extLst>
          </p:cNvPr>
          <p:cNvSpPr txBox="1"/>
          <p:nvPr/>
        </p:nvSpPr>
        <p:spPr>
          <a:xfrm>
            <a:off x="3646239" y="123881"/>
            <a:ext cx="4899519" cy="584775"/>
          </a:xfrm>
          <a:prstGeom prst="rect">
            <a:avLst/>
          </a:prstGeom>
          <a:noFill/>
        </p:spPr>
        <p:txBody>
          <a:bodyPr wrap="square" rtlCol="0">
            <a:spAutoFit/>
          </a:bodyPr>
          <a:lstStyle/>
          <a:p>
            <a:r>
              <a:rPr lang="en-IN"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HOW TO USE SOFTWARE</a:t>
            </a:r>
          </a:p>
        </p:txBody>
      </p:sp>
      <p:sp>
        <p:nvSpPr>
          <p:cNvPr id="11" name="TextBox 10">
            <a:extLst>
              <a:ext uri="{FF2B5EF4-FFF2-40B4-BE49-F238E27FC236}">
                <a16:creationId xmlns:a16="http://schemas.microsoft.com/office/drawing/2014/main" id="{D3933E51-4F88-F60D-EB99-B4A6E700AC5F}"/>
              </a:ext>
            </a:extLst>
          </p:cNvPr>
          <p:cNvSpPr txBox="1"/>
          <p:nvPr/>
        </p:nvSpPr>
        <p:spPr>
          <a:xfrm>
            <a:off x="1345127" y="708656"/>
            <a:ext cx="9501741" cy="4416594"/>
          </a:xfrm>
          <a:prstGeom prst="rect">
            <a:avLst/>
          </a:prstGeom>
          <a:noFill/>
        </p:spPr>
        <p:txBody>
          <a:bodyPr wrap="square" rtlCol="0">
            <a:spAutoFit/>
          </a:bodyPr>
          <a:lstStyle/>
          <a:p>
            <a:pPr marL="342900" marR="0" lvl="0" indent="-342900" algn="just">
              <a:lnSpc>
                <a:spcPct val="150000"/>
              </a:lnSpc>
              <a:spcBef>
                <a:spcPts val="0"/>
              </a:spcBef>
              <a:spcAft>
                <a:spcPts val="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First powerup the ESP32, then only WiFi Access Point is enabled.</a:t>
            </a:r>
          </a:p>
          <a:p>
            <a:pPr marL="342900" marR="0" lvl="0" indent="-342900" algn="just">
              <a:lnSpc>
                <a:spcPct val="150000"/>
              </a:lnSpc>
              <a:spcBef>
                <a:spcPts val="0"/>
              </a:spcBef>
              <a:spcAft>
                <a:spcPts val="0"/>
              </a:spcAft>
              <a:buFont typeface="Wingdings" panose="05000000000000000000" pitchFamily="2" charset="2"/>
              <a:buChar char=""/>
            </a:pPr>
            <a:endParaRPr lang="en-IN" sz="1800" dirty="0">
              <a:effectLst/>
              <a:latin typeface="Times New Roman" panose="02020603050405020304" pitchFamily="18" charset="0"/>
              <a:ea typeface="Calibri" panose="020F0502020204030204" pitchFamily="34" charset="0"/>
              <a:cs typeface="Latha" panose="020B060402020202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After that connect your PC or Laptop to ESP32 Access Point WiFi and enter the password.</a:t>
            </a:r>
          </a:p>
          <a:p>
            <a:pPr marL="342900" marR="0" lvl="0" indent="-342900" algn="just">
              <a:lnSpc>
                <a:spcPct val="150000"/>
              </a:lnSpc>
              <a:spcBef>
                <a:spcPts val="0"/>
              </a:spcBef>
              <a:spcAft>
                <a:spcPts val="0"/>
              </a:spcAft>
              <a:buFont typeface="Wingdings" panose="05000000000000000000" pitchFamily="2" charset="2"/>
              <a:buChar char=""/>
            </a:pPr>
            <a:endParaRPr lang="en-IN" sz="1800" dirty="0">
              <a:effectLst/>
              <a:latin typeface="Times New Roman" panose="02020603050405020304" pitchFamily="18" charset="0"/>
              <a:ea typeface="Calibri" panose="020F0502020204030204" pitchFamily="34" charset="0"/>
              <a:cs typeface="Latha" panose="020B060402020202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After WiFi is connected to the PC or Laptop. Open the Robotic Arm App.</a:t>
            </a:r>
          </a:p>
          <a:p>
            <a:pPr marL="342900" marR="0" lvl="0" indent="-342900" algn="just">
              <a:lnSpc>
                <a:spcPct val="150000"/>
              </a:lnSpc>
              <a:spcBef>
                <a:spcPts val="0"/>
              </a:spcBef>
              <a:spcAft>
                <a:spcPts val="0"/>
              </a:spcAft>
              <a:buFont typeface="Wingdings" panose="05000000000000000000" pitchFamily="2" charset="2"/>
              <a:buChar char=""/>
            </a:pPr>
            <a:endParaRPr lang="en-IN" sz="1800" dirty="0">
              <a:effectLst/>
              <a:latin typeface="Times New Roman" panose="02020603050405020304" pitchFamily="18" charset="0"/>
              <a:ea typeface="Calibri" panose="020F0502020204030204" pitchFamily="34" charset="0"/>
              <a:cs typeface="Latha" panose="020B0604020202020204" pitchFamily="34" charset="0"/>
            </a:endParaRPr>
          </a:p>
          <a:p>
            <a:pPr marL="342900" marR="0" lvl="0" indent="-342900" algn="just">
              <a:lnSpc>
                <a:spcPct val="150000"/>
              </a:lnSpc>
              <a:spcBef>
                <a:spcPts val="0"/>
              </a:spcBef>
              <a:spcAft>
                <a:spcPts val="8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Click Connect Button.</a:t>
            </a:r>
          </a:p>
          <a:p>
            <a:pPr marL="342900" marR="0" lvl="0" indent="-342900" algn="just">
              <a:lnSpc>
                <a:spcPct val="150000"/>
              </a:lnSpc>
              <a:spcBef>
                <a:spcPts val="0"/>
              </a:spcBef>
              <a:spcAft>
                <a:spcPts val="800"/>
              </a:spcAft>
              <a:buFont typeface="Wingdings" panose="05000000000000000000" pitchFamily="2" charset="2"/>
              <a:buChar char=""/>
            </a:pPr>
            <a:endParaRPr lang="en-IN" sz="1800" dirty="0">
              <a:effectLst/>
              <a:latin typeface="Times New Roman" panose="02020603050405020304" pitchFamily="18" charset="0"/>
              <a:ea typeface="Calibri" panose="020F0502020204030204" pitchFamily="34" charset="0"/>
              <a:cs typeface="Latha" panose="020B0604020202020204" pitchFamily="34" charset="0"/>
            </a:endParaRPr>
          </a:p>
          <a:p>
            <a:pPr marL="342900" marR="0" lvl="0" indent="-342900" algn="just">
              <a:lnSpc>
                <a:spcPct val="150000"/>
              </a:lnSpc>
              <a:spcBef>
                <a:spcPts val="0"/>
              </a:spcBef>
              <a:spcAft>
                <a:spcPts val="8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If connection is successful, then ‘---CONNECTED---’ is displayed in the app.</a:t>
            </a:r>
          </a:p>
          <a:p>
            <a:endParaRPr lang="en-IN" dirty="0"/>
          </a:p>
        </p:txBody>
      </p:sp>
      <p:pic>
        <p:nvPicPr>
          <p:cNvPr id="18" name="Picture 17">
            <a:extLst>
              <a:ext uri="{FF2B5EF4-FFF2-40B4-BE49-F238E27FC236}">
                <a16:creationId xmlns:a16="http://schemas.microsoft.com/office/drawing/2014/main" id="{EAACDD49-DF83-D707-A11A-E4C443BCACF4}"/>
              </a:ext>
            </a:extLst>
          </p:cNvPr>
          <p:cNvPicPr>
            <a:picLocks noChangeAspect="1"/>
          </p:cNvPicPr>
          <p:nvPr/>
        </p:nvPicPr>
        <p:blipFill>
          <a:blip r:embed="rId2"/>
          <a:stretch>
            <a:fillRect/>
          </a:stretch>
        </p:blipFill>
        <p:spPr>
          <a:xfrm>
            <a:off x="4718360" y="4783756"/>
            <a:ext cx="2351020" cy="1458228"/>
          </a:xfrm>
          <a:prstGeom prst="rect">
            <a:avLst/>
          </a:prstGeom>
        </p:spPr>
      </p:pic>
    </p:spTree>
    <p:extLst>
      <p:ext uri="{BB962C8B-B14F-4D97-AF65-F5344CB8AC3E}">
        <p14:creationId xmlns:p14="http://schemas.microsoft.com/office/powerpoint/2010/main" val="3859717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36E26F-6777-D13D-AB07-E66B050F012F}"/>
              </a:ext>
            </a:extLst>
          </p:cNvPr>
          <p:cNvSpPr txBox="1"/>
          <p:nvPr/>
        </p:nvSpPr>
        <p:spPr>
          <a:xfrm>
            <a:off x="1283368" y="627085"/>
            <a:ext cx="9625263" cy="171136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Latha" panose="020B0604020202020204" pitchFamily="34" charset="0"/>
              </a:rPr>
              <a:t>If connection is not success, then ‘</a:t>
            </a:r>
            <a:r>
              <a:rPr lang="en-IN" sz="1800" dirty="0" err="1">
                <a:effectLst/>
                <a:latin typeface="Times New Roman" panose="02020603050405020304" pitchFamily="18" charset="0"/>
                <a:ea typeface="Calibri" panose="020F0502020204030204" pitchFamily="34" charset="0"/>
                <a:cs typeface="Latha" panose="020B0604020202020204" pitchFamily="34" charset="0"/>
              </a:rPr>
              <a:t>TimeOutError</a:t>
            </a:r>
            <a:r>
              <a:rPr lang="en-IN" sz="1800" dirty="0">
                <a:effectLst/>
                <a:latin typeface="Times New Roman" panose="02020603050405020304" pitchFamily="18" charset="0"/>
                <a:ea typeface="Calibri" panose="020F0502020204030204" pitchFamily="34" charset="0"/>
                <a:cs typeface="Latha" panose="020B0604020202020204" pitchFamily="34" charset="0"/>
              </a:rPr>
              <a:t>’ is displayed in the app. (‘</a:t>
            </a:r>
            <a:r>
              <a:rPr lang="en-IN" sz="1800" dirty="0" err="1">
                <a:effectLst/>
                <a:latin typeface="Times New Roman" panose="02020603050405020304" pitchFamily="18" charset="0"/>
                <a:ea typeface="Calibri" panose="020F0502020204030204" pitchFamily="34" charset="0"/>
                <a:cs typeface="Latha" panose="020B0604020202020204" pitchFamily="34" charset="0"/>
              </a:rPr>
              <a:t>TimeOutError</a:t>
            </a:r>
            <a:r>
              <a:rPr lang="en-IN" sz="1800" dirty="0">
                <a:effectLst/>
                <a:latin typeface="Times New Roman" panose="02020603050405020304" pitchFamily="18" charset="0"/>
                <a:ea typeface="Calibri" panose="020F0502020204030204" pitchFamily="34" charset="0"/>
                <a:cs typeface="Latha" panose="020B0604020202020204" pitchFamily="34" charset="0"/>
              </a:rPr>
              <a:t>’ comes after some time delay so wait after press ‘Connect’ Button when this Button do not come back its normal position.)</a:t>
            </a:r>
          </a:p>
          <a:p>
            <a:pPr marL="285750" indent="-285750">
              <a:lnSpc>
                <a:spcPct val="150000"/>
              </a:lnSpc>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BCFB93D1-5831-51B9-83E2-E25D9B755DCE}"/>
              </a:ext>
            </a:extLst>
          </p:cNvPr>
          <p:cNvPicPr>
            <a:picLocks noChangeAspect="1"/>
          </p:cNvPicPr>
          <p:nvPr/>
        </p:nvPicPr>
        <p:blipFill>
          <a:blip r:embed="rId2"/>
          <a:stretch>
            <a:fillRect/>
          </a:stretch>
        </p:blipFill>
        <p:spPr>
          <a:xfrm>
            <a:off x="5069515" y="1945172"/>
            <a:ext cx="2052968" cy="1483828"/>
          </a:xfrm>
          <a:prstGeom prst="rect">
            <a:avLst/>
          </a:prstGeom>
        </p:spPr>
      </p:pic>
      <p:sp>
        <p:nvSpPr>
          <p:cNvPr id="6" name="TextBox 5">
            <a:extLst>
              <a:ext uri="{FF2B5EF4-FFF2-40B4-BE49-F238E27FC236}">
                <a16:creationId xmlns:a16="http://schemas.microsoft.com/office/drawing/2014/main" id="{31E6DB7F-2055-A7B0-8D4A-8FA66A7EDBBA}"/>
              </a:ext>
            </a:extLst>
          </p:cNvPr>
          <p:cNvSpPr txBox="1"/>
          <p:nvPr/>
        </p:nvSpPr>
        <p:spPr>
          <a:xfrm>
            <a:off x="1283368" y="3730347"/>
            <a:ext cx="9625262" cy="2549416"/>
          </a:xfrm>
          <a:prstGeom prst="rect">
            <a:avLst/>
          </a:prstGeom>
          <a:noFill/>
        </p:spPr>
        <p:txBody>
          <a:bodyPr wrap="square" rtlCol="0">
            <a:spAutoFit/>
          </a:bodyPr>
          <a:lstStyle/>
          <a:p>
            <a:pPr marL="342900" marR="0" lvl="0" indent="-342900" algn="just">
              <a:lnSpc>
                <a:spcPct val="150000"/>
              </a:lnSpc>
              <a:spcBef>
                <a:spcPts val="0"/>
              </a:spcBef>
              <a:spcAft>
                <a:spcPts val="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If ‘</a:t>
            </a:r>
            <a:r>
              <a:rPr lang="en-IN" sz="1800" dirty="0" err="1">
                <a:effectLst/>
                <a:latin typeface="Times New Roman" panose="02020603050405020304" pitchFamily="18" charset="0"/>
                <a:ea typeface="Calibri" panose="020F0502020204030204" pitchFamily="34" charset="0"/>
                <a:cs typeface="Latha" panose="020B0604020202020204" pitchFamily="34" charset="0"/>
              </a:rPr>
              <a:t>TimeOutError</a:t>
            </a:r>
            <a:r>
              <a:rPr lang="en-IN" sz="1800" dirty="0">
                <a:effectLst/>
                <a:latin typeface="Times New Roman" panose="02020603050405020304" pitchFamily="18" charset="0"/>
                <a:ea typeface="Calibri" panose="020F0502020204030204" pitchFamily="34" charset="0"/>
                <a:cs typeface="Latha" panose="020B0604020202020204" pitchFamily="34" charset="0"/>
              </a:rPr>
              <a:t>’ comes WiFi is not connected properly. So, reconnect the ESP32 Access Point WiFi.</a:t>
            </a:r>
          </a:p>
          <a:p>
            <a:pPr marL="342900" marR="0" lvl="0" indent="-342900" algn="just">
              <a:lnSpc>
                <a:spcPct val="150000"/>
              </a:lnSpc>
              <a:spcBef>
                <a:spcPts val="0"/>
              </a:spcBef>
              <a:spcAft>
                <a:spcPts val="0"/>
              </a:spcAft>
              <a:buFont typeface="Wingdings" panose="05000000000000000000" pitchFamily="2" charset="2"/>
              <a:buChar char=""/>
            </a:pPr>
            <a:endParaRPr lang="en-IN" sz="1800" dirty="0">
              <a:effectLst/>
              <a:latin typeface="Times New Roman" panose="02020603050405020304" pitchFamily="18" charset="0"/>
              <a:ea typeface="Calibri" panose="020F0502020204030204" pitchFamily="34" charset="0"/>
              <a:cs typeface="Latha" panose="020B0604020202020204" pitchFamily="34" charset="0"/>
            </a:endParaRPr>
          </a:p>
          <a:p>
            <a:pPr marL="342900" marR="0" lvl="0" indent="-342900" algn="just">
              <a:lnSpc>
                <a:spcPct val="150000"/>
              </a:lnSpc>
              <a:spcBef>
                <a:spcPts val="0"/>
              </a:spcBef>
              <a:spcAft>
                <a:spcPts val="8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If nothing is happened, when clicking of the ‘Connect’ Button. Then there is no WiFi connected to your system. So, connect ESP32 WiFi to your system.</a:t>
            </a:r>
          </a:p>
          <a:p>
            <a:endParaRPr lang="en-IN" dirty="0"/>
          </a:p>
        </p:txBody>
      </p:sp>
    </p:spTree>
    <p:extLst>
      <p:ext uri="{BB962C8B-B14F-4D97-AF65-F5344CB8AC3E}">
        <p14:creationId xmlns:p14="http://schemas.microsoft.com/office/powerpoint/2010/main" val="413374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8B7DA-F87F-4342-9B29-8CF9409FF1A9}"/>
              </a:ext>
            </a:extLst>
          </p:cNvPr>
          <p:cNvSpPr>
            <a:spLocks noGrp="1"/>
          </p:cNvSpPr>
          <p:nvPr>
            <p:ph type="title"/>
          </p:nvPr>
        </p:nvSpPr>
        <p:spPr>
          <a:xfrm>
            <a:off x="838200" y="1264891"/>
            <a:ext cx="10515600" cy="1325563"/>
          </a:xfrm>
        </p:spPr>
        <p:txBody>
          <a:bodyPr>
            <a:normAutofit/>
          </a:bodyPr>
          <a:lstStyle/>
          <a:p>
            <a:r>
              <a:rPr lang="en-IN"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DOMAIN</a:t>
            </a:r>
            <a:br>
              <a:rPr lang="en-IN"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br>
              <a:rPr lang="en-IN" sz="16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r>
              <a:rPr lang="en-IN"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IOT &amp; ROBOTICS</a:t>
            </a:r>
          </a:p>
        </p:txBody>
      </p:sp>
      <p:sp>
        <p:nvSpPr>
          <p:cNvPr id="4" name="Title 1">
            <a:extLst>
              <a:ext uri="{FF2B5EF4-FFF2-40B4-BE49-F238E27FC236}">
                <a16:creationId xmlns:a16="http://schemas.microsoft.com/office/drawing/2014/main" id="{33B7063A-49D1-4B8E-A245-3A48772F72F9}"/>
              </a:ext>
            </a:extLst>
          </p:cNvPr>
          <p:cNvSpPr txBox="1">
            <a:spLocks/>
          </p:cNvSpPr>
          <p:nvPr/>
        </p:nvSpPr>
        <p:spPr>
          <a:xfrm>
            <a:off x="838199" y="2927350"/>
            <a:ext cx="11153775" cy="1730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TITLE</a:t>
            </a:r>
          </a:p>
          <a:p>
            <a:r>
              <a:rPr lang="en-IN" sz="1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br>
              <a:rPr lang="en-IN"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r>
              <a:rPr lang="en-IN"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IN" sz="2800" dirty="0">
                <a:ln w="0"/>
                <a:effectLst>
                  <a:outerShdw blurRad="38100" dist="25400" dir="5400000" algn="ctr" rotWithShape="0">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DESIGN AND IMPLEMENTATION OF AN AUTOMATED         	                   ROBOTIC ARM USING IOT</a:t>
            </a:r>
            <a:endPar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5513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848A26-3A76-C587-E272-D7A9F8E51E7B}"/>
              </a:ext>
            </a:extLst>
          </p:cNvPr>
          <p:cNvSpPr txBox="1"/>
          <p:nvPr/>
        </p:nvSpPr>
        <p:spPr>
          <a:xfrm>
            <a:off x="1254492" y="442761"/>
            <a:ext cx="9683015" cy="680699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After successful connection, Click ‘DEFAULT’ Button. Then powerup the Robotic arm and Click ‘MOVE’ Button to move our robotic arm in default position.</a:t>
            </a:r>
          </a:p>
          <a:p>
            <a:pPr marL="342900" marR="0" lvl="0" indent="-342900" algn="just">
              <a:lnSpc>
                <a:spcPct val="150000"/>
              </a:lnSpc>
              <a:spcBef>
                <a:spcPts val="0"/>
              </a:spcBef>
              <a:spcAft>
                <a:spcPts val="0"/>
              </a:spcAft>
              <a:buFont typeface="Wingdings" panose="05000000000000000000" pitchFamily="2" charset="2"/>
              <a:buChar char=""/>
            </a:pPr>
            <a:endParaRPr lang="en-IN" sz="1800" dirty="0">
              <a:effectLst/>
              <a:latin typeface="Times New Roman" panose="02020603050405020304" pitchFamily="18" charset="0"/>
              <a:ea typeface="Calibri" panose="020F0502020204030204" pitchFamily="34" charset="0"/>
              <a:cs typeface="Latha" panose="020B060402020202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After that adjust X, Y, Z, Wrist Rotate, Wrist Up Down, Gripper sliders and click ‘MOVE’ button, then robotic arm moves according to the adjustments.</a:t>
            </a:r>
          </a:p>
          <a:p>
            <a:pPr marL="342900" marR="0" lvl="0" indent="-342900" algn="just">
              <a:lnSpc>
                <a:spcPct val="150000"/>
              </a:lnSpc>
              <a:spcBef>
                <a:spcPts val="0"/>
              </a:spcBef>
              <a:spcAft>
                <a:spcPts val="0"/>
              </a:spcAft>
              <a:buFont typeface="Wingdings" panose="05000000000000000000" pitchFamily="2" charset="2"/>
              <a:buChar char=""/>
            </a:pPr>
            <a:endParaRPr lang="en-IN" sz="1800" dirty="0">
              <a:effectLst/>
              <a:latin typeface="Times New Roman" panose="02020603050405020304" pitchFamily="18" charset="0"/>
              <a:ea typeface="Calibri" panose="020F0502020204030204" pitchFamily="34" charset="0"/>
              <a:cs typeface="Latha" panose="020B060402020202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Here you can record the adjustments and automate the robotic arm.</a:t>
            </a:r>
          </a:p>
          <a:p>
            <a:pPr marL="342900" marR="0" lvl="0" indent="-342900" algn="just">
              <a:lnSpc>
                <a:spcPct val="150000"/>
              </a:lnSpc>
              <a:spcBef>
                <a:spcPts val="0"/>
              </a:spcBef>
              <a:spcAft>
                <a:spcPts val="0"/>
              </a:spcAft>
              <a:buFont typeface="Wingdings" panose="05000000000000000000" pitchFamily="2" charset="2"/>
              <a:buChar char=""/>
            </a:pPr>
            <a:endParaRPr lang="en-IN" sz="1800" dirty="0">
              <a:effectLst/>
              <a:latin typeface="Times New Roman" panose="02020603050405020304" pitchFamily="18" charset="0"/>
              <a:ea typeface="Calibri" panose="020F0502020204030204" pitchFamily="34" charset="0"/>
              <a:cs typeface="Latha" panose="020B060402020202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Adjust the sliders for required position and Click ‘RECORD’ button to record each position and then click ‘AUTOMATE’ button, then robotic arm moves these recorded positions automatically three times (three times is default, you can change it).</a:t>
            </a:r>
          </a:p>
          <a:p>
            <a:pPr marL="342900" marR="0" lvl="0" indent="-342900" algn="just">
              <a:lnSpc>
                <a:spcPct val="150000"/>
              </a:lnSpc>
              <a:spcBef>
                <a:spcPts val="0"/>
              </a:spcBef>
              <a:spcAft>
                <a:spcPts val="0"/>
              </a:spcAft>
              <a:buFont typeface="Wingdings" panose="05000000000000000000" pitchFamily="2" charset="2"/>
              <a:buChar char=""/>
            </a:pPr>
            <a:endParaRPr lang="en-IN" sz="1800" dirty="0">
              <a:effectLst/>
              <a:latin typeface="Times New Roman" panose="02020603050405020304" pitchFamily="18" charset="0"/>
              <a:ea typeface="Calibri" panose="020F0502020204030204" pitchFamily="34" charset="0"/>
              <a:cs typeface="Latha" panose="020B060402020202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Even the Automation completed the recorded positions are saved in your system. After closing the app, the recorded positions are still saved in the system.</a:t>
            </a:r>
          </a:p>
          <a:p>
            <a:pPr marL="342900" marR="0" lvl="0" indent="-342900" algn="just">
              <a:lnSpc>
                <a:spcPct val="150000"/>
              </a:lnSpc>
              <a:spcBef>
                <a:spcPts val="0"/>
              </a:spcBef>
              <a:spcAft>
                <a:spcPts val="800"/>
              </a:spcAft>
              <a:buFont typeface="Wingdings" panose="05000000000000000000" pitchFamily="2" charset="2"/>
              <a:buChar char=""/>
            </a:pPr>
            <a:endParaRPr lang="en-IN" sz="1800" dirty="0">
              <a:effectLst/>
              <a:latin typeface="Times New Roman" panose="02020603050405020304" pitchFamily="18"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865309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CC384E-6648-31F4-8A53-EAD4E8735228}"/>
              </a:ext>
            </a:extLst>
          </p:cNvPr>
          <p:cNvSpPr txBox="1"/>
          <p:nvPr/>
        </p:nvSpPr>
        <p:spPr>
          <a:xfrm>
            <a:off x="1292191" y="929966"/>
            <a:ext cx="9607617" cy="461305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We can reuse that recorded positions again and again. We can add additional position after the previous positions by clicking ‘RECORD’ button.</a:t>
            </a:r>
          </a:p>
          <a:p>
            <a:pPr marL="342900" indent="-342900" algn="just">
              <a:lnSpc>
                <a:spcPct val="150000"/>
              </a:lnSpc>
              <a:buFont typeface="Wingdings" panose="05000000000000000000" pitchFamily="2" charset="2"/>
              <a:buChar char=""/>
            </a:pPr>
            <a:endParaRPr lang="en-IN" sz="1800" dirty="0">
              <a:effectLst/>
              <a:latin typeface="Times New Roman" panose="02020603050405020304" pitchFamily="18" charset="0"/>
              <a:ea typeface="Calibri" panose="020F0502020204030204" pitchFamily="34" charset="0"/>
              <a:cs typeface="Latha" panose="020B0604020202020204" pitchFamily="34" charset="0"/>
            </a:endParaRPr>
          </a:p>
          <a:p>
            <a:pPr marL="342900" indent="-342900" algn="just">
              <a:lnSpc>
                <a:spcPct val="150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If you want to clear all saved positions then you can click ‘CLEAR’ button to clear all the recorded values. Then we should record from the beginning.</a:t>
            </a:r>
          </a:p>
          <a:p>
            <a:pPr marL="342900" indent="-342900" algn="just">
              <a:lnSpc>
                <a:spcPct val="150000"/>
              </a:lnSpc>
              <a:buFont typeface="Wingdings" panose="05000000000000000000" pitchFamily="2" charset="2"/>
              <a:buChar char=""/>
            </a:pPr>
            <a:endParaRPr lang="en-IN" sz="1800" dirty="0">
              <a:effectLst/>
              <a:latin typeface="Times New Roman" panose="02020603050405020304" pitchFamily="18" charset="0"/>
              <a:ea typeface="Calibri" panose="020F0502020204030204" pitchFamily="34" charset="0"/>
              <a:cs typeface="Latha" panose="020B060402020202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The Wrist Up Down slider is automatically adjusted according to X, Y, Z.</a:t>
            </a:r>
          </a:p>
          <a:p>
            <a:pPr marL="342900" marR="0" lvl="0" indent="-342900" algn="just">
              <a:lnSpc>
                <a:spcPct val="150000"/>
              </a:lnSpc>
              <a:spcBef>
                <a:spcPts val="0"/>
              </a:spcBef>
              <a:spcAft>
                <a:spcPts val="0"/>
              </a:spcAft>
              <a:buFont typeface="Wingdings" panose="05000000000000000000" pitchFamily="2" charset="2"/>
              <a:buChar char=""/>
            </a:pPr>
            <a:endParaRPr lang="en-IN" sz="1800" dirty="0">
              <a:effectLst/>
              <a:latin typeface="Times New Roman" panose="02020603050405020304" pitchFamily="18" charset="0"/>
              <a:ea typeface="Calibri" panose="020F0502020204030204" pitchFamily="34" charset="0"/>
              <a:cs typeface="Latha" panose="020B060402020202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You can also adjust Wrist Up Down slider. It gives flexibility to operate robotic arm.</a:t>
            </a:r>
          </a:p>
          <a:p>
            <a:pPr marL="342900" marR="0" lvl="0" indent="-342900" algn="just">
              <a:lnSpc>
                <a:spcPct val="150000"/>
              </a:lnSpc>
              <a:spcBef>
                <a:spcPts val="0"/>
              </a:spcBef>
              <a:spcAft>
                <a:spcPts val="0"/>
              </a:spcAft>
              <a:buFont typeface="Wingdings" panose="05000000000000000000" pitchFamily="2" charset="2"/>
              <a:buChar char=""/>
            </a:pPr>
            <a:endParaRPr lang="en-IN" sz="1800" dirty="0">
              <a:effectLst/>
              <a:latin typeface="Times New Roman" panose="02020603050405020304" pitchFamily="18" charset="0"/>
              <a:ea typeface="Calibri" panose="020F0502020204030204" pitchFamily="34" charset="0"/>
              <a:cs typeface="Latha" panose="020B0604020202020204" pitchFamily="34" charset="0"/>
            </a:endParaRPr>
          </a:p>
          <a:p>
            <a:pPr marL="342900" marR="0" lvl="0" indent="-342900" algn="just">
              <a:lnSpc>
                <a:spcPct val="150000"/>
              </a:lnSpc>
              <a:spcBef>
                <a:spcPts val="0"/>
              </a:spcBef>
              <a:spcAft>
                <a:spcPts val="8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You can close this app by clicking ‘Disconnect’ button also.</a:t>
            </a:r>
          </a:p>
        </p:txBody>
      </p:sp>
    </p:spTree>
    <p:extLst>
      <p:ext uri="{BB962C8B-B14F-4D97-AF65-F5344CB8AC3E}">
        <p14:creationId xmlns:p14="http://schemas.microsoft.com/office/powerpoint/2010/main" val="2133975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C6FCF4-5F81-475D-BDEE-D77D206C24E6}"/>
              </a:ext>
            </a:extLst>
          </p:cNvPr>
          <p:cNvSpPr txBox="1"/>
          <p:nvPr/>
        </p:nvSpPr>
        <p:spPr>
          <a:xfrm>
            <a:off x="919889" y="0"/>
            <a:ext cx="10352222" cy="6156878"/>
          </a:xfrm>
          <a:prstGeom prst="rect">
            <a:avLst/>
          </a:prstGeom>
          <a:noFill/>
        </p:spPr>
        <p:txBody>
          <a:bodyPr wrap="square" rtlCol="0">
            <a:spAutoFit/>
          </a:bodyPr>
          <a:lstStyle/>
          <a:p>
            <a:pPr algn="just">
              <a:lnSpc>
                <a:spcPct val="115000"/>
              </a:lnSpc>
              <a:tabLst>
                <a:tab pos="851535" algn="l"/>
                <a:tab pos="1543050" algn="l"/>
              </a:tabLst>
            </a:pPr>
            <a:endParaRPr lang="en-US" sz="3200" dirty="0">
              <a:solidFill>
                <a:srgbClr val="0563C1"/>
              </a:solidFill>
              <a:latin typeface="Times New Roman" panose="02020603050405020304" pitchFamily="18" charset="0"/>
              <a:cs typeface="Times New Roman" panose="02020603050405020304" pitchFamily="18" charset="0"/>
            </a:endParaRPr>
          </a:p>
          <a:p>
            <a:pPr algn="just">
              <a:lnSpc>
                <a:spcPct val="115000"/>
              </a:lnSpc>
              <a:tabLst>
                <a:tab pos="851535" algn="l"/>
                <a:tab pos="1543050" algn="l"/>
              </a:tabLst>
            </a:pPr>
            <a:r>
              <a:rPr lang="en-US" sz="3200" dirty="0">
                <a:solidFill>
                  <a:srgbClr val="0563C1"/>
                </a:solidFill>
                <a:latin typeface="Times New Roman" panose="02020603050405020304" pitchFamily="18" charset="0"/>
                <a:cs typeface="Times New Roman" panose="02020603050405020304" pitchFamily="18" charset="0"/>
              </a:rPr>
              <a:t>ADVANTAGES</a:t>
            </a:r>
          </a:p>
          <a:p>
            <a:pPr algn="just">
              <a:lnSpc>
                <a:spcPct val="115000"/>
              </a:lnSpc>
              <a:tabLst>
                <a:tab pos="851535" algn="l"/>
                <a:tab pos="1543050" algn="l"/>
              </a:tabLst>
            </a:pPr>
            <a:endParaRPr lang="en-US" sz="3200" dirty="0">
              <a:solidFill>
                <a:srgbClr val="0563C1"/>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Improved safety. Robotic arms help keep workers safe by operating in environments that are hazardous and executing tasks that present high risk of injury to humans.</a:t>
            </a:r>
          </a:p>
          <a:p>
            <a:pPr marL="285750" indent="-28575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Improved efficiency and productivity.</a:t>
            </a:r>
          </a:p>
          <a:p>
            <a:pPr marL="285750" indent="-28575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Enhanced precision.</a:t>
            </a:r>
          </a:p>
          <a:p>
            <a:pPr marL="285750" indent="-28575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Greater flexibility.</a:t>
            </a:r>
          </a:p>
          <a:p>
            <a:pPr marL="285750" indent="-28575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Easy to operate.</a:t>
            </a:r>
          </a:p>
          <a:p>
            <a:pPr marL="285750" indent="-28575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Low Cost.</a:t>
            </a:r>
          </a:p>
        </p:txBody>
      </p:sp>
    </p:spTree>
    <p:extLst>
      <p:ext uri="{BB962C8B-B14F-4D97-AF65-F5344CB8AC3E}">
        <p14:creationId xmlns:p14="http://schemas.microsoft.com/office/powerpoint/2010/main" val="521854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9640A5E-D36C-4BFC-AF0C-F5CDF0CE6BBF}"/>
              </a:ext>
            </a:extLst>
          </p:cNvPr>
          <p:cNvSpPr txBox="1"/>
          <p:nvPr/>
        </p:nvSpPr>
        <p:spPr>
          <a:xfrm>
            <a:off x="488156" y="-572903"/>
            <a:ext cx="11215688" cy="7001468"/>
          </a:xfrm>
          <a:prstGeom prst="rect">
            <a:avLst/>
          </a:prstGeom>
          <a:noFill/>
        </p:spPr>
        <p:txBody>
          <a:bodyPr wrap="square" rtlCol="0">
            <a:spAutoFit/>
          </a:bodyPr>
          <a:lstStyle/>
          <a:p>
            <a:pPr marR="0" lvl="0" algn="just">
              <a:lnSpc>
                <a:spcPct val="150000"/>
              </a:lnSpc>
              <a:spcBef>
                <a:spcPts val="0"/>
              </a:spcBef>
              <a:spcAft>
                <a:spcPts val="0"/>
              </a:spcAft>
              <a:tabLst>
                <a:tab pos="851535" algn="l"/>
                <a:tab pos="1543050" algn="l"/>
              </a:tabLst>
            </a:pPr>
            <a:endParaRPr lang="en-IN" sz="150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tabLst>
                <a:tab pos="851535" algn="l"/>
                <a:tab pos="1543050" algn="l"/>
              </a:tabLst>
            </a:pPr>
            <a:endParaRPr lang="en-IN" sz="1500"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tabLst>
                <a:tab pos="851535" algn="l"/>
                <a:tab pos="1543050" algn="l"/>
              </a:tabLst>
            </a:pPr>
            <a:r>
              <a:rPr lang="en-IN" sz="200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rPr>
              <a:t>REFERENCE</a:t>
            </a:r>
          </a:p>
          <a:p>
            <a:pPr marR="0" lvl="0" algn="just">
              <a:lnSpc>
                <a:spcPct val="150000"/>
              </a:lnSpc>
              <a:spcBef>
                <a:spcPts val="0"/>
              </a:spcBef>
              <a:spcAft>
                <a:spcPts val="0"/>
              </a:spcAft>
              <a:tabLst>
                <a:tab pos="851535" algn="l"/>
                <a:tab pos="1543050" algn="l"/>
              </a:tabLst>
            </a:pPr>
            <a:endParaRPr lang="en-IN" sz="150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tabLst>
                <a:tab pos="851535" algn="l"/>
                <a:tab pos="1543050" algn="l"/>
              </a:tabLst>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[1] Xi Jiang, Noah Apthorpe,  "Automating Internet of Things Network Traffic Collection with Robotic Arm Interactions", </a:t>
            </a:r>
            <a:r>
              <a:rPr lang="en-IN" sz="1500" i="1" dirty="0">
                <a:effectLst/>
                <a:latin typeface="Times New Roman" panose="02020603050405020304" pitchFamily="18" charset="0"/>
                <a:ea typeface="Times New Roman" panose="02020603050405020304" pitchFamily="18" charset="0"/>
                <a:cs typeface="Times New Roman" panose="02020603050405020304" pitchFamily="18" charset="0"/>
              </a:rPr>
              <a:t>Networking and Internet Architecture (cs.NI); Cryptography and Security (cs.CR); Robotics (cs.RO),</a:t>
            </a: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 30 Sep 2021, doi:2110.00060.</a:t>
            </a:r>
          </a:p>
          <a:p>
            <a:pPr marR="0" lvl="0" algn="just">
              <a:lnSpc>
                <a:spcPct val="150000"/>
              </a:lnSpc>
              <a:spcBef>
                <a:spcPts val="0"/>
              </a:spcBef>
              <a:spcAft>
                <a:spcPts val="0"/>
              </a:spcAft>
              <a:tabLst>
                <a:tab pos="851535" algn="l"/>
                <a:tab pos="1543050" algn="l"/>
              </a:tabLst>
            </a:pPr>
            <a:endParaRPr lang="en-IN" sz="1500" dirty="0">
              <a:effectLst/>
              <a:latin typeface="Calibri" panose="020F0502020204030204" pitchFamily="34"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tabLst>
                <a:tab pos="851535" algn="l"/>
                <a:tab pos="1543050" algn="l"/>
              </a:tabLst>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[2] M. K. Ishak and N. M. Kit, "Design and Implementation of Robot Assisted Surgery Based on Internet of Things (IoT)," </a:t>
            </a:r>
            <a:r>
              <a:rPr lang="en-IN" sz="1500" i="1" dirty="0">
                <a:effectLst/>
                <a:latin typeface="Times New Roman" panose="02020603050405020304" pitchFamily="18" charset="0"/>
                <a:ea typeface="Times New Roman" panose="02020603050405020304" pitchFamily="18" charset="0"/>
                <a:cs typeface="Times New Roman" panose="02020603050405020304" pitchFamily="18" charset="0"/>
              </a:rPr>
              <a:t>International Conference on Advanced Computing and Applications (ACOMP)</a:t>
            </a: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 2017, pp. 65-70, doi: 10.1109/ACOMP.2017.20.</a:t>
            </a:r>
          </a:p>
          <a:p>
            <a:pPr marR="0" lvl="0" algn="just">
              <a:lnSpc>
                <a:spcPct val="150000"/>
              </a:lnSpc>
              <a:spcBef>
                <a:spcPts val="0"/>
              </a:spcBef>
              <a:spcAft>
                <a:spcPts val="0"/>
              </a:spcAft>
              <a:tabLst>
                <a:tab pos="851535" algn="l"/>
                <a:tab pos="1543050" algn="l"/>
              </a:tabLst>
            </a:pPr>
            <a:endParaRPr lang="en-IN" sz="1500" dirty="0">
              <a:effectLst/>
              <a:latin typeface="Calibri" panose="020F0502020204030204" pitchFamily="34"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1000"/>
              </a:spcAft>
              <a:tabLst>
                <a:tab pos="851535" algn="l"/>
                <a:tab pos="1543050" algn="l"/>
              </a:tabLst>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[3] S. Fu and P. C. Bhavsar, "Robotic Arm Control Based on Internet of Things," </a:t>
            </a:r>
            <a:r>
              <a:rPr lang="en-IN" sz="1500" i="1" dirty="0">
                <a:effectLst/>
                <a:latin typeface="Times New Roman" panose="02020603050405020304" pitchFamily="18" charset="0"/>
                <a:ea typeface="Times New Roman" panose="02020603050405020304" pitchFamily="18" charset="0"/>
                <a:cs typeface="Times New Roman" panose="02020603050405020304" pitchFamily="18" charset="0"/>
              </a:rPr>
              <a:t>2019 IEEE Long Island Systems, Applications and Technology Conference (LISAT)</a:t>
            </a: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 2019, pp. 1-6, doi: 10.1109/LISAT.2019.8817333.</a:t>
            </a:r>
          </a:p>
          <a:p>
            <a:pPr marR="0" lvl="0" algn="just">
              <a:lnSpc>
                <a:spcPct val="150000"/>
              </a:lnSpc>
              <a:spcBef>
                <a:spcPts val="0"/>
              </a:spcBef>
              <a:spcAft>
                <a:spcPts val="1000"/>
              </a:spcAft>
              <a:tabLst>
                <a:tab pos="851535" algn="l"/>
                <a:tab pos="1543050" algn="l"/>
              </a:tabLst>
            </a:pP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tabLst>
                <a:tab pos="851535" algn="l"/>
                <a:tab pos="1543050" algn="l"/>
              </a:tabLst>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500" u="sng"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Victor H.Benitez, RodrigoSymonds, David E.Elguezabal, "Design of an affordable IoT open-source robot arm for online teaching of robotics courses during the pandemic contingency"	, </a:t>
            </a:r>
            <a:r>
              <a:rPr lang="en-IN" sz="1500" i="1" dirty="0">
                <a:effectLst/>
                <a:latin typeface="Times New Roman" panose="02020603050405020304" pitchFamily="18" charset="0"/>
                <a:ea typeface="Times New Roman" panose="02020603050405020304" pitchFamily="18" charset="0"/>
                <a:cs typeface="Times New Roman" panose="02020603050405020304" pitchFamily="18" charset="0"/>
              </a:rPr>
              <a:t>HardwareX</a:t>
            </a: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 Volume 8, October 2020, e00158, doi: 10.1016/j.ohx.2020.e00158.</a:t>
            </a:r>
          </a:p>
          <a:p>
            <a:pPr marR="0" lvl="0" algn="just">
              <a:lnSpc>
                <a:spcPct val="150000"/>
              </a:lnSpc>
              <a:spcBef>
                <a:spcPts val="0"/>
              </a:spcBef>
              <a:spcAft>
                <a:spcPts val="0"/>
              </a:spcAft>
              <a:tabLst>
                <a:tab pos="851535" algn="l"/>
                <a:tab pos="1543050" algn="l"/>
              </a:tabLst>
            </a:pPr>
            <a:endParaRPr lang="en-IN" sz="1500" dirty="0">
              <a:effectLst/>
              <a:latin typeface="Calibri" panose="020F0502020204030204" pitchFamily="34"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1000"/>
              </a:spcAft>
              <a:tabLst>
                <a:tab pos="851535" algn="l"/>
                <a:tab pos="1543050" algn="l"/>
              </a:tabLst>
            </a:pPr>
            <a:r>
              <a:rPr lang="en-IN" sz="15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[5] N. K. Agrawal, V. K. Singh, V. S. Parmar, V. K. Sharma, D. Singh and M. Agrawal, "Design and Development of IoT based Robotic Arm by using Arduino," </a:t>
            </a:r>
            <a:r>
              <a:rPr lang="en-IN" sz="1500" i="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Fourth International Conference on Computing Methodologies and Communication (ICCMC)</a:t>
            </a:r>
            <a:r>
              <a:rPr lang="en-IN" sz="15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2020, pp. 776-780, doi: 10.1109/ICCMC48092.2020.ICCMC-000144.</a:t>
            </a:r>
          </a:p>
        </p:txBody>
      </p:sp>
    </p:spTree>
    <p:extLst>
      <p:ext uri="{BB962C8B-B14F-4D97-AF65-F5344CB8AC3E}">
        <p14:creationId xmlns:p14="http://schemas.microsoft.com/office/powerpoint/2010/main" val="4233515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9640A5E-D36C-4BFC-AF0C-F5CDF0CE6BBF}"/>
              </a:ext>
            </a:extLst>
          </p:cNvPr>
          <p:cNvSpPr txBox="1"/>
          <p:nvPr/>
        </p:nvSpPr>
        <p:spPr>
          <a:xfrm>
            <a:off x="642160" y="819632"/>
            <a:ext cx="11215688" cy="5218736"/>
          </a:xfrm>
          <a:prstGeom prst="rect">
            <a:avLst/>
          </a:prstGeom>
          <a:noFill/>
        </p:spPr>
        <p:txBody>
          <a:bodyPr wrap="square" rtlCol="0">
            <a:spAutoFit/>
          </a:bodyPr>
          <a:lstStyle/>
          <a:p>
            <a:pPr marR="0" lvl="0">
              <a:lnSpc>
                <a:spcPct val="150000"/>
              </a:lnSpc>
              <a:spcBef>
                <a:spcPts val="0"/>
              </a:spcBef>
              <a:spcAft>
                <a:spcPts val="0"/>
              </a:spcAft>
              <a:tabLst>
                <a:tab pos="851535" algn="l"/>
                <a:tab pos="154305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[6] K.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Jahnavi</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and P.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Sivraj</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"Teaching and learning robotic arm model," 2017 International Conference on Intelligent Computing, Instrumentation and Control Technologies (ICICICT), 2017, pp. 1570-1575, doi: 10.1109/ICICICT1.2017.8342804.</a:t>
            </a:r>
          </a:p>
          <a:p>
            <a:pPr marR="0" lvl="0">
              <a:lnSpc>
                <a:spcPct val="150000"/>
              </a:lnSpc>
              <a:spcBef>
                <a:spcPts val="0"/>
              </a:spcBef>
              <a:spcAft>
                <a:spcPts val="0"/>
              </a:spcAft>
              <a:tabLst>
                <a:tab pos="851535" algn="l"/>
                <a:tab pos="1543050" algn="l"/>
              </a:tabLs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nSpc>
                <a:spcPct val="150000"/>
              </a:lnSpc>
              <a:spcBef>
                <a:spcPts val="0"/>
              </a:spcBef>
              <a:spcAft>
                <a:spcPts val="0"/>
              </a:spcAft>
              <a:tabLst>
                <a:tab pos="851535" algn="l"/>
                <a:tab pos="154305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[7] Jegede Olawale,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Awodele</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Oludele</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Ajayi Ayodele,  and Ndong Miko Alejandro Babcock University,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Ilisan</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Remo, Nigeria, "Development of a Microcontroller Based  Robotic Arm", January 2007. </a:t>
            </a:r>
          </a:p>
          <a:p>
            <a:pPr marR="0" lvl="0">
              <a:lnSpc>
                <a:spcPct val="150000"/>
              </a:lnSpc>
              <a:spcBef>
                <a:spcPts val="0"/>
              </a:spcBef>
              <a:spcAft>
                <a:spcPts val="0"/>
              </a:spcAft>
              <a:tabLst>
                <a:tab pos="851535" algn="l"/>
                <a:tab pos="1543050" algn="l"/>
              </a:tabLs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nSpc>
                <a:spcPct val="150000"/>
              </a:lnSpc>
              <a:spcBef>
                <a:spcPts val="0"/>
              </a:spcBef>
              <a:spcAft>
                <a:spcPts val="0"/>
              </a:spcAft>
              <a:tabLst>
                <a:tab pos="851535" algn="l"/>
                <a:tab pos="154305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[8]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Mohd</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Ashiq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KamarilYusoff</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Reza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EzuanSamin</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Babul Salam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KaderIbrahim</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"Wireless Mobile Robotic Arm", Volume 41, 2012, doi.org/10.1016/j.proeng.2012.07.285.</a:t>
            </a:r>
          </a:p>
          <a:p>
            <a:pPr marR="0" lvl="0">
              <a:lnSpc>
                <a:spcPct val="150000"/>
              </a:lnSpc>
              <a:spcBef>
                <a:spcPts val="0"/>
              </a:spcBef>
              <a:spcAft>
                <a:spcPts val="0"/>
              </a:spcAft>
              <a:tabLst>
                <a:tab pos="851535" algn="l"/>
                <a:tab pos="1543050" algn="l"/>
              </a:tabLs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nSpc>
                <a:spcPct val="150000"/>
              </a:lnSpc>
              <a:spcBef>
                <a:spcPts val="0"/>
              </a:spcBef>
              <a:spcAft>
                <a:spcPts val="0"/>
              </a:spcAft>
              <a:tabLst>
                <a:tab pos="851535" algn="l"/>
                <a:tab pos="154305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[9] Wan Muhamad Hanif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WanKadir</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Reza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EzuanSamin</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Babul Salam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KaderIbrahim</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"Internet Controlled Robotic Arm", 2012, doi.org/10.1016/j.proeng.2012.07.284.</a:t>
            </a:r>
          </a:p>
          <a:p>
            <a:pPr marR="0" lvl="0">
              <a:lnSpc>
                <a:spcPct val="150000"/>
              </a:lnSpc>
              <a:spcBef>
                <a:spcPts val="0"/>
              </a:spcBef>
              <a:spcAft>
                <a:spcPts val="0"/>
              </a:spcAft>
              <a:tabLst>
                <a:tab pos="851535" algn="l"/>
                <a:tab pos="1543050" algn="l"/>
              </a:tabLs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nSpc>
                <a:spcPct val="150000"/>
              </a:lnSpc>
              <a:spcBef>
                <a:spcPts val="0"/>
              </a:spcBef>
              <a:spcAft>
                <a:spcPts val="0"/>
              </a:spcAft>
              <a:tabLst>
                <a:tab pos="851535" algn="l"/>
                <a:tab pos="154305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[10] Jamshed Iqbal, Raza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ul</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Islam, and Hamza Khan, "Modeling and Analysis of a 6 DOF Robotic Arm Manipulator", Canadian Journal on Electrical and Electronics Engineering Vol. 3, No. 6, July 2012.</a:t>
            </a:r>
          </a:p>
        </p:txBody>
      </p:sp>
    </p:spTree>
    <p:extLst>
      <p:ext uri="{BB962C8B-B14F-4D97-AF65-F5344CB8AC3E}">
        <p14:creationId xmlns:p14="http://schemas.microsoft.com/office/powerpoint/2010/main" val="1989448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9640A5E-D36C-4BFC-AF0C-F5CDF0CE6BBF}"/>
              </a:ext>
            </a:extLst>
          </p:cNvPr>
          <p:cNvSpPr txBox="1"/>
          <p:nvPr/>
        </p:nvSpPr>
        <p:spPr>
          <a:xfrm>
            <a:off x="1284320" y="1770588"/>
            <a:ext cx="11215688" cy="2951064"/>
          </a:xfrm>
          <a:prstGeom prst="rect">
            <a:avLst/>
          </a:prstGeom>
          <a:noFill/>
        </p:spPr>
        <p:txBody>
          <a:bodyPr wrap="square" rtlCol="0">
            <a:spAutoFit/>
          </a:bodyPr>
          <a:lstStyle/>
          <a:p>
            <a:pPr marR="0" lvl="0">
              <a:lnSpc>
                <a:spcPct val="150000"/>
              </a:lnSpc>
              <a:spcBef>
                <a:spcPts val="0"/>
              </a:spcBef>
              <a:spcAft>
                <a:spcPts val="0"/>
              </a:spcAft>
              <a:tabLst>
                <a:tab pos="851535" algn="l"/>
                <a:tab pos="154305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dirty="0">
                <a:latin typeface="Times New Roman" panose="02020603050405020304" pitchFamily="18" charset="0"/>
                <a:ea typeface="Times New Roman" panose="02020603050405020304" pitchFamily="18" charset="0"/>
                <a:cs typeface="Times New Roman" panose="02020603050405020304" pitchFamily="18" charset="0"/>
              </a:rPr>
              <a:t>11</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https://www.arduino.cc/reference/en/ </a:t>
            </a:r>
          </a:p>
          <a:p>
            <a:pPr marR="0" lvl="0">
              <a:lnSpc>
                <a:spcPct val="150000"/>
              </a:lnSpc>
              <a:spcBef>
                <a:spcPts val="0"/>
              </a:spcBef>
              <a:spcAft>
                <a:spcPts val="0"/>
              </a:spcAft>
              <a:tabLst>
                <a:tab pos="851535" algn="l"/>
                <a:tab pos="1543050" algn="l"/>
              </a:tabLst>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nSpc>
                <a:spcPct val="150000"/>
              </a:lnSpc>
              <a:spcBef>
                <a:spcPts val="0"/>
              </a:spcBef>
              <a:spcAft>
                <a:spcPts val="0"/>
              </a:spcAft>
              <a:tabLst>
                <a:tab pos="851535" algn="l"/>
                <a:tab pos="154305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[12] https://esp32io.com/tutorials/esp32-hello-world </a:t>
            </a:r>
          </a:p>
          <a:p>
            <a:pPr marR="0" lvl="0">
              <a:lnSpc>
                <a:spcPct val="150000"/>
              </a:lnSpc>
              <a:spcBef>
                <a:spcPts val="0"/>
              </a:spcBef>
              <a:spcAft>
                <a:spcPts val="0"/>
              </a:spcAft>
              <a:tabLst>
                <a:tab pos="851535" algn="l"/>
                <a:tab pos="1543050" algn="l"/>
              </a:tabLst>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nSpc>
                <a:spcPct val="150000"/>
              </a:lnSpc>
              <a:spcBef>
                <a:spcPts val="0"/>
              </a:spcBef>
              <a:spcAft>
                <a:spcPts val="0"/>
              </a:spcAft>
              <a:tabLst>
                <a:tab pos="851535" algn="l"/>
                <a:tab pos="154305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[13] https://en.wikibooks.org/wiki/C%2B%2B_Language </a:t>
            </a:r>
          </a:p>
          <a:p>
            <a:pPr marR="0" lvl="0">
              <a:lnSpc>
                <a:spcPct val="150000"/>
              </a:lnSpc>
              <a:spcBef>
                <a:spcPts val="0"/>
              </a:spcBef>
              <a:spcAft>
                <a:spcPts val="0"/>
              </a:spcAft>
              <a:tabLst>
                <a:tab pos="851535" algn="l"/>
                <a:tab pos="1543050" algn="l"/>
              </a:tabLst>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nSpc>
                <a:spcPct val="150000"/>
              </a:lnSpc>
              <a:spcBef>
                <a:spcPts val="0"/>
              </a:spcBef>
              <a:spcAft>
                <a:spcPts val="0"/>
              </a:spcAft>
              <a:tabLst>
                <a:tab pos="851535" algn="l"/>
                <a:tab pos="154305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[14] https://docs.platformio.org/en/stable/tutorials/espressif32/arduino_debugging_unit_testing.html </a:t>
            </a:r>
          </a:p>
        </p:txBody>
      </p:sp>
    </p:spTree>
    <p:extLst>
      <p:ext uri="{BB962C8B-B14F-4D97-AF65-F5344CB8AC3E}">
        <p14:creationId xmlns:p14="http://schemas.microsoft.com/office/powerpoint/2010/main" val="716332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0D24CA7-ED17-4C4E-BCE5-5D068DAAB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18032">
            <a:off x="3247797" y="1128776"/>
            <a:ext cx="5696407" cy="3616764"/>
          </a:xfrm>
          <a:prstGeom prst="rect">
            <a:avLst/>
          </a:prstGeom>
        </p:spPr>
      </p:pic>
    </p:spTree>
    <p:extLst>
      <p:ext uri="{BB962C8B-B14F-4D97-AF65-F5344CB8AC3E}">
        <p14:creationId xmlns:p14="http://schemas.microsoft.com/office/powerpoint/2010/main" val="72610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CBEB14-6193-4CB2-AF57-B734DE4A42CB}"/>
              </a:ext>
            </a:extLst>
          </p:cNvPr>
          <p:cNvSpPr txBox="1"/>
          <p:nvPr/>
        </p:nvSpPr>
        <p:spPr>
          <a:xfrm>
            <a:off x="580446" y="1169256"/>
            <a:ext cx="11219290" cy="5565947"/>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	A robotic arm, sometimes referred to as an industrial robot, it is a device that operates in a similar way to a human arm, with a number of joints that </a:t>
            </a:r>
            <a:r>
              <a:rPr lang="en-US" sz="2400" b="1" dirty="0">
                <a:latin typeface="Times New Roman" panose="02020603050405020304" pitchFamily="18" charset="0"/>
                <a:cs typeface="Times New Roman" panose="02020603050405020304" pitchFamily="18" charset="0"/>
              </a:rPr>
              <a:t>either move along an axis or can rotate in certain directions</a:t>
            </a:r>
            <a:r>
              <a:rPr lang="en-US" sz="2400" dirty="0">
                <a:latin typeface="Times New Roman" panose="02020603050405020304" pitchFamily="18" charset="0"/>
                <a:cs typeface="Times New Roman" panose="02020603050405020304" pitchFamily="18" charset="0"/>
              </a:rPr>
              <a:t>. In fact, some robotic arms are anthropomorphic and imitate the exact movements of human arms. They are, in most cases programmable and used to perform specific tasks, most commonly for manufacturing, fabrication, and industrial applications. Robotic arms were originally designed to assist in mass production factories, most famously in the manufacturing of cars. They were also implemented </a:t>
            </a:r>
            <a:r>
              <a:rPr lang="en-US" sz="2400" b="1" dirty="0">
                <a:latin typeface="Times New Roman" panose="02020603050405020304" pitchFamily="18" charset="0"/>
                <a:cs typeface="Times New Roman" panose="02020603050405020304" pitchFamily="18" charset="0"/>
              </a:rPr>
              <a:t>to mitigate the risk of injury for workers, and to undertake monotonous tasks, so as to free workers to concentrate on the more complex elements of production</a:t>
            </a:r>
            <a:r>
              <a:rPr lang="en-US" sz="24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7D53A70E-A0A6-4D06-B999-633E4E39B60A}"/>
              </a:ext>
            </a:extLst>
          </p:cNvPr>
          <p:cNvSpPr txBox="1"/>
          <p:nvPr/>
        </p:nvSpPr>
        <p:spPr>
          <a:xfrm>
            <a:off x="4807743" y="498093"/>
            <a:ext cx="2364582" cy="584775"/>
          </a:xfrm>
          <a:prstGeom prst="rect">
            <a:avLst/>
          </a:prstGeom>
          <a:noFill/>
        </p:spPr>
        <p:txBody>
          <a:bodyPr wrap="square" rtlCol="0">
            <a:spAutoFit/>
          </a:bodyPr>
          <a:lstStyle/>
          <a:p>
            <a:r>
              <a:rPr lang="en-US"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ABSTRACT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7006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199E2E-7088-4EA0-858F-8C55356B1178}"/>
              </a:ext>
            </a:extLst>
          </p:cNvPr>
          <p:cNvSpPr txBox="1"/>
          <p:nvPr/>
        </p:nvSpPr>
        <p:spPr>
          <a:xfrm>
            <a:off x="323350" y="1474396"/>
            <a:ext cx="11545293" cy="501194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robotic arm is a type of mechanical arm, usually programmable, with similar functions to a human arm; the arm may be the sum total of the mechanism or may be part of a more complex robot. </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links of such a manipulator are connected by joints allowing either rotational motion (such as in an articulated robot) or translational (linear) displacement. </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links of the manipulator can be considered to form a kinematic chain. </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terminus of the kinematic chain of the manipulator is called the end effector and it is analogous to the human hand. </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However, the term "robotic hand" as a synonym of the robotic arm is often proscribed.</a:t>
            </a:r>
          </a:p>
        </p:txBody>
      </p:sp>
      <p:sp>
        <p:nvSpPr>
          <p:cNvPr id="5" name="TextBox 4">
            <a:extLst>
              <a:ext uri="{FF2B5EF4-FFF2-40B4-BE49-F238E27FC236}">
                <a16:creationId xmlns:a16="http://schemas.microsoft.com/office/drawing/2014/main" id="{67BD364E-3A23-42EC-B8F7-280130804990}"/>
              </a:ext>
            </a:extLst>
          </p:cNvPr>
          <p:cNvSpPr txBox="1"/>
          <p:nvPr/>
        </p:nvSpPr>
        <p:spPr>
          <a:xfrm>
            <a:off x="4462460" y="790575"/>
            <a:ext cx="3267075" cy="954107"/>
          </a:xfrm>
          <a:prstGeom prst="rect">
            <a:avLst/>
          </a:prstGeom>
          <a:noFill/>
        </p:spPr>
        <p:txBody>
          <a:bodyPr wrap="square" rtlCol="0">
            <a:spAutoFit/>
          </a:bodyPr>
          <a:lstStyle/>
          <a:p>
            <a:r>
              <a:rPr lang="en-US"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endPar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endParaRPr lang="en-IN"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9412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6DAAD0-F6F0-09A6-97F6-089EBCAD8BCC}"/>
              </a:ext>
            </a:extLst>
          </p:cNvPr>
          <p:cNvSpPr txBox="1"/>
          <p:nvPr/>
        </p:nvSpPr>
        <p:spPr>
          <a:xfrm>
            <a:off x="4215865" y="300673"/>
            <a:ext cx="3760269" cy="584775"/>
          </a:xfrm>
          <a:prstGeom prst="rect">
            <a:avLst/>
          </a:prstGeom>
          <a:noFill/>
        </p:spPr>
        <p:txBody>
          <a:bodyPr wrap="square" rtlCol="0">
            <a:spAutoFit/>
          </a:bodyPr>
          <a:lstStyle/>
          <a:p>
            <a:r>
              <a:rPr lang="en-IN"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EXISTING SYSTEM</a:t>
            </a:r>
          </a:p>
        </p:txBody>
      </p:sp>
      <p:pic>
        <p:nvPicPr>
          <p:cNvPr id="6" name="Picture 5">
            <a:extLst>
              <a:ext uri="{FF2B5EF4-FFF2-40B4-BE49-F238E27FC236}">
                <a16:creationId xmlns:a16="http://schemas.microsoft.com/office/drawing/2014/main" id="{8957144B-24AC-3EBA-A6BA-1E3594F8A5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6977" y="1963555"/>
            <a:ext cx="3320470" cy="3977841"/>
          </a:xfrm>
          <a:prstGeom prst="rect">
            <a:avLst/>
          </a:prstGeom>
        </p:spPr>
      </p:pic>
      <p:sp>
        <p:nvSpPr>
          <p:cNvPr id="7" name="TextBox 6">
            <a:extLst>
              <a:ext uri="{FF2B5EF4-FFF2-40B4-BE49-F238E27FC236}">
                <a16:creationId xmlns:a16="http://schemas.microsoft.com/office/drawing/2014/main" id="{6C992F2C-BA4B-2BD8-E21E-33FC0DE25C42}"/>
              </a:ext>
            </a:extLst>
          </p:cNvPr>
          <p:cNvSpPr txBox="1"/>
          <p:nvPr/>
        </p:nvSpPr>
        <p:spPr>
          <a:xfrm>
            <a:off x="4735629" y="1826427"/>
            <a:ext cx="6169391" cy="3366563"/>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The design and construction of an affordable, open-source robot arm for online teaching of robotics courses. The main goal of the proposed robotic prototype is to deal with the current situation of pandemic contingency, where students and instructors cannot attend laboratory facilities in person. The robotic system has four main components: an electromechanical robot arm structure, a control system, a Wi-Fi communications module, and a human-machine interface.</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C10CECF-94A9-EBC2-DE4E-860663036EF0}"/>
              </a:ext>
            </a:extLst>
          </p:cNvPr>
          <p:cNvSpPr txBox="1"/>
          <p:nvPr/>
        </p:nvSpPr>
        <p:spPr>
          <a:xfrm>
            <a:off x="1286977" y="1065954"/>
            <a:ext cx="9618044" cy="579967"/>
          </a:xfrm>
          <a:prstGeom prst="rect">
            <a:avLst/>
          </a:prstGeom>
          <a:noFill/>
        </p:spPr>
        <p:txBody>
          <a:bodyPr wrap="square">
            <a:spAutoFit/>
          </a:bodyPr>
          <a:lstStyle/>
          <a:p>
            <a:pPr algn="ctr">
              <a:lnSpc>
                <a:spcPct val="150000"/>
              </a:lnSpc>
            </a:pPr>
            <a:r>
              <a:rPr lang="en-IN" sz="2400" b="1" dirty="0">
                <a:effectLst/>
                <a:latin typeface="Times New Roman" panose="02020603050405020304" pitchFamily="18" charset="0"/>
                <a:ea typeface="Calibri" panose="020F0502020204030204" pitchFamily="34" charset="0"/>
                <a:cs typeface="Latha" panose="020B0604020202020204" pitchFamily="34" charset="0"/>
              </a:rPr>
              <a:t>ROBOT ARM FOR ONLINE TEACHING OF ROBOTICS COURSES </a:t>
            </a:r>
            <a:endParaRPr lang="en-IN" sz="2400" dirty="0">
              <a:effectLst/>
              <a:latin typeface="Times New Roman" panose="02020603050405020304" pitchFamily="18"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58169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0E2838B-7CD3-6911-A8F0-B395061311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507" y="1033518"/>
            <a:ext cx="6411863" cy="2547884"/>
          </a:xfrm>
          <a:prstGeom prst="rect">
            <a:avLst/>
          </a:prstGeom>
        </p:spPr>
      </p:pic>
      <p:sp>
        <p:nvSpPr>
          <p:cNvPr id="8" name="TextBox 7">
            <a:extLst>
              <a:ext uri="{FF2B5EF4-FFF2-40B4-BE49-F238E27FC236}">
                <a16:creationId xmlns:a16="http://schemas.microsoft.com/office/drawing/2014/main" id="{C5F23B1A-12A8-6202-60BE-8964ED59F68F}"/>
              </a:ext>
            </a:extLst>
          </p:cNvPr>
          <p:cNvSpPr txBox="1"/>
          <p:nvPr/>
        </p:nvSpPr>
        <p:spPr>
          <a:xfrm>
            <a:off x="1616442" y="174419"/>
            <a:ext cx="8959115" cy="579967"/>
          </a:xfrm>
          <a:prstGeom prst="rect">
            <a:avLst/>
          </a:prstGeom>
          <a:noFill/>
        </p:spPr>
        <p:txBody>
          <a:bodyPr wrap="square">
            <a:spAutoFit/>
          </a:bodyPr>
          <a:lstStyle/>
          <a:p>
            <a:pPr marL="0" marR="0" algn="just">
              <a:lnSpc>
                <a:spcPct val="150000"/>
              </a:lnSpc>
              <a:spcBef>
                <a:spcPts val="0"/>
              </a:spcBef>
              <a:spcAft>
                <a:spcPts val="800"/>
              </a:spcAft>
            </a:pPr>
            <a:r>
              <a:rPr lang="en-IN" sz="2400" b="1" dirty="0">
                <a:effectLst/>
                <a:latin typeface="Times New Roman" panose="02020603050405020304" pitchFamily="18" charset="0"/>
                <a:ea typeface="Calibri" panose="020F0502020204030204" pitchFamily="34" charset="0"/>
                <a:cs typeface="Latha" panose="020B0604020202020204" pitchFamily="34" charset="0"/>
              </a:rPr>
              <a:t>ROBOTIC ARM CONTROL BASED ON IOT WITH ARDUINO</a:t>
            </a:r>
            <a:endParaRPr lang="en-IN" sz="2000" dirty="0">
              <a:effectLst/>
              <a:latin typeface="Times New Roman" panose="02020603050405020304" pitchFamily="18" charset="0"/>
              <a:ea typeface="Calibri" panose="020F0502020204030204" pitchFamily="34" charset="0"/>
              <a:cs typeface="Latha" panose="020B0604020202020204" pitchFamily="34" charset="0"/>
            </a:endParaRPr>
          </a:p>
        </p:txBody>
      </p:sp>
      <p:sp>
        <p:nvSpPr>
          <p:cNvPr id="10" name="TextBox 9">
            <a:extLst>
              <a:ext uri="{FF2B5EF4-FFF2-40B4-BE49-F238E27FC236}">
                <a16:creationId xmlns:a16="http://schemas.microsoft.com/office/drawing/2014/main" id="{7F6E0A13-2622-A2B1-8677-05BE30EAA97A}"/>
              </a:ext>
            </a:extLst>
          </p:cNvPr>
          <p:cNvSpPr txBox="1"/>
          <p:nvPr/>
        </p:nvSpPr>
        <p:spPr>
          <a:xfrm>
            <a:off x="7228573" y="888112"/>
            <a:ext cx="4494998" cy="2540888"/>
          </a:xfrm>
          <a:prstGeom prst="rect">
            <a:avLst/>
          </a:prstGeom>
          <a:noFill/>
        </p:spPr>
        <p:txBody>
          <a:bodyPr wrap="square" rtlCol="0">
            <a:spAutoFit/>
          </a:bodyPr>
          <a:lstStyle/>
          <a:p>
            <a:pPr algn="just">
              <a:lnSpc>
                <a:spcPct val="150000"/>
              </a:lnSpc>
            </a:pPr>
            <a:r>
              <a:rPr lang="en-IN" sz="1800" dirty="0">
                <a:effectLst/>
                <a:latin typeface="Times New Roman" panose="02020603050405020304" pitchFamily="18" charset="0"/>
                <a:ea typeface="Calibri" panose="020F0502020204030204" pitchFamily="34" charset="0"/>
                <a:cs typeface="Latha" panose="020B0604020202020204" pitchFamily="34" charset="0"/>
              </a:rPr>
              <a:t>	A six degree of freedom robotic arm is the most widely used mechanical device in the field of robotics. It can work in the various complex environment and has the accuracy and precision that the human arm cannot achieve. </a:t>
            </a:r>
            <a:endParaRPr lang="en-IN" dirty="0"/>
          </a:p>
        </p:txBody>
      </p:sp>
      <p:sp>
        <p:nvSpPr>
          <p:cNvPr id="11" name="TextBox 10">
            <a:extLst>
              <a:ext uri="{FF2B5EF4-FFF2-40B4-BE49-F238E27FC236}">
                <a16:creationId xmlns:a16="http://schemas.microsoft.com/office/drawing/2014/main" id="{F83F7803-851A-72B6-135D-631888C276A3}"/>
              </a:ext>
            </a:extLst>
          </p:cNvPr>
          <p:cNvSpPr txBox="1"/>
          <p:nvPr/>
        </p:nvSpPr>
        <p:spPr>
          <a:xfrm>
            <a:off x="695507" y="4148784"/>
            <a:ext cx="11028064" cy="2126864"/>
          </a:xfrm>
          <a:prstGeom prst="rect">
            <a:avLst/>
          </a:prstGeom>
          <a:noFill/>
        </p:spPr>
        <p:txBody>
          <a:bodyPr wrap="square" rtlCol="0">
            <a:spAutoFit/>
          </a:bodyPr>
          <a:lstStyle/>
          <a:p>
            <a:pPr algn="just">
              <a:lnSpc>
                <a:spcPct val="150000"/>
              </a:lnSpc>
            </a:pPr>
            <a:r>
              <a:rPr lang="en-IN" sz="1800" dirty="0">
                <a:effectLst/>
                <a:latin typeface="Times New Roman" panose="02020603050405020304" pitchFamily="18" charset="0"/>
                <a:ea typeface="Calibri" panose="020F0502020204030204" pitchFamily="34" charset="0"/>
                <a:cs typeface="Latha" panose="020B0604020202020204" pitchFamily="34" charset="0"/>
              </a:rPr>
              <a:t>	Generally, the motion of a robotic arm needs to be controlled by a wired teach pendant or computer control. However, in some complex environments, it is impossible to achieve short- distance control wireless control. Real-time remote data transmission is also the key to achieve precise control of the robotic arm, and if the control terminal can be realized anytime and anywhere, the robotic arm can be controlled remotely. </a:t>
            </a:r>
          </a:p>
          <a:p>
            <a:pPr algn="just">
              <a:lnSpc>
                <a:spcPct val="150000"/>
              </a:lnSpc>
            </a:pPr>
            <a:endParaRPr lang="en-IN" dirty="0"/>
          </a:p>
        </p:txBody>
      </p:sp>
    </p:spTree>
    <p:extLst>
      <p:ext uri="{BB962C8B-B14F-4D97-AF65-F5344CB8AC3E}">
        <p14:creationId xmlns:p14="http://schemas.microsoft.com/office/powerpoint/2010/main" val="1788908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6B3845-D14E-BF17-D676-5EE39E2CFA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722" y="1352161"/>
            <a:ext cx="4509004" cy="2749718"/>
          </a:xfrm>
          <a:prstGeom prst="rect">
            <a:avLst/>
          </a:prstGeom>
          <a:ln>
            <a:solidFill>
              <a:schemeClr val="tx1"/>
            </a:solidFill>
          </a:ln>
        </p:spPr>
      </p:pic>
      <p:sp>
        <p:nvSpPr>
          <p:cNvPr id="4" name="TextBox 3">
            <a:extLst>
              <a:ext uri="{FF2B5EF4-FFF2-40B4-BE49-F238E27FC236}">
                <a16:creationId xmlns:a16="http://schemas.microsoft.com/office/drawing/2014/main" id="{B3CDB852-DCF3-4315-E2A3-4899E7F7DA47}"/>
              </a:ext>
            </a:extLst>
          </p:cNvPr>
          <p:cNvSpPr txBox="1"/>
          <p:nvPr/>
        </p:nvSpPr>
        <p:spPr>
          <a:xfrm>
            <a:off x="5091764" y="1190542"/>
            <a:ext cx="6506611" cy="2120068"/>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	When we talk about robots, people tend to think that robots are only suitable to use in the industry or just for the scientist to test about new technologies. However, the main function of robots is to help humans in doing work either in the industries or just helping out doing normal household chores. </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68A24E3-786B-8806-50BF-538878C985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1789" y="3452160"/>
            <a:ext cx="2646586" cy="3251888"/>
          </a:xfrm>
          <a:prstGeom prst="rect">
            <a:avLst/>
          </a:prstGeom>
          <a:ln>
            <a:solidFill>
              <a:schemeClr val="tx1"/>
            </a:solidFill>
          </a:ln>
        </p:spPr>
      </p:pic>
      <p:sp>
        <p:nvSpPr>
          <p:cNvPr id="8" name="TextBox 7">
            <a:extLst>
              <a:ext uri="{FF2B5EF4-FFF2-40B4-BE49-F238E27FC236}">
                <a16:creationId xmlns:a16="http://schemas.microsoft.com/office/drawing/2014/main" id="{1F5B93D5-24D8-B0D5-E1B3-01822B51D982}"/>
              </a:ext>
            </a:extLst>
          </p:cNvPr>
          <p:cNvSpPr txBox="1"/>
          <p:nvPr/>
        </p:nvSpPr>
        <p:spPr>
          <a:xfrm>
            <a:off x="2557981" y="401323"/>
            <a:ext cx="7076038" cy="579967"/>
          </a:xfrm>
          <a:prstGeom prst="rect">
            <a:avLst/>
          </a:prstGeom>
          <a:noFill/>
        </p:spPr>
        <p:txBody>
          <a:bodyPr wrap="square">
            <a:spAutoFit/>
          </a:bodyPr>
          <a:lstStyle/>
          <a:p>
            <a:pPr algn="ctr">
              <a:lnSpc>
                <a:spcPct val="150000"/>
              </a:lnSpc>
            </a:pPr>
            <a:r>
              <a:rPr lang="en-US" sz="2400" b="1" dirty="0">
                <a:latin typeface="Times New Roman" panose="02020603050405020304" pitchFamily="18" charset="0"/>
                <a:cs typeface="Times New Roman" panose="02020603050405020304" pitchFamily="18" charset="0"/>
              </a:rPr>
              <a:t>CONTROL ROBOTIC ARM USING IP ADDRESS</a:t>
            </a:r>
          </a:p>
        </p:txBody>
      </p:sp>
      <p:sp>
        <p:nvSpPr>
          <p:cNvPr id="10" name="TextBox 9">
            <a:extLst>
              <a:ext uri="{FF2B5EF4-FFF2-40B4-BE49-F238E27FC236}">
                <a16:creationId xmlns:a16="http://schemas.microsoft.com/office/drawing/2014/main" id="{07B8D36A-57C2-9475-D408-5B39D4AD9316}"/>
              </a:ext>
            </a:extLst>
          </p:cNvPr>
          <p:cNvSpPr txBox="1"/>
          <p:nvPr/>
        </p:nvSpPr>
        <p:spPr>
          <a:xfrm>
            <a:off x="503722" y="4223158"/>
            <a:ext cx="8313019" cy="1709892"/>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	To bridge the gap of the normal perception of “robots are for the industries only”, internet will be use. This paper presents the development of an internet controlled robotic arm. The movement of the robot arm can be controlled by a computer via the internet.</a:t>
            </a:r>
            <a:endParaRPr lang="en-IN" dirty="0"/>
          </a:p>
        </p:txBody>
      </p:sp>
    </p:spTree>
    <p:extLst>
      <p:ext uri="{BB962C8B-B14F-4D97-AF65-F5344CB8AC3E}">
        <p14:creationId xmlns:p14="http://schemas.microsoft.com/office/powerpoint/2010/main" val="221717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BB46057-81A3-5CD1-93A8-7E385CA6C021}"/>
              </a:ext>
            </a:extLst>
          </p:cNvPr>
          <p:cNvSpPr txBox="1"/>
          <p:nvPr/>
        </p:nvSpPr>
        <p:spPr>
          <a:xfrm>
            <a:off x="4127433" y="253572"/>
            <a:ext cx="3937134" cy="583750"/>
          </a:xfrm>
          <a:prstGeom prst="rect">
            <a:avLst/>
          </a:prstGeom>
          <a:noFill/>
        </p:spPr>
        <p:txBody>
          <a:bodyPr wrap="square">
            <a:spAutoFit/>
          </a:bodyPr>
          <a:lstStyle/>
          <a:p>
            <a:pPr marL="0" marR="0" algn="ctr">
              <a:lnSpc>
                <a:spcPct val="107000"/>
              </a:lnSpc>
              <a:spcBef>
                <a:spcPts val="0"/>
              </a:spcBef>
              <a:spcAft>
                <a:spcPts val="800"/>
              </a:spcAft>
            </a:pPr>
            <a:r>
              <a:rPr lang="en-IN"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PROPOSED</a:t>
            </a:r>
            <a:r>
              <a:rPr lang="en-IN" sz="2400" b="1" dirty="0">
                <a:effectLst/>
                <a:latin typeface="Times New Roman" panose="02020603050405020304" pitchFamily="18" charset="0"/>
                <a:ea typeface="Calibri" panose="020F0502020204030204" pitchFamily="34" charset="0"/>
                <a:cs typeface="Latha" panose="020B0604020202020204" pitchFamily="34" charset="0"/>
              </a:rPr>
              <a:t> </a:t>
            </a:r>
            <a:r>
              <a:rPr lang="en-IN"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WORK</a:t>
            </a:r>
          </a:p>
        </p:txBody>
      </p:sp>
      <p:sp>
        <p:nvSpPr>
          <p:cNvPr id="9" name="TextBox 8">
            <a:extLst>
              <a:ext uri="{FF2B5EF4-FFF2-40B4-BE49-F238E27FC236}">
                <a16:creationId xmlns:a16="http://schemas.microsoft.com/office/drawing/2014/main" id="{B65DC156-0400-9B1D-8876-D17D95E49A59}"/>
              </a:ext>
            </a:extLst>
          </p:cNvPr>
          <p:cNvSpPr txBox="1"/>
          <p:nvPr/>
        </p:nvSpPr>
        <p:spPr>
          <a:xfrm>
            <a:off x="820151" y="1227628"/>
            <a:ext cx="10551697" cy="5197833"/>
          </a:xfrm>
          <a:prstGeom prst="rect">
            <a:avLst/>
          </a:prstGeom>
          <a:noFill/>
        </p:spPr>
        <p:txBody>
          <a:bodyPr wrap="square">
            <a:spAutoFit/>
          </a:bodyPr>
          <a:lstStyle/>
          <a:p>
            <a:pPr marL="0" marR="0" indent="457200" algn="ctr">
              <a:lnSpc>
                <a:spcPct val="150000"/>
              </a:lnSpc>
              <a:spcBef>
                <a:spcPts val="0"/>
              </a:spcBef>
              <a:spcAft>
                <a:spcPts val="800"/>
              </a:spcAft>
            </a:pPr>
            <a:r>
              <a:rPr lang="en-IN" sz="2400" b="1" dirty="0">
                <a:effectLst/>
                <a:latin typeface="Times New Roman" panose="02020603050405020304" pitchFamily="18" charset="0"/>
                <a:ea typeface="Calibri" panose="020F0502020204030204" pitchFamily="34" charset="0"/>
                <a:cs typeface="Latha" panose="020B0604020202020204" pitchFamily="34" charset="0"/>
              </a:rPr>
              <a:t>IOT</a:t>
            </a:r>
          </a:p>
          <a:p>
            <a:pPr marL="0" marR="0" indent="45720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The </a:t>
            </a:r>
            <a:r>
              <a:rPr lang="en-IN" sz="1800" b="1" dirty="0">
                <a:effectLst/>
                <a:latin typeface="Times New Roman" panose="02020603050405020304" pitchFamily="18" charset="0"/>
                <a:ea typeface="Calibri" panose="020F0502020204030204" pitchFamily="34" charset="0"/>
                <a:cs typeface="Latha" panose="020B0604020202020204" pitchFamily="34" charset="0"/>
              </a:rPr>
              <a:t>Internet of Things (IoT) </a:t>
            </a:r>
            <a:r>
              <a:rPr lang="en-IN" sz="1800" dirty="0">
                <a:effectLst/>
                <a:latin typeface="Times New Roman" panose="02020603050405020304" pitchFamily="18" charset="0"/>
                <a:ea typeface="Calibri" panose="020F0502020204030204" pitchFamily="34" charset="0"/>
                <a:cs typeface="Latha" panose="020B0604020202020204" pitchFamily="34" charset="0"/>
              </a:rPr>
              <a:t>describes the network of physical objects— “things”—that are embedded with sensors, software, and other technologies for the purpose of connecting and exchanging data with other devices and systems over the internet.</a:t>
            </a:r>
          </a:p>
          <a:p>
            <a:pPr marL="0" marR="0" indent="457200" algn="ctr">
              <a:lnSpc>
                <a:spcPct val="150000"/>
              </a:lnSpc>
              <a:spcBef>
                <a:spcPts val="0"/>
              </a:spcBef>
              <a:spcAft>
                <a:spcPts val="800"/>
              </a:spcAft>
            </a:pPr>
            <a:r>
              <a:rPr lang="en-IN" sz="2400" b="1" dirty="0">
                <a:latin typeface="Times New Roman" panose="02020603050405020304" pitchFamily="18" charset="0"/>
                <a:ea typeface="Calibri" panose="020F0502020204030204" pitchFamily="34" charset="0"/>
                <a:cs typeface="Latha" panose="020B0604020202020204" pitchFamily="34" charset="0"/>
              </a:rPr>
              <a:t>LAN</a:t>
            </a:r>
            <a:endParaRPr lang="en-IN" sz="2400" b="1" dirty="0">
              <a:effectLst/>
              <a:latin typeface="Times New Roman" panose="02020603050405020304" pitchFamily="18" charset="0"/>
              <a:ea typeface="Calibri" panose="020F0502020204030204" pitchFamily="34" charset="0"/>
              <a:cs typeface="Latha" panose="020B0604020202020204" pitchFamily="34" charset="0"/>
            </a:endParaRPr>
          </a:p>
          <a:p>
            <a:pPr marL="0" marR="0" indent="45720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A </a:t>
            </a:r>
            <a:r>
              <a:rPr lang="en-IN" sz="1800" b="1" dirty="0">
                <a:effectLst/>
                <a:latin typeface="Times New Roman" panose="02020603050405020304" pitchFamily="18" charset="0"/>
                <a:ea typeface="Calibri" panose="020F0502020204030204" pitchFamily="34" charset="0"/>
                <a:cs typeface="Latha" panose="020B0604020202020204" pitchFamily="34" charset="0"/>
              </a:rPr>
              <a:t>local area network (LAN) </a:t>
            </a:r>
            <a:r>
              <a:rPr lang="en-IN" sz="1800" dirty="0">
                <a:effectLst/>
                <a:latin typeface="Times New Roman" panose="02020603050405020304" pitchFamily="18" charset="0"/>
                <a:ea typeface="Calibri" panose="020F0502020204030204" pitchFamily="34" charset="0"/>
                <a:cs typeface="Latha" panose="020B0604020202020204" pitchFamily="34" charset="0"/>
              </a:rPr>
              <a:t>is a collection of devices connected together in one physical location, such as a building, office, or home. A LAN can be small or large, ranging from a home network with one user to an enterprise network with thousands of users and devices in an office or school. Regardless of size, a LAN's single defining characteristic is that it connects devices that are in a single, limited area. </a:t>
            </a:r>
            <a:r>
              <a:rPr lang="en-US" sz="1800" dirty="0">
                <a:effectLst/>
                <a:latin typeface="Times New Roman" panose="02020603050405020304" pitchFamily="18" charset="0"/>
                <a:ea typeface="Calibri" panose="020F0502020204030204" pitchFamily="34" charset="0"/>
                <a:cs typeface="Latha" panose="020B0604020202020204" pitchFamily="34" charset="0"/>
              </a:rPr>
              <a:t>A </a:t>
            </a:r>
            <a:r>
              <a:rPr lang="en-US" sz="1800" b="1" dirty="0">
                <a:effectLst/>
                <a:latin typeface="Times New Roman" panose="02020603050405020304" pitchFamily="18" charset="0"/>
                <a:ea typeface="Calibri" panose="020F0502020204030204" pitchFamily="34" charset="0"/>
                <a:cs typeface="Latha" panose="020B0604020202020204" pitchFamily="34" charset="0"/>
              </a:rPr>
              <a:t>LAN</a:t>
            </a:r>
            <a:r>
              <a:rPr lang="en-US" sz="1800" dirty="0">
                <a:effectLst/>
                <a:latin typeface="Times New Roman" panose="02020603050405020304" pitchFamily="18" charset="0"/>
                <a:ea typeface="Calibri" panose="020F0502020204030204" pitchFamily="34" charset="0"/>
                <a:cs typeface="Latha" panose="020B0604020202020204" pitchFamily="34" charset="0"/>
              </a:rPr>
              <a:t>, or local area network, is a group of connected computing devices within a localized area that </a:t>
            </a:r>
            <a:r>
              <a:rPr lang="en-US" sz="1800" b="1" dirty="0">
                <a:effectLst/>
                <a:latin typeface="Times New Roman" panose="02020603050405020304" pitchFamily="18" charset="0"/>
                <a:ea typeface="Calibri" panose="020F0502020204030204" pitchFamily="34" charset="0"/>
                <a:cs typeface="Latha" panose="020B0604020202020204" pitchFamily="34" charset="0"/>
              </a:rPr>
              <a:t>usually</a:t>
            </a:r>
            <a:r>
              <a:rPr lang="en-US" sz="1800" dirty="0">
                <a:effectLst/>
                <a:latin typeface="Times New Roman" panose="02020603050405020304" pitchFamily="18" charset="0"/>
                <a:ea typeface="Calibri" panose="020F0502020204030204" pitchFamily="34" charset="0"/>
                <a:cs typeface="Latha" panose="020B0604020202020204" pitchFamily="34" charset="0"/>
              </a:rPr>
              <a:t> </a:t>
            </a:r>
            <a:r>
              <a:rPr lang="en-US" sz="1800" b="1" dirty="0">
                <a:effectLst/>
                <a:latin typeface="Times New Roman" panose="02020603050405020304" pitchFamily="18" charset="0"/>
                <a:ea typeface="Calibri" panose="020F0502020204030204" pitchFamily="34" charset="0"/>
                <a:cs typeface="Latha" panose="020B0604020202020204" pitchFamily="34" charset="0"/>
              </a:rPr>
              <a:t>share a centralized Internet connection.</a:t>
            </a:r>
            <a:endParaRPr lang="en-IN" sz="1800" b="1" dirty="0">
              <a:effectLst/>
              <a:latin typeface="Times New Roman" panose="02020603050405020304" pitchFamily="18"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008831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65DC156-0400-9B1D-8876-D17D95E49A59}"/>
              </a:ext>
            </a:extLst>
          </p:cNvPr>
          <p:cNvSpPr txBox="1"/>
          <p:nvPr/>
        </p:nvSpPr>
        <p:spPr>
          <a:xfrm>
            <a:off x="820151" y="760833"/>
            <a:ext cx="10551697" cy="5336333"/>
          </a:xfrm>
          <a:prstGeom prst="rect">
            <a:avLst/>
          </a:prstGeom>
          <a:noFill/>
        </p:spPr>
        <p:txBody>
          <a:bodyPr wrap="square">
            <a:spAutoFit/>
          </a:bodyPr>
          <a:lstStyle/>
          <a:p>
            <a:pPr marL="285750" marR="0" indent="-285750" algn="just">
              <a:lnSpc>
                <a:spcPct val="150000"/>
              </a:lnSpc>
              <a:spcBef>
                <a:spcPts val="0"/>
              </a:spcBef>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Latha" panose="020B0604020202020204" pitchFamily="34" charset="0"/>
              </a:rPr>
              <a:t>The robotic arm is going to be controlled by using WiFi, here we are using FOG computing. There is Cloud, FOG, Edge computing available in Internet of things. </a:t>
            </a:r>
          </a:p>
          <a:p>
            <a:pPr marL="285750" marR="0" indent="-285750" algn="just">
              <a:lnSpc>
                <a:spcPct val="150000"/>
              </a:lnSpc>
              <a:spcBef>
                <a:spcPts val="0"/>
              </a:spcBef>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Latha" panose="020B0604020202020204" pitchFamily="34" charset="0"/>
              </a:rPr>
              <a:t>Cloud computing is that the data is sent through internet to the cloud server. Mainly cloud is used to process and store the large amount of data. Cloud has another advantage that is the data can be obtained from any where from the world where there is internet available. </a:t>
            </a:r>
          </a:p>
          <a:p>
            <a:pPr marL="285750" marR="0" indent="-285750" algn="just">
              <a:lnSpc>
                <a:spcPct val="150000"/>
              </a:lnSpc>
              <a:spcBef>
                <a:spcPts val="0"/>
              </a:spcBef>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Latha" panose="020B0604020202020204" pitchFamily="34" charset="0"/>
              </a:rPr>
              <a:t>FOG computer is that there is no need of WAN, only LAN is enough for this. In FOG computing the data is stored in the local storage. It has some advantages, when internet is slow the data transfer from server to the client will be slow. It makes some delay; it causes some disadvantages. </a:t>
            </a:r>
          </a:p>
          <a:p>
            <a:pPr marL="285750" marR="0" indent="-285750" algn="just">
              <a:lnSpc>
                <a:spcPct val="150000"/>
              </a:lnSpc>
              <a:spcBef>
                <a:spcPts val="0"/>
              </a:spcBef>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Latha" panose="020B0604020202020204" pitchFamily="34" charset="0"/>
              </a:rPr>
              <a:t>But in FOG computing the data storage is in local, data transfer is faster than cloud, then the process is done faster. FOG computing is used in LAN like WiFi, Ethernet etc. The local server is connected to the client using WiFi, then the data is transferring between client and server. In our project data transfer speed is important and low storage only required. </a:t>
            </a:r>
          </a:p>
        </p:txBody>
      </p:sp>
    </p:spTree>
    <p:extLst>
      <p:ext uri="{BB962C8B-B14F-4D97-AF65-F5344CB8AC3E}">
        <p14:creationId xmlns:p14="http://schemas.microsoft.com/office/powerpoint/2010/main" val="2408336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823</TotalTime>
  <Words>2534</Words>
  <Application>Microsoft Office PowerPoint</Application>
  <PresentationFormat>Widescreen</PresentationFormat>
  <Paragraphs>145</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Cambria Math</vt:lpstr>
      <vt:lpstr>Times New Roman</vt:lpstr>
      <vt:lpstr>Wingdings</vt:lpstr>
      <vt:lpstr>Office Theme</vt:lpstr>
      <vt:lpstr>  DEPARTMENT OF  ELECTRONICS AND INSTRUMENTATION ENGINEERING  DESIGN AND IMPLEMENTATION OF  AN AUTOMATED ROBOTIC ARM USING IOT</vt:lpstr>
      <vt:lpstr>DOMAIN   IOT &amp; ROBOTICS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Adhiban Siddharth</dc:creator>
  <cp:lastModifiedBy>Adhiban Siddharth</cp:lastModifiedBy>
  <cp:revision>204</cp:revision>
  <dcterms:created xsi:type="dcterms:W3CDTF">2022-04-01T04:59:16Z</dcterms:created>
  <dcterms:modified xsi:type="dcterms:W3CDTF">2022-06-24T04:06:05Z</dcterms:modified>
</cp:coreProperties>
</file>