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8" r:id="rId2"/>
    <p:sldId id="305" r:id="rId3"/>
    <p:sldId id="286" r:id="rId4"/>
    <p:sldId id="258" r:id="rId5"/>
    <p:sldId id="284" r:id="rId6"/>
    <p:sldId id="329" r:id="rId7"/>
    <p:sldId id="330" r:id="rId8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indows User" initials="WU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4DC"/>
    <a:srgbClr val="3333CC"/>
    <a:srgbClr val="3A3835"/>
    <a:srgbClr val="D6D2C4"/>
    <a:srgbClr val="A61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67" autoAdjust="0"/>
    <p:restoredTop sz="95788" autoAdjust="0"/>
  </p:normalViewPr>
  <p:slideViewPr>
    <p:cSldViewPr snapToGrid="0">
      <p:cViewPr varScale="1">
        <p:scale>
          <a:sx n="111" d="100"/>
          <a:sy n="111" d="100"/>
        </p:scale>
        <p:origin x="576" y="192"/>
      </p:cViewPr>
      <p:guideLst>
        <p:guide orient="horz" pos="98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6AA85-543A-49BD-AAEA-D8BCB9E3072D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358E6-743C-4555-8C1C-3E338A27C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3784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AC062A73-2E64-49D6-ABD8-1FCFA8272204}" type="datetimeFigureOut">
              <a:rPr lang="en-AU" smtClean="0"/>
              <a:t>3/6/2025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780AC98-8E30-490D-A639-38DF0F70C2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458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463"/>
          <a:stretch/>
        </p:blipFill>
        <p:spPr>
          <a:xfrm>
            <a:off x="241904" y="3067670"/>
            <a:ext cx="11710747" cy="3611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52CFF-C49E-FB47-9FC2-54AD48C78F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82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151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20000" y="1620000"/>
            <a:ext cx="10752000" cy="4525200"/>
          </a:xfrm>
        </p:spPr>
        <p:txBody>
          <a:bodyPr/>
          <a:lstStyle/>
          <a:p>
            <a:r>
              <a:rPr lang="en-US" altLang="zh-CN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251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3392" y="6309321"/>
            <a:ext cx="5472608" cy="365125"/>
          </a:xfrm>
        </p:spPr>
        <p:txBody>
          <a:bodyPr/>
          <a:lstStyle/>
          <a:p>
            <a:r>
              <a:rPr lang="en-AU"/>
              <a:t>OFFICE | FACULTY | DEPARTMENT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09321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3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10001277" y="571501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859484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3D112-7C89-384D-B4FC-664FC949D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 hasCustomPrompt="1"/>
          </p:nvPr>
        </p:nvSpPr>
        <p:spPr>
          <a:xfrm>
            <a:off x="720000" y="1620000"/>
            <a:ext cx="8507963" cy="4490720"/>
          </a:xfrm>
        </p:spPr>
        <p:txBody>
          <a:bodyPr>
            <a:noAutofit/>
          </a:bodyPr>
          <a:lstStyle>
            <a:lvl7pPr>
              <a:buNone/>
              <a:defRPr/>
            </a:lvl7pPr>
            <a:lvl8pPr>
              <a:buNone/>
              <a:defRPr/>
            </a:lvl8pPr>
          </a:lstStyle>
          <a:p>
            <a:r>
              <a:rPr lang="en-US" b="1" dirty="0">
                <a:solidFill>
                  <a:srgbClr val="6D0020"/>
                </a:solidFill>
              </a:rPr>
              <a:t>HEADER INFO</a:t>
            </a:r>
          </a:p>
          <a:p>
            <a:r>
              <a:rPr lang="en-US" dirty="0" err="1">
                <a:latin typeface="Georgia"/>
                <a:cs typeface="Georgia"/>
              </a:rPr>
              <a:t>Consectetur</a:t>
            </a:r>
            <a:r>
              <a:rPr lang="en-US" dirty="0">
                <a:latin typeface="Georgia"/>
                <a:cs typeface="Georgia"/>
              </a:rPr>
              <a:t>  met </a:t>
            </a:r>
            <a:r>
              <a:rPr lang="en-US" dirty="0" err="1">
                <a:latin typeface="Georgia"/>
                <a:cs typeface="Georgia"/>
              </a:rPr>
              <a:t>adipiscing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. </a:t>
            </a:r>
            <a:r>
              <a:rPr lang="en-US" dirty="0" err="1">
                <a:latin typeface="Georgia"/>
                <a:cs typeface="Georgia"/>
              </a:rPr>
              <a:t>Aenean</a:t>
            </a:r>
            <a:r>
              <a:rPr lang="en-US" dirty="0">
                <a:latin typeface="Georgia"/>
                <a:cs typeface="Georgia"/>
              </a:rPr>
              <a:t> ac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a </a:t>
            </a:r>
            <a:r>
              <a:rPr lang="en-US" dirty="0" err="1">
                <a:latin typeface="Georgia"/>
                <a:cs typeface="Georgia"/>
              </a:rPr>
              <a:t>felis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pharetra</a:t>
            </a:r>
            <a:r>
              <a:rPr lang="en-US" dirty="0">
                <a:latin typeface="Georgia"/>
                <a:cs typeface="Georgia"/>
              </a:rPr>
              <a:t>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 err="1">
                <a:latin typeface="Georgia"/>
                <a:cs typeface="Georgia"/>
              </a:rPr>
              <a:t>vel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Fringilla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Duis</a:t>
            </a:r>
            <a:r>
              <a:rPr lang="en-US" dirty="0">
                <a:latin typeface="Georgia"/>
                <a:cs typeface="Georgia"/>
              </a:rPr>
              <a:t> dui </a:t>
            </a:r>
            <a:r>
              <a:rPr lang="en-US" dirty="0" err="1">
                <a:latin typeface="Georgia"/>
                <a:cs typeface="Georgia"/>
              </a:rPr>
              <a:t>arcu</a:t>
            </a:r>
            <a:r>
              <a:rPr lang="en-US" dirty="0">
                <a:latin typeface="Georgia"/>
                <a:cs typeface="Georgia"/>
              </a:rPr>
              <a:t>,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scelerisque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nec</a:t>
            </a:r>
            <a:r>
              <a:rPr lang="en-US" dirty="0">
                <a:latin typeface="Georgia"/>
                <a:cs typeface="Georgia"/>
              </a:rPr>
              <a:t> dictum </a:t>
            </a:r>
            <a:br>
              <a:rPr lang="en-US" dirty="0">
                <a:latin typeface="Georgia"/>
                <a:cs typeface="Georgia"/>
              </a:rPr>
            </a:br>
            <a:r>
              <a:rPr lang="en-US" dirty="0">
                <a:latin typeface="Georgia"/>
                <a:cs typeface="Georgia"/>
              </a:rPr>
              <a:t>ac </a:t>
            </a:r>
            <a:r>
              <a:rPr lang="en-US" dirty="0" err="1">
                <a:latin typeface="Georgia"/>
                <a:cs typeface="Georgia"/>
              </a:rPr>
              <a:t>conse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eu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elit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Donec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tincid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unt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enim</a:t>
            </a:r>
            <a:r>
              <a:rPr lang="en-US" dirty="0">
                <a:latin typeface="Georgia"/>
                <a:cs typeface="Georgia"/>
              </a:rPr>
              <a:t> sit </a:t>
            </a:r>
            <a:r>
              <a:rPr lang="en-US" dirty="0" err="1">
                <a:latin typeface="Georgia"/>
                <a:cs typeface="Georgia"/>
              </a:rPr>
              <a:t>amet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consequat</a:t>
            </a:r>
            <a:r>
              <a:rPr lang="en-US" dirty="0">
                <a:latin typeface="Georgia"/>
                <a:cs typeface="Georgia"/>
              </a:rPr>
              <a:t>.</a:t>
            </a:r>
          </a:p>
          <a:p>
            <a:pPr>
              <a:buFont typeface="Arial"/>
              <a:buChar char="•"/>
            </a:pPr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7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pPr marL="342900" lvl="7" indent="0"/>
            <a:endParaRPr lang="en-US" dirty="0">
              <a:latin typeface="Georgia"/>
              <a:cs typeface="Georgia"/>
            </a:endParaRPr>
          </a:p>
          <a:p>
            <a:pPr>
              <a:buFont typeface="Arial"/>
              <a:buChar char="•"/>
            </a:pPr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r>
              <a:rPr lang="en-US" dirty="0">
                <a:latin typeface="Georgia"/>
                <a:cs typeface="Georgia"/>
              </a:rPr>
              <a:t> velum</a:t>
            </a:r>
          </a:p>
          <a:p>
            <a:pPr marL="342900" lvl="6" indent="0"/>
            <a:r>
              <a:rPr lang="en-US" dirty="0" err="1">
                <a:latin typeface="Georgia"/>
                <a:cs typeface="Georgia"/>
              </a:rPr>
              <a:t>Lorum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ipsum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dolore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melior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nonne</a:t>
            </a:r>
            <a:r>
              <a:rPr lang="en-US" dirty="0">
                <a:latin typeface="Georgia"/>
                <a:cs typeface="Georgia"/>
              </a:rPr>
              <a:t> </a:t>
            </a:r>
            <a:r>
              <a:rPr lang="en-US" dirty="0" err="1">
                <a:latin typeface="Georgia"/>
                <a:cs typeface="Georgia"/>
              </a:rPr>
              <a:t>tutte</a:t>
            </a:r>
            <a:r>
              <a:rPr lang="en-US" dirty="0">
                <a:latin typeface="Georgia"/>
                <a:cs typeface="Georgia"/>
              </a:rPr>
              <a:t> san </a:t>
            </a:r>
            <a:r>
              <a:rPr lang="en-US" dirty="0" err="1">
                <a:latin typeface="Georgia"/>
                <a:cs typeface="Georgia"/>
              </a:rPr>
              <a:t>toro</a:t>
            </a:r>
            <a:endParaRPr lang="en-US" dirty="0">
              <a:latin typeface="Georgia"/>
              <a:cs typeface="Georgia"/>
            </a:endParaRPr>
          </a:p>
          <a:p>
            <a:endParaRPr lang="en-US" dirty="0">
              <a:latin typeface="Georgia"/>
              <a:cs typeface="Georgia"/>
            </a:endParaRPr>
          </a:p>
          <a:p>
            <a:endParaRPr lang="en-US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458276" cy="434305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084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41904" y="181429"/>
            <a:ext cx="1171074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720000" y="2754276"/>
            <a:ext cx="617582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720000" y="1484784"/>
            <a:ext cx="85440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2133600"/>
            <a:ext cx="8542867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41904" y="3062172"/>
            <a:ext cx="4722971" cy="36330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9" name="Picture Placeholder 9" descr="Section_Image.jp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3" t="15468" r="100" b="1049"/>
          <a:stretch/>
        </p:blipFill>
        <p:spPr>
          <a:xfrm>
            <a:off x="4964875" y="3062172"/>
            <a:ext cx="6987287" cy="3632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959" y="3448840"/>
            <a:ext cx="1943987" cy="323997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8046796" y="5910035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A9269F-011F-4649-845C-08AE05BE96C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1428" y="181429"/>
            <a:ext cx="11703337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pic>
        <p:nvPicPr>
          <p:cNvPr id="9" name="Picture Placeholder 9" descr="Section_Image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" t="15597" r="462" b="1605"/>
          <a:stretch/>
        </p:blipFill>
        <p:spPr>
          <a:xfrm>
            <a:off x="251429" y="1257301"/>
            <a:ext cx="11706850" cy="5419724"/>
          </a:xfrm>
          <a:prstGeom prst="rect">
            <a:avLst/>
          </a:prstGeom>
          <a:ln>
            <a:noFill/>
          </a:ln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0000" y="2863019"/>
            <a:ext cx="8045752" cy="60831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3485114"/>
            <a:ext cx="6407150" cy="503238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42605" y="5842000"/>
            <a:ext cx="3591442" cy="655675"/>
          </a:xfrm>
          <a:prstGeom prst="rect">
            <a:avLst/>
          </a:prstGeom>
          <a:solidFill>
            <a:schemeClr val="accent1"/>
          </a:solidFill>
        </p:spPr>
        <p:txBody>
          <a:bodyPr wrap="square" rtlCol="0" anchor="ctr" anchorCtr="0">
            <a:normAutofit fontScale="77500" lnSpcReduction="20000"/>
          </a:bodyPr>
          <a:lstStyle/>
          <a:p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Note to user: Replace this image with your own.</a:t>
            </a:r>
          </a:p>
          <a:p>
            <a:pPr marL="266700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Right click on this Placeholder box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Replace image</a:t>
            </a:r>
          </a:p>
          <a:p>
            <a:pPr marL="266700" lvl="2" indent="-266700"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chemeClr val="bg1"/>
                </a:solidFill>
                <a:latin typeface="Arial"/>
                <a:cs typeface="Arial"/>
              </a:rPr>
              <a:t>Select image and click ‘Resize image to fit in placeholder’)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3457" y="3502203"/>
            <a:ext cx="3174822" cy="31748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9B8C79-07FC-2444-B397-BBCDB3F9F22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2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241904" y="181429"/>
            <a:ext cx="11710800" cy="6504214"/>
          </a:xfrm>
          <a:prstGeom prst="rect">
            <a:avLst/>
          </a:prstGeom>
          <a:solidFill>
            <a:srgbClr val="E6E4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 noProof="0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08410" y="6183276"/>
            <a:ext cx="5772668" cy="275580"/>
          </a:xfrm>
          <a:prstGeom prst="rect">
            <a:avLst/>
          </a:prstGeom>
          <a:ln>
            <a:noFill/>
          </a:ln>
        </p:spPr>
        <p:txBody>
          <a:bodyPr anchor="t" anchorCtr="0"/>
          <a:lstStyle>
            <a:lvl1pPr marL="0" indent="0" algn="l">
              <a:buNone/>
              <a:defRPr sz="1100" b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noProof="0" dirty="0"/>
              <a:t>DATE: 3 October 2014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 hasCustomPrompt="1"/>
          </p:nvPr>
        </p:nvSpPr>
        <p:spPr>
          <a:xfrm>
            <a:off x="5639120" y="2708920"/>
            <a:ext cx="5665556" cy="648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 hasCustomPrompt="1"/>
          </p:nvPr>
        </p:nvSpPr>
        <p:spPr>
          <a:xfrm>
            <a:off x="5638360" y="3357564"/>
            <a:ext cx="5666316" cy="503237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pic>
        <p:nvPicPr>
          <p:cNvPr id="9" name="Picture 8" descr="MAC21_190.5x254_PowerPoint_Images_Cov v3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" y="0"/>
            <a:ext cx="4383024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F0B494-A7A4-6F4C-8E15-141F578E02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8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10800001" cy="4525963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04664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75914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1744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6"/>
          </p:nvPr>
        </p:nvSpPr>
        <p:spPr>
          <a:xfrm>
            <a:off x="720000" y="1620000"/>
            <a:ext cx="10776675" cy="452437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3392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759075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38668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98723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 lIns="0" tIns="0" rIns="0" bIns="0"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200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25430"/>
          </a:xfrm>
        </p:spPr>
        <p:txBody>
          <a:bodyPr lIns="0" tIns="0" rIns="0" bIns="0"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48400" y="1620000"/>
            <a:ext cx="5220000" cy="4525963"/>
          </a:xfrm>
        </p:spPr>
        <p:txBody>
          <a:bodyPr lIns="0" tIns="0" rIns="0" bIns="0" numCol="1" spcCol="144000"/>
          <a:lstStyle>
            <a:lvl1pPr marL="0" indent="0">
              <a:buNone/>
              <a:defRPr baseline="0"/>
            </a:lvl1pPr>
          </a:lstStyle>
          <a:p>
            <a:pPr lvl="0"/>
            <a:r>
              <a:rPr lang="en-AU" dirty="0"/>
              <a:t>Two Column content no bullets</a:t>
            </a:r>
          </a:p>
        </p:txBody>
      </p:sp>
    </p:spTree>
    <p:extLst>
      <p:ext uri="{BB962C8B-B14F-4D97-AF65-F5344CB8AC3E}">
        <p14:creationId xmlns:p14="http://schemas.microsoft.com/office/powerpoint/2010/main" val="240454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6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>
            <a:lvl1pPr>
              <a:defRPr sz="1050"/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7200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362400" y="1620000"/>
            <a:ext cx="5220000" cy="45291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4726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274638"/>
            <a:ext cx="8458276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0000" y="6381329"/>
            <a:ext cx="5376597" cy="365125"/>
          </a:xfrm>
        </p:spPr>
        <p:txBody>
          <a:bodyPr/>
          <a:lstStyle>
            <a:lvl1pPr algn="l">
              <a:defRPr sz="1050"/>
            </a:lvl1pPr>
          </a:lstStyle>
          <a:p>
            <a:r>
              <a:rPr lang="en-AU" dirty="0"/>
              <a:t>OFFICE | FACULTY | DEPARTMENT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81329"/>
            <a:ext cx="2844800" cy="365125"/>
          </a:xfrm>
        </p:spPr>
        <p:txBody>
          <a:bodyPr/>
          <a:lstStyle/>
          <a:p>
            <a:fld id="{D9C42BCC-44E8-4F98-A8FE-EAF16D8C1E6E}" type="slidenum">
              <a:rPr lang="en-AU" smtClean="0"/>
              <a:t>‹#›</a:t>
            </a:fld>
            <a:endParaRPr lang="en-AU"/>
          </a:p>
        </p:txBody>
      </p:sp>
      <p:sp>
        <p:nvSpPr>
          <p:cNvPr id="7" name="Text Placehold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720000" y="908720"/>
            <a:ext cx="8542867" cy="443830"/>
          </a:xfrm>
        </p:spPr>
        <p:txBody>
          <a:bodyPr/>
          <a:lstStyle>
            <a:lvl1pPr marL="0" indent="0">
              <a:buNone/>
              <a:defRPr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8700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F5C7-1EDD-4D4F-B3EB-31F227D9F42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673174" y="217272"/>
            <a:ext cx="2037600" cy="80476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274638"/>
            <a:ext cx="8458276" cy="648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altLang="zh-CN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620000"/>
            <a:ext cx="10800001" cy="45259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0000" y="6309321"/>
            <a:ext cx="54006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51875" y="6309321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42BCC-44E8-4F98-A8FE-EAF16D8C1E6E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26" name="Picture 2"/>
          <p:cNvPicPr preferRelativeResize="0"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68000"/>
            <a:ext cx="10800000" cy="12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762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7" r:id="rId3"/>
    <p:sldLayoutId id="2147483651" r:id="rId4"/>
    <p:sldLayoutId id="2147483650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55" r:id="rId11"/>
    <p:sldLayoutId id="2147483665" r:id="rId12"/>
    <p:sldLayoutId id="2147483669" r:id="rId1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Georgia" panose="02040502050405020303" pitchFamily="18" charset="0"/>
        <a:buChar char="―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Submitted ON 6</a:t>
            </a:r>
            <a:r>
              <a:rPr lang="en-AU" baseline="30000" dirty="0"/>
              <a:t>th</a:t>
            </a:r>
            <a:r>
              <a:rPr lang="en-AU" dirty="0"/>
              <a:t> June 2025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 COMP 6210 BIG DATA : GROUP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ASSIGNMENT 2 : SEMESTER 1 , 2025</a:t>
            </a:r>
          </a:p>
          <a:p>
            <a:endParaRPr lang="en-A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18965A-3B2D-1546-A36C-B01CD4C9D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539" y="3065727"/>
            <a:ext cx="7017002" cy="362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5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63DF10-1098-04A7-6F06-43B74265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3920" y="640398"/>
            <a:ext cx="8458276" cy="64800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3FAFC6-638B-99CF-45AD-FADF60C2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70940"/>
              </p:ext>
            </p:extLst>
          </p:nvPr>
        </p:nvGraphicFramePr>
        <p:xfrm>
          <a:off x="487680" y="2044460"/>
          <a:ext cx="11297920" cy="42547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95570">
                  <a:extLst>
                    <a:ext uri="{9D8B030D-6E8A-4147-A177-3AD203B41FA5}">
                      <a16:colId xmlns:a16="http://schemas.microsoft.com/office/drawing/2014/main" val="2124162632"/>
                    </a:ext>
                  </a:extLst>
                </a:gridCol>
                <a:gridCol w="1781800">
                  <a:extLst>
                    <a:ext uri="{9D8B030D-6E8A-4147-A177-3AD203B41FA5}">
                      <a16:colId xmlns:a16="http://schemas.microsoft.com/office/drawing/2014/main" val="1810913270"/>
                    </a:ext>
                  </a:extLst>
                </a:gridCol>
                <a:gridCol w="4612954">
                  <a:extLst>
                    <a:ext uri="{9D8B030D-6E8A-4147-A177-3AD203B41FA5}">
                      <a16:colId xmlns:a16="http://schemas.microsoft.com/office/drawing/2014/main" val="1834999266"/>
                    </a:ext>
                  </a:extLst>
                </a:gridCol>
                <a:gridCol w="1807596">
                  <a:extLst>
                    <a:ext uri="{9D8B030D-6E8A-4147-A177-3AD203B41FA5}">
                      <a16:colId xmlns:a16="http://schemas.microsoft.com/office/drawing/2014/main" val="1326655495"/>
                    </a:ext>
                  </a:extLst>
                </a:gridCol>
              </a:tblGrid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ID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 Task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419347181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 Adhikari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48547743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anuj.adhikari@students.mq.edu.au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2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3878661081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 Poudel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bharat.poudel@students.mq.edu.au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Report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674749939"/>
                  </a:ext>
                </a:extLst>
              </a:tr>
              <a:tr h="10636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Gopal Bhatt</a:t>
                      </a: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gopal.bhatt@students.mq.edu.au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5298" marR="135298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Task 1</a:t>
                      </a:r>
                    </a:p>
                  </a:txBody>
                  <a:tcPr marL="135298" marR="135298" marT="0" marB="0"/>
                </a:tc>
                <a:extLst>
                  <a:ext uri="{0D108BD9-81ED-4DB2-BD59-A6C34878D82A}">
                    <a16:rowId xmlns:a16="http://schemas.microsoft.com/office/drawing/2014/main" val="2262062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2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695326" y="1620000"/>
            <a:ext cx="10761574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 TOPICS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Table of contents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450702" y="3429000"/>
            <a:ext cx="6767929" cy="27224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1 : Nearest Neighbour Search Presented By Gopal Bhat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Task 2 : Skyline Search Presented By Anuj Adhikari</a:t>
            </a:r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r>
              <a:rPr lang="en-AU" dirty="0"/>
              <a:t>Discussion on Assignment Report involving construction of R-trees Presented By Bharat Poudel</a:t>
            </a:r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 marL="0" indent="0">
              <a:spcBef>
                <a:spcPts val="1200"/>
              </a:spcBef>
              <a:buClr>
                <a:srgbClr val="A6192E"/>
              </a:buClr>
              <a:buNone/>
            </a:pPr>
            <a:endParaRPr lang="en-AU" dirty="0"/>
          </a:p>
          <a:p>
            <a:pPr>
              <a:spcBef>
                <a:spcPts val="1200"/>
              </a:spcBef>
              <a:buClr>
                <a:srgbClr val="A6192E"/>
              </a:buClr>
              <a:buFont typeface="+mj-lt"/>
              <a:buAutoNum type="arabicPeriod"/>
            </a:pPr>
            <a:endParaRPr lang="en-AU" dirty="0"/>
          </a:p>
        </p:txBody>
      </p:sp>
      <p:pic>
        <p:nvPicPr>
          <p:cNvPr id="13" name="Picture 12" descr="MAC21_190.5x254_PowerPoint_Images_Cov v3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"/>
          <a:stretch/>
        </p:blipFill>
        <p:spPr>
          <a:xfrm>
            <a:off x="695326" y="1499839"/>
            <a:ext cx="3029286" cy="4956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1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en-AU" dirty="0"/>
              <a:t>Presented By : Anuj Adhikari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Task 2 Skyline Search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638360" y="3357564"/>
            <a:ext cx="5666316" cy="648000"/>
          </a:xfrm>
        </p:spPr>
        <p:txBody>
          <a:bodyPr>
            <a:normAutofit/>
          </a:bodyPr>
          <a:lstStyle/>
          <a:p>
            <a:r>
              <a:rPr lang="en-US" dirty="0"/>
              <a:t> USING Sequential Scan, BBS, and Divide-and-    Conquer Approaches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458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Skyline Problem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5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What is Skyline?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392" y="2525512"/>
            <a:ext cx="104172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Contextual Problem Definition:</a:t>
            </a:r>
            <a:r>
              <a:rPr lang="en-US" dirty="0"/>
              <a:t> To find the best houses to buy from a large property selection pool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Criteria:</a:t>
            </a:r>
            <a:r>
              <a:rPr lang="en-US" dirty="0"/>
              <a:t> Cost (lower is better)   </a:t>
            </a:r>
          </a:p>
          <a:p>
            <a:r>
              <a:rPr lang="en-US" b="1" dirty="0"/>
              <a:t>		</a:t>
            </a:r>
            <a:r>
              <a:rPr lang="en-US" b="1" i="1" dirty="0"/>
              <a:t>AND</a:t>
            </a:r>
          </a:p>
          <a:p>
            <a:r>
              <a:rPr lang="en-US" dirty="0"/>
              <a:t>	  Size (higher is better)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Logic for Domination:</a:t>
            </a:r>
            <a:r>
              <a:rPr lang="en-US" dirty="0"/>
              <a:t> House A dominates House B if A is cheaper AND larger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Skyline Points:</a:t>
            </a:r>
            <a:r>
              <a:rPr lang="en-US" dirty="0"/>
              <a:t> Houses not dominated by any other house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403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1 : Sequential Scan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6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BRUTE– FORCE APPROACH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56914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approach we compare every house against every other house.</a:t>
            </a:r>
          </a:p>
          <a:p>
            <a:endParaRPr lang="en-US" dirty="0"/>
          </a:p>
          <a:p>
            <a:r>
              <a:rPr lang="en-US" dirty="0"/>
              <a:t>It is very slow for this particular “city1” dataset which has more than 300,000 data points.</a:t>
            </a:r>
          </a:p>
          <a:p>
            <a:endParaRPr lang="en-US" dirty="0"/>
          </a:p>
          <a:p>
            <a:r>
              <a:rPr lang="en-US" dirty="0"/>
              <a:t>For each house, we are using the pre-established domination logic to check if any other house dominates it.</a:t>
            </a:r>
          </a:p>
          <a:p>
            <a:endParaRPr lang="en-US" dirty="0"/>
          </a:p>
          <a:p>
            <a:r>
              <a:rPr lang="en-AU" dirty="0"/>
              <a:t>It is very inefficient, hence has the highest execution time among the three algorithms used for skyline search.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A126CE-B997-D747-8D03-616B62BB9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6467" y="1775756"/>
            <a:ext cx="4541134" cy="434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16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7"/>
          <p:cNvSpPr txBox="1">
            <a:spLocks/>
          </p:cNvSpPr>
          <p:nvPr/>
        </p:nvSpPr>
        <p:spPr>
          <a:xfrm>
            <a:off x="736644" y="1601998"/>
            <a:ext cx="10736899" cy="4709351"/>
          </a:xfrm>
          <a:prstGeom prst="rect">
            <a:avLst/>
          </a:prstGeom>
          <a:solidFill>
            <a:srgbClr val="E6E4DC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Georgia" panose="02040502050405020303" pitchFamily="18" charset="0"/>
              <a:buChar char="―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0" lvl="3" indent="0">
              <a:buNone/>
            </a:pPr>
            <a:endParaRPr lang="en-AU" dirty="0"/>
          </a:p>
        </p:txBody>
      </p:sp>
      <p:sp>
        <p:nvSpPr>
          <p:cNvPr id="25" name="Rectangle 24"/>
          <p:cNvSpPr/>
          <p:nvPr/>
        </p:nvSpPr>
        <p:spPr>
          <a:xfrm>
            <a:off x="7929154" y="1775756"/>
            <a:ext cx="3348446" cy="4349836"/>
          </a:xfrm>
          <a:prstGeom prst="rect">
            <a:avLst/>
          </a:prstGeom>
          <a:solidFill>
            <a:schemeClr val="bg1"/>
          </a:solidFill>
          <a:ln w="12700">
            <a:solidFill>
              <a:srgbClr val="D6D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Algorithm 2 : Branch and Bound Skyline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OFFICE | FACULTY | DEPARTMENT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42BCC-44E8-4F98-A8FE-EAF16D8C1E6E}" type="slidenum">
              <a:rPr lang="en-AU" smtClean="0"/>
              <a:pPr/>
              <a:t>7</a:t>
            </a:fld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Smart APPROACH : BBS with R-tree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9086" y="1775756"/>
            <a:ext cx="674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Text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907600" y="2951112"/>
            <a:ext cx="146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593344496"/>
      </p:ext>
    </p:extLst>
  </p:cSld>
  <p:clrMapOvr>
    <a:masterClrMapping/>
  </p:clrMapOvr>
</p:sld>
</file>

<file path=ppt/theme/theme1.xml><?xml version="1.0" encoding="utf-8"?>
<a:theme xmlns:a="http://schemas.openxmlformats.org/drawingml/2006/main" name="MAC UNI BASIC_Round 1 Draft for feedback">
  <a:themeElements>
    <a:clrScheme name="MQU Colours">
      <a:dk1>
        <a:sysClr val="windowText" lastClr="000000"/>
      </a:dk1>
      <a:lt1>
        <a:sysClr val="window" lastClr="FFFFFF"/>
      </a:lt1>
      <a:dk2>
        <a:srgbClr val="D6D2C4"/>
      </a:dk2>
      <a:lt2>
        <a:srgbClr val="E6E4DC"/>
      </a:lt2>
      <a:accent1>
        <a:srgbClr val="A6192E"/>
      </a:accent1>
      <a:accent2>
        <a:srgbClr val="76232F"/>
      </a:accent2>
      <a:accent3>
        <a:srgbClr val="D6001C"/>
      </a:accent3>
      <a:accent4>
        <a:srgbClr val="C6007E"/>
      </a:accent4>
      <a:accent5>
        <a:srgbClr val="80225F"/>
      </a:accent5>
      <a:accent6>
        <a:srgbClr val="373A36"/>
      </a:accent6>
      <a:hlink>
        <a:srgbClr val="A6192E"/>
      </a:hlink>
      <a:folHlink>
        <a:srgbClr val="954F72"/>
      </a:folHlink>
    </a:clrScheme>
    <a:fontScheme name="MQ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INT 16x9 Template _2016" id="{260B2EA1-E29E-8F43-8CD0-19C5943E9B3E}" vid="{17EFAF55-AA0F-074F-B88C-D92FD2EB1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MU-16x9 Template _2019</Template>
  <TotalTime>980</TotalTime>
  <Words>192</Words>
  <Application>Microsoft Macintosh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Georgia</vt:lpstr>
      <vt:lpstr>Times New Roman</vt:lpstr>
      <vt:lpstr>Wingdings</vt:lpstr>
      <vt:lpstr>MAC UNI BASIC_Round 1 Draft for feedback</vt:lpstr>
      <vt:lpstr> COMP 6210 BIG DATA : GROUP WORK</vt:lpstr>
      <vt:lpstr>Group Members</vt:lpstr>
      <vt:lpstr>DISCUSSION TOPICS</vt:lpstr>
      <vt:lpstr>Task 2 Skyline Search</vt:lpstr>
      <vt:lpstr>Skyline Problem</vt:lpstr>
      <vt:lpstr>Algorithm 1 : Sequential Scan</vt:lpstr>
      <vt:lpstr>Algorithm 2 : Branch and Bound Skyline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Pengfei Ding</dc:creator>
  <cp:lastModifiedBy>Microsoft Office User</cp:lastModifiedBy>
  <cp:revision>36</cp:revision>
  <cp:lastPrinted>2016-10-17T01:23:38Z</cp:lastPrinted>
  <dcterms:created xsi:type="dcterms:W3CDTF">2024-09-25T02:02:10Z</dcterms:created>
  <dcterms:modified xsi:type="dcterms:W3CDTF">2025-06-03T04:05:24Z</dcterms:modified>
</cp:coreProperties>
</file>