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Quicksand"/>
      <p:regular r:id="rId17"/>
      <p:bold r:id="rId18"/>
    </p:embeddedFont>
    <p:embeddedFont>
      <p:font typeface="Quicksand SemiBold"/>
      <p:regular r:id="rId19"/>
      <p:bold r:id="rId20"/>
    </p:embeddedFont>
    <p:embeddedFont>
      <p:font typeface="Quicksand Ligh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SemiBold-bold.fntdata"/><Relationship Id="rId11" Type="http://schemas.openxmlformats.org/officeDocument/2006/relationships/slide" Target="slides/slide6.xml"/><Relationship Id="rId22" Type="http://schemas.openxmlformats.org/officeDocument/2006/relationships/font" Target="fonts/QuicksandLight-bold.fntdata"/><Relationship Id="rId10" Type="http://schemas.openxmlformats.org/officeDocument/2006/relationships/slide" Target="slides/slide5.xml"/><Relationship Id="rId21" Type="http://schemas.openxmlformats.org/officeDocument/2006/relationships/font" Target="fonts/QuicksandLigh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icksan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icksandSemiBold-regular.fntdata"/><Relationship Id="rId6" Type="http://schemas.openxmlformats.org/officeDocument/2006/relationships/slide" Target="slides/slide1.xml"/><Relationship Id="rId18" Type="http://schemas.openxmlformats.org/officeDocument/2006/relationships/font" Target="fonts/Quicksa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8a2e3359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8a2e3359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8a076cdd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8a076cdd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8a2e33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8a2e33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8a076cdd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8a076cd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8a076cd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8a076cd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8a076cdd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8a076cdd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8a076cdd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8a076cdd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8a2e33592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8a2e33592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8a2e3359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8a2e3359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8a2e3359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8a2e3359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100" y="41350"/>
            <a:ext cx="9097800" cy="11499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46000">
                <a:srgbClr val="361E74"/>
              </a:gs>
              <a:gs pos="61000">
                <a:srgbClr val="2A1859"/>
              </a:gs>
              <a:gs pos="100000">
                <a:srgbClr val="1E123D"/>
              </a:gs>
            </a:gsLst>
            <a:lin ang="8100019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76600" y="154600"/>
            <a:ext cx="859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ML in Fashion: Using Deep Learning to recognise Indian Classical Sarees</a:t>
            </a:r>
            <a:endParaRPr b="1" sz="24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03000" y="2942575"/>
            <a:ext cx="3738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Sudip Kumar Kar</a:t>
            </a: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 &amp; Ritadip Bharati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Batch 19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Quicksand"/>
                <a:ea typeface="Quicksand"/>
                <a:cs typeface="Quicksand"/>
                <a:sym typeface="Quicksand"/>
              </a:rPr>
              <a:t>Instructor: Dr. Subhankar Mishra</a:t>
            </a:r>
            <a:endParaRPr sz="13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58100" y="4263075"/>
            <a:ext cx="70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" name="Google Shape;58;p13"/>
          <p:cNvSpPr/>
          <p:nvPr/>
        </p:nvSpPr>
        <p:spPr>
          <a:xfrm rot="10800000">
            <a:off x="23100" y="4958100"/>
            <a:ext cx="9097800" cy="1854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646" y="1430525"/>
            <a:ext cx="1236699" cy="127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 rot="-1700">
            <a:off x="23099" y="2300"/>
            <a:ext cx="9097801" cy="9438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27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Future Plans</a:t>
            </a:r>
            <a:endParaRPr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Improve upon the current accuracy by extending dataset, tweaking hyperparameters and trying out new models that are specialised for fashion.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Try out some non-CNN based models to gauge the relative accuracy of CNN models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Try to build a Generative Adversarial network that can replicate Indian Saree patterns.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0" name="Google Shape;160;p22"/>
          <p:cNvCxnSpPr/>
          <p:nvPr/>
        </p:nvCxnSpPr>
        <p:spPr>
          <a:xfrm>
            <a:off x="69450" y="1050350"/>
            <a:ext cx="9005100" cy="0"/>
          </a:xfrm>
          <a:prstGeom prst="straightConnector1">
            <a:avLst/>
          </a:prstGeom>
          <a:noFill/>
          <a:ln cap="flat" cmpd="sng" w="762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2"/>
          <p:cNvSpPr txBox="1"/>
          <p:nvPr/>
        </p:nvSpPr>
        <p:spPr>
          <a:xfrm>
            <a:off x="123325" y="4568863"/>
            <a:ext cx="79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 rot="10800000">
            <a:off x="23100" y="4958100"/>
            <a:ext cx="9097800" cy="1854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rot="-1700">
            <a:off x="23099" y="2300"/>
            <a:ext cx="9097801" cy="9438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27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References</a:t>
            </a:r>
            <a:endParaRPr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1050350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45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8"/>
              <a:buFont typeface="Quicksand Light"/>
              <a:buAutoNum type="arabicPeriod"/>
            </a:pP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Andrew Howard, Mark Sandler, Grace Chu, Liang-Chieh Chen, Bo Chen, Mingxing Tan, Weijun</a:t>
            </a:r>
            <a:r>
              <a:rPr lang="en" sz="1505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Wang, Yukun Zhu, Ruoming Pang, Vijay Vasudevan, Quoc V. Le, and Hartwig Adam. Searching</a:t>
            </a:r>
            <a:r>
              <a:rPr lang="en" sz="1505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for mobilenetv3.CoRR, abs/1905.02244, 2019.</a:t>
            </a:r>
            <a:endParaRPr sz="1257">
              <a:solidFill>
                <a:schemeClr val="dk1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0845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8"/>
              <a:buFont typeface="Quicksand Light"/>
              <a:buAutoNum type="arabicPeriod"/>
            </a:pP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Harshil Jain, Rohit Patil, Utsav Jethva, Ronak Kaoshik, Shaurya Agarawal, Ritik Dutta, and Nipun Batra. Generative fashion for indian clothing. InProceedings of the 3rd ACM India Joint</a:t>
            </a:r>
            <a:r>
              <a:rPr lang="en" sz="1505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International Conference on Data Science &amp;; Management of Data (8th ACM IKDD CODS &amp;;</a:t>
            </a:r>
            <a:r>
              <a:rPr lang="en" sz="1505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26th COMAD), CODS-COMAD ’21, page 415, New York, NY, USA, 2021. Association for</a:t>
            </a:r>
            <a:r>
              <a:rPr lang="en" sz="1505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Computing Machinery.</a:t>
            </a:r>
            <a:endParaRPr sz="1257">
              <a:solidFill>
                <a:schemeClr val="dk1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0845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8"/>
              <a:buFont typeface="Quicksand Light"/>
              <a:buAutoNum type="arabicPeriod"/>
            </a:pP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Mark Sandler, Andrew Howard, Menglong Zhu, Andrey Zhmoginov, and Liang-Chieh Chen.</a:t>
            </a:r>
            <a:r>
              <a:rPr lang="en" sz="1505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Mobilenetv2: Inverted residuals and linear bottlenecks. 2018.</a:t>
            </a:r>
            <a:endParaRPr sz="1505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0845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8"/>
              <a:buFont typeface="Quicksand Light"/>
              <a:buAutoNum type="arabicPeriod"/>
            </a:pP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Karen Simonyan and Andrew Zisserman. Very deep convolutional networks for large-scale image recognition, 2014.</a:t>
            </a:r>
            <a:endParaRPr sz="1257">
              <a:solidFill>
                <a:schemeClr val="dk1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0845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8"/>
              <a:buFont typeface="Quicksand Light"/>
              <a:buAutoNum type="arabicPeriod"/>
            </a:pP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Qilong Wang, Banggu Wu, Pengfei Zhu, Peihua Li, Wangmeng Zuo, and Qinghua Hu. Eca-net: Efficient channel attention for deep convolutional neural networks. CoRR, abs/1910.03151, 2019.</a:t>
            </a:r>
            <a:endParaRPr sz="1257">
              <a:solidFill>
                <a:schemeClr val="dk1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0845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8"/>
              <a:buFont typeface="Quicksand Light"/>
              <a:buAutoNum type="arabicPeriod"/>
            </a:pP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Zijie J. Wang, Robert Turko, Omar Shaikh, Haekyu Park, Nilaksh Das, Fred Hohman, Minsuk</a:t>
            </a:r>
            <a:r>
              <a:rPr lang="en" sz="1505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Kahng, and Duen Horng Chau. CNN explainer: Learning convolutional neural networks with</a:t>
            </a:r>
            <a:r>
              <a:rPr lang="en" sz="1505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interactive visualization.CoRR, abs/2004.15004, 2020.</a:t>
            </a:r>
            <a:endParaRPr sz="1257">
              <a:solidFill>
                <a:schemeClr val="dk1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0845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8"/>
              <a:buFont typeface="Quicksand Light"/>
              <a:buAutoNum type="arabicPeriod"/>
            </a:pPr>
            <a:r>
              <a:rPr lang="en" sz="1257">
                <a:solidFill>
                  <a:schemeClr val="dk1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Vincent Dumoulin and Francesco Visin. A guide to convolution arithmetic for deep learning.ArXiv e-prints, mar 2016.</a:t>
            </a:r>
            <a:endParaRPr sz="1257">
              <a:solidFill>
                <a:schemeClr val="dk1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170" name="Google Shape;170;p23"/>
          <p:cNvCxnSpPr/>
          <p:nvPr/>
        </p:nvCxnSpPr>
        <p:spPr>
          <a:xfrm>
            <a:off x="69450" y="1050350"/>
            <a:ext cx="9005100" cy="0"/>
          </a:xfrm>
          <a:prstGeom prst="straightConnector1">
            <a:avLst/>
          </a:prstGeom>
          <a:noFill/>
          <a:ln cap="flat" cmpd="sng" w="762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3"/>
          <p:cNvSpPr/>
          <p:nvPr/>
        </p:nvSpPr>
        <p:spPr>
          <a:xfrm rot="10800000">
            <a:off x="23100" y="4958100"/>
            <a:ext cx="9097800" cy="1854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rot="-1700">
            <a:off x="23099" y="2300"/>
            <a:ext cx="9097801" cy="9438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7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Recap</a:t>
            </a:r>
            <a:endParaRPr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The Original idea was to train a Machine learning algorithm to learn to recognize Indian Classical Sarees.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This was to be done in two steps: first, a dataset was to be collected and next, this dataset was to be used to train the model.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As a starting point, it was decided that a simple algorithm like Tiny VGG would suffice.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If successful then we were to move to more sophisticated algorithms like Mobilenet.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Here, we present our progress on this path thus far.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69450" y="1050350"/>
            <a:ext cx="9005100" cy="0"/>
          </a:xfrm>
          <a:prstGeom prst="straightConnector1">
            <a:avLst/>
          </a:prstGeom>
          <a:noFill/>
          <a:ln cap="flat" cmpd="sng" w="762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/>
          <p:nvPr/>
        </p:nvSpPr>
        <p:spPr>
          <a:xfrm rot="10800000">
            <a:off x="23100" y="4958100"/>
            <a:ext cx="9097800" cy="1854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-1700">
            <a:off x="23099" y="2300"/>
            <a:ext cx="9097801" cy="9438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7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Dataset</a:t>
            </a:r>
            <a:endParaRPr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Web Scraping was done using Python selenium 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libraries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Four different kinds of sarees were chosen: Sambalpuri, Ilkal, Kasavu, and Bandhani.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After this we had about 4.5k images to work with.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69450" y="1050350"/>
            <a:ext cx="9005100" cy="0"/>
          </a:xfrm>
          <a:prstGeom prst="straightConnector1">
            <a:avLst/>
          </a:prstGeom>
          <a:noFill/>
          <a:ln cap="flat" cmpd="sng" w="762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 rot="10800000">
            <a:off x="23100" y="4958100"/>
            <a:ext cx="9097800" cy="1854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75" y="2623275"/>
            <a:ext cx="3622451" cy="177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2375" y="1836650"/>
            <a:ext cx="840823" cy="87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067" y="2776425"/>
            <a:ext cx="4036384" cy="200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 rot="-1700">
            <a:off x="23099" y="2300"/>
            <a:ext cx="9097801" cy="9438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7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Convolutional Neural Networks</a:t>
            </a:r>
            <a:endParaRPr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In one dimension, convolution is given as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Convolution can be thought of as looking at something through a different perspective, literally! Visualise it as a window sliding over the original distribution to yield a new one.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Doing so augments the original image data, this is leveraged by the algorithm to classify effectively.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69450" y="1050350"/>
            <a:ext cx="9005100" cy="0"/>
          </a:xfrm>
          <a:prstGeom prst="straightConnector1">
            <a:avLst/>
          </a:prstGeom>
          <a:noFill/>
          <a:ln cap="flat" cmpd="sng" w="762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/>
          <p:nvPr/>
        </p:nvSpPr>
        <p:spPr>
          <a:xfrm rot="10800000">
            <a:off x="23100" y="4958100"/>
            <a:ext cx="9097800" cy="1854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 title="[89,89,89,&quot;https://www.codecogs.com/eqnedit.php?latex=h(z)%3D%5Cint_%7B-%5Cinfty%7D%5E%7B%5Cinfty%7Df(x)g(z-x)dx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000" y="1609050"/>
            <a:ext cx="2235201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1823" y="3370923"/>
            <a:ext cx="1283925" cy="14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23325" y="4568863"/>
            <a:ext cx="790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A9096"/>
                </a:solidFill>
                <a:highlight>
                  <a:srgbClr val="FFFFFF"/>
                </a:highlight>
              </a:rPr>
              <a:t>GIF credits: [7]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 rot="-1700">
            <a:off x="23099" y="2300"/>
            <a:ext cx="9097801" cy="9438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7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Tiny VGG </a:t>
            </a:r>
            <a:endParaRPr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The Tiny VGG architecture uses multiple convolutional layers to 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effectively classify images.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The output of this is fed into a flattening layer with linear activation to give logits that can be used to determine the linear activation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0" name="Google Shape;100;p17"/>
          <p:cNvCxnSpPr/>
          <p:nvPr/>
        </p:nvCxnSpPr>
        <p:spPr>
          <a:xfrm>
            <a:off x="69450" y="1050350"/>
            <a:ext cx="9005100" cy="0"/>
          </a:xfrm>
          <a:prstGeom prst="straightConnector1">
            <a:avLst/>
          </a:prstGeom>
          <a:noFill/>
          <a:ln cap="flat" cmpd="sng" w="762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/>
          <p:nvPr/>
        </p:nvSpPr>
        <p:spPr>
          <a:xfrm rot="10800000">
            <a:off x="23100" y="4958100"/>
            <a:ext cx="9097800" cy="1854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63" y="1688225"/>
            <a:ext cx="2121475" cy="15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123325" y="4568863"/>
            <a:ext cx="790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A9096"/>
                </a:solidFill>
                <a:highlight>
                  <a:srgbClr val="FFFFFF"/>
                </a:highlight>
              </a:rPr>
              <a:t>Image</a:t>
            </a:r>
            <a:r>
              <a:rPr lang="en" sz="1100">
                <a:solidFill>
                  <a:srgbClr val="8A9096"/>
                </a:solidFill>
                <a:highlight>
                  <a:srgbClr val="FFFFFF"/>
                </a:highlight>
              </a:rPr>
              <a:t> credits: [6]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rot="-1700">
            <a:off x="23099" y="2300"/>
            <a:ext cx="9097801" cy="9438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27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M</a:t>
            </a:r>
            <a:r>
              <a:rPr lang="en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obilenet</a:t>
            </a:r>
            <a:endParaRPr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Mobilenet is a series of Image Classification models designed for low end mobile devices, it reduces computational cost by splitting convolution into a Depthwise and a Pointwise block, the upgraded version uses additional Inverted residuals and squeeze and excite layer to improve efficiency.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50" y="2439843"/>
            <a:ext cx="3202600" cy="1128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>
            <a:off x="69450" y="1050350"/>
            <a:ext cx="9005100" cy="0"/>
          </a:xfrm>
          <a:prstGeom prst="straightConnector1">
            <a:avLst/>
          </a:prstGeom>
          <a:noFill/>
          <a:ln cap="flat" cmpd="sng" w="762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/>
          <p:nvPr/>
        </p:nvSpPr>
        <p:spPr>
          <a:xfrm rot="10800000">
            <a:off x="23100" y="4958100"/>
            <a:ext cx="9097800" cy="1854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051" y="3651229"/>
            <a:ext cx="3202601" cy="1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4437" y="2522475"/>
            <a:ext cx="2485511" cy="112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23325" y="4568863"/>
            <a:ext cx="790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A9096"/>
                </a:solidFill>
                <a:highlight>
                  <a:srgbClr val="FFFFFF"/>
                </a:highlight>
              </a:rPr>
              <a:t>Image credits: [1]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 rot="-1700">
            <a:off x="23099" y="2300"/>
            <a:ext cx="9097801" cy="9438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27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Experiments</a:t>
            </a:r>
            <a:endParaRPr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Tiny VGG performed surprisingly well for a small model.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4" name="Google Shape;124;p19"/>
          <p:cNvCxnSpPr/>
          <p:nvPr/>
        </p:nvCxnSpPr>
        <p:spPr>
          <a:xfrm>
            <a:off x="69450" y="1050350"/>
            <a:ext cx="9005100" cy="0"/>
          </a:xfrm>
          <a:prstGeom prst="straightConnector1">
            <a:avLst/>
          </a:prstGeom>
          <a:noFill/>
          <a:ln cap="flat" cmpd="sng" w="762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9"/>
          <p:cNvSpPr txBox="1"/>
          <p:nvPr/>
        </p:nvSpPr>
        <p:spPr>
          <a:xfrm>
            <a:off x="123325" y="4568863"/>
            <a:ext cx="79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50" y="1617650"/>
            <a:ext cx="3455750" cy="27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125" y="1503300"/>
            <a:ext cx="3215624" cy="34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 rot="10800000">
            <a:off x="23100" y="4958100"/>
            <a:ext cx="9097800" cy="1854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 rot="-1700">
            <a:off x="23099" y="2300"/>
            <a:ext cx="9097801" cy="9438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27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Experiments</a:t>
            </a:r>
            <a:endParaRPr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MobileNet V3, despite being a larger model, underperformed.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69450" y="1050350"/>
            <a:ext cx="9005100" cy="0"/>
          </a:xfrm>
          <a:prstGeom prst="straightConnector1">
            <a:avLst/>
          </a:prstGeom>
          <a:noFill/>
          <a:ln cap="flat" cmpd="sng" w="762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0"/>
          <p:cNvSpPr txBox="1"/>
          <p:nvPr/>
        </p:nvSpPr>
        <p:spPr>
          <a:xfrm>
            <a:off x="123325" y="4568863"/>
            <a:ext cx="79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rot="10800000">
            <a:off x="23100" y="4958100"/>
            <a:ext cx="9097800" cy="1854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25" y="1661150"/>
            <a:ext cx="3575649" cy="286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475" y="1661151"/>
            <a:ext cx="3575649" cy="32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 rot="-1700">
            <a:off x="23099" y="2300"/>
            <a:ext cx="9097801" cy="9438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27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Experiments</a:t>
            </a:r>
            <a:endParaRPr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The modification of MobilenetV3 by including ECA layers did not affect its effectiveness.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>
            <a:off x="69450" y="1050350"/>
            <a:ext cx="9005100" cy="0"/>
          </a:xfrm>
          <a:prstGeom prst="straightConnector1">
            <a:avLst/>
          </a:prstGeom>
          <a:noFill/>
          <a:ln cap="flat" cmpd="sng" w="762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1"/>
          <p:cNvSpPr txBox="1"/>
          <p:nvPr/>
        </p:nvSpPr>
        <p:spPr>
          <a:xfrm>
            <a:off x="123325" y="4568863"/>
            <a:ext cx="79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 rot="10800000">
            <a:off x="23100" y="4958100"/>
            <a:ext cx="9097800" cy="1854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25" y="1883721"/>
            <a:ext cx="3536976" cy="27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300" y="1567325"/>
            <a:ext cx="3501125" cy="33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