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CA93-7549-44D1-A4C1-5B9A6ED2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08DE6-6CFE-4992-BACA-D400DC1AD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3BDD-0F5C-4CEA-9479-78FC6BEE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5A4A-FDD7-407F-8BCC-1D33B1F3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F641-BAD9-4BE3-881D-8E2D90AE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6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E262-7EB3-4CF0-BBAA-88F9D319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28FBF-71F3-45F3-98E2-2457BC624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A27B-C8E6-41C9-BF4A-64CC1B3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0296-5898-423B-A3B1-B8336161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F692-0603-4EAB-99DA-C25A156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2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B54B1-F435-4366-91BB-7050574D2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D014-F11E-45DF-83E6-5EC80775A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2AC7-0196-4219-9FE7-3F8F1F6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06A2-D471-43E9-9813-E708B5BA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1C8-4167-4491-8641-0A18BCB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6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4E66-F3C8-4DD2-AA16-2CC40C8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265B-3F65-4B16-AFC4-5DA823F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8282-96E9-4C86-8F74-EF231DF3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001A-1896-4CDA-A4D6-12C93B5D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51D1-866B-4258-864B-E0600DBD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2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5B5D-3FB8-41B2-99FD-002B6B99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14D0-36B1-42F5-A499-65D3E43B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8974-BFDB-49D7-8C27-75FFCFC4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5551-4F43-4BBF-8674-17E7A567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9F18-18D1-4E18-B34E-08DA4376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6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3855-95FD-4EB2-AAF9-E2E6D908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2361-EF56-4C51-BAC2-05B4C2C95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0FEA-3728-41C5-866E-A5D433C6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EFF37-291B-44F0-A39A-DE116A0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711D8-E96C-4F4E-BBB9-FD188256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9AAB8-8903-403D-8C23-213AFAC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C6F9-8323-4ADF-89EC-B6ECAA8C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469E-D8D8-4D5E-835B-1D7BDF87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369A-BE23-4C77-A663-259A2D3D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2CEDB-772A-4EC7-B022-6210F4A0D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9B29B-22E1-4FEA-880E-4525549F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5372E-3382-4927-A559-B9E183A2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A6A65-749B-4735-8BDE-A6432588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DD799-D94A-471B-8426-5DC881FF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0BA1-F5FB-4DD5-A6B6-ADA552A2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362D3-3352-478C-B2B6-3680F61D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B60F5-3450-40CD-A5AB-5B01ADB1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4E6C-A8F7-4BC3-B4A1-C87989BC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3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97A1C-F588-4B91-BD02-B3010E3F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4AC1F-0595-49E5-833E-E884F4A6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8EED-84FC-4217-84E9-196A2D66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5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9456-292E-4E15-B34B-887261A4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C9EA-58BB-44CE-A00F-08D3777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AE6F-A66F-4F7C-82AD-CA154BB6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42ED0-7BC0-469F-9EE5-83C0F0E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BA13-73B0-4E4D-B3AC-1D0386AA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6F8C3-9AFF-411D-B0AB-D7D5146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1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F54C-61D4-4A65-ADE6-4DB35F3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D1166-6933-4174-A07B-CFC130A6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1E03-D7FE-49F4-8339-D2A29722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34EE2-94B8-4FE6-B83C-556FC262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A175F-84E3-420C-AD8F-CA24E5D4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5AC14-7D6E-4BF5-8501-081ADCF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5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04EF5-47D1-48C3-9FEB-C67AF50E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D1FC8-28B8-4425-A883-48714C54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A61F-5B6B-4213-87EE-B4FEFCDB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A12-2595-43BB-889B-763B23529FAF}" type="datetimeFigureOut">
              <a:rPr lang="en-CA" smtClean="0"/>
              <a:t>2023-03-10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68AD-1317-44AA-A340-C5C8BCC6E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77A9-834D-4E00-921A-21DD6DFC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0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A837D-53E1-447A-94C3-1EF99F0F3F78}"/>
              </a:ext>
            </a:extLst>
          </p:cNvPr>
          <p:cNvSpPr txBox="1"/>
          <p:nvPr/>
        </p:nvSpPr>
        <p:spPr>
          <a:xfrm>
            <a:off x="695325" y="400050"/>
            <a:ext cx="1080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Improvement on the Quaternion-based models: extension to larger datasets and Batch Normalization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CDB-96F6-43D4-A055-A29AE5FD138A}"/>
              </a:ext>
            </a:extLst>
          </p:cNvPr>
          <p:cNvSpPr txBox="1"/>
          <p:nvPr/>
        </p:nvSpPr>
        <p:spPr>
          <a:xfrm>
            <a:off x="4291012" y="1600379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Aritra Mukhopadhyay &amp; </a:t>
            </a:r>
            <a:r>
              <a:rPr lang="en-IN" dirty="0" err="1">
                <a:solidFill>
                  <a:schemeClr val="bg1"/>
                </a:solidFill>
              </a:rPr>
              <a:t>Adhilsha</a:t>
            </a:r>
            <a:r>
              <a:rPr lang="en-IN" dirty="0">
                <a:solidFill>
                  <a:schemeClr val="bg1"/>
                </a:solidFill>
              </a:rPr>
              <a:t> A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A40133-0E38-48DB-9665-83DC7137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99722"/>
              </p:ext>
            </p:extLst>
          </p:nvPr>
        </p:nvGraphicFramePr>
        <p:xfrm>
          <a:off x="1738311" y="2629258"/>
          <a:ext cx="925353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98">
                  <a:extLst>
                    <a:ext uri="{9D8B030D-6E8A-4147-A177-3AD203B41FA5}">
                      <a16:colId xmlns:a16="http://schemas.microsoft.com/office/drawing/2014/main" val="1512180476"/>
                    </a:ext>
                  </a:extLst>
                </a:gridCol>
                <a:gridCol w="7035941">
                  <a:extLst>
                    <a:ext uri="{9D8B030D-6E8A-4147-A177-3AD203B41FA5}">
                      <a16:colId xmlns:a16="http://schemas.microsoft.com/office/drawing/2014/main" val="12806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Goal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 improve some quaternion models, implement models on larger datasets, and</a:t>
                      </a:r>
                    </a:p>
                    <a:p>
                      <a:pPr algn="l"/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implement batch normalization.</a:t>
                      </a: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7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Datasets Used</a:t>
                      </a:r>
                      <a:endParaRPr lang="en-CA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MNIST, Cifar10 and Cifar100. (more datasets as we develop the models better)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6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Baseline Models</a:t>
                      </a:r>
                      <a:endParaRPr lang="en-CA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Lenet-300-100, conv2, conv4, conv6 and later more complex models like</a:t>
                      </a:r>
                    </a:p>
                    <a:p>
                      <a:pPr algn="l"/>
                      <a:r>
                        <a:rPr lang="en-CA" dirty="0" err="1">
                          <a:solidFill>
                            <a:schemeClr val="bg1"/>
                          </a:solidFill>
                        </a:rPr>
                        <a:t>mobilenet</a:t>
                      </a: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CA" dirty="0" err="1">
                          <a:solidFill>
                            <a:schemeClr val="bg1"/>
                          </a:solidFill>
                        </a:rPr>
                        <a:t>resnet</a:t>
                      </a: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07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05E64-72B4-48EF-925D-159E921210FA}"/>
              </a:ext>
            </a:extLst>
          </p:cNvPr>
          <p:cNvSpPr txBox="1"/>
          <p:nvPr/>
        </p:nvSpPr>
        <p:spPr>
          <a:xfrm>
            <a:off x="3681412" y="266699"/>
            <a:ext cx="482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Are Quaternions?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DC8DC-78F2-4969-A716-4B7A45195A1C}"/>
              </a:ext>
            </a:extLst>
          </p:cNvPr>
          <p:cNvSpPr txBox="1"/>
          <p:nvPr/>
        </p:nvSpPr>
        <p:spPr>
          <a:xfrm>
            <a:off x="1152525" y="1085850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Quaternion</a:t>
            </a:r>
            <a:r>
              <a:rPr lang="en-US" dirty="0">
                <a:solidFill>
                  <a:schemeClr val="bg1"/>
                </a:solidFill>
              </a:rPr>
              <a:t> is a four-dimensional extension of complex numbers, represented by a vector of the form </a:t>
            </a:r>
            <a:r>
              <a:rPr lang="en-US" i="1" dirty="0">
                <a:solidFill>
                  <a:schemeClr val="bg1"/>
                </a:solidFill>
              </a:rPr>
              <a:t>q = r + xi + </a:t>
            </a:r>
            <a:r>
              <a:rPr lang="en-US" i="1" dirty="0" err="1">
                <a:solidFill>
                  <a:schemeClr val="bg1"/>
                </a:solidFill>
              </a:rPr>
              <a:t>yj</a:t>
            </a:r>
            <a:r>
              <a:rPr lang="en-US" i="1" dirty="0">
                <a:solidFill>
                  <a:schemeClr val="bg1"/>
                </a:solidFill>
              </a:rPr>
              <a:t> + </a:t>
            </a:r>
            <a:r>
              <a:rPr lang="en-US" i="1" dirty="0" err="1">
                <a:solidFill>
                  <a:schemeClr val="bg1"/>
                </a:solidFill>
              </a:rPr>
              <a:t>zk</a:t>
            </a:r>
            <a:r>
              <a:rPr lang="en-US" dirty="0">
                <a:solidFill>
                  <a:schemeClr val="bg1"/>
                </a:solidFill>
              </a:rPr>
              <a:t>. Given two quaternions 𝑞1 and 𝑞2, their product (known as the Hamilton product) is given by: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76336-0985-4175-BA77-2138F121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2003112"/>
            <a:ext cx="4497649" cy="1675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91718F-DE2F-4E5C-9F25-AA7A790758FC}"/>
              </a:ext>
            </a:extLst>
          </p:cNvPr>
          <p:cNvSpPr txBox="1"/>
          <p:nvPr/>
        </p:nvSpPr>
        <p:spPr>
          <a:xfrm>
            <a:off x="1152524" y="3995651"/>
            <a:ext cx="972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Quaternions multiplications not being commutative, they can be written in terms of 4*4 real matrices </a:t>
            </a:r>
            <a:r>
              <a:rPr lang="en-US" dirty="0">
                <a:solidFill>
                  <a:schemeClr val="bg1"/>
                </a:solidFill>
              </a:rPr>
              <a:t>such that the matrix multiplication between such representations are consistent with the Hamilton product: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62B574-249A-49B7-BF79-07961023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55" y="4851854"/>
            <a:ext cx="3406645" cy="17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A545C-1DB7-4601-BB25-7F10E7DD44B7}"/>
              </a:ext>
            </a:extLst>
          </p:cNvPr>
          <p:cNvSpPr txBox="1"/>
          <p:nvPr/>
        </p:nvSpPr>
        <p:spPr>
          <a:xfrm>
            <a:off x="457200" y="266699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are Quaternions used in building Neural Networks?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82FE1-55B3-45FD-99B0-E9C8C31E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5" y="1095375"/>
            <a:ext cx="8135148" cy="3683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3A73-9987-43FE-A237-F616D57F0640}"/>
              </a:ext>
            </a:extLst>
          </p:cNvPr>
          <p:cNvSpPr txBox="1"/>
          <p:nvPr/>
        </p:nvSpPr>
        <p:spPr>
          <a:xfrm>
            <a:off x="1852612" y="5172075"/>
            <a:ext cx="825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They can be used to make almost equally complex models with only 25% of the weights of the real version. This makes prediction whole lot more easier in low end devices.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4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0C6DE-B788-404F-975D-BF118E43CAFF}"/>
              </a:ext>
            </a:extLst>
          </p:cNvPr>
          <p:cNvSpPr txBox="1"/>
          <p:nvPr/>
        </p:nvSpPr>
        <p:spPr>
          <a:xfrm>
            <a:off x="4405312" y="276224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Approach…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D2325-88BD-4C92-A200-73FA91F625B5}"/>
              </a:ext>
            </a:extLst>
          </p:cNvPr>
          <p:cNvSpPr txBox="1"/>
          <p:nvPr/>
        </p:nvSpPr>
        <p:spPr>
          <a:xfrm>
            <a:off x="1914525" y="1582340"/>
            <a:ext cx="79152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were trying to speed up the quaternion layer calculations. For that we needed to see particularly why was it taking so long time. </a:t>
            </a:r>
            <a:r>
              <a:rPr lang="en-US" dirty="0">
                <a:solidFill>
                  <a:schemeClr val="bg1"/>
                </a:solidFill>
              </a:rPr>
              <a:t>We found the three steps of forward propagation. They are: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building 4×4 Quaternion to real matrix (w)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Finding </a:t>
            </a:r>
            <a:r>
              <a:rPr lang="en-US" dirty="0" err="1">
                <a:solidFill>
                  <a:schemeClr val="bg1"/>
                </a:solidFill>
              </a:rPr>
              <a:t>wx</a:t>
            </a:r>
            <a:r>
              <a:rPr lang="en-US" dirty="0">
                <a:solidFill>
                  <a:schemeClr val="bg1"/>
                </a:solidFill>
              </a:rPr>
              <a:t> + b (applying linear function)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typecasting the output of step 2 to a Quaternion tensor.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found that step </a:t>
            </a:r>
            <a:r>
              <a:rPr lang="en-CA" dirty="0">
                <a:solidFill>
                  <a:schemeClr val="bg1"/>
                </a:solidFill>
              </a:rPr>
              <a:t>3 was taking up 95% of the time. Further study revealed This was </a:t>
            </a:r>
            <a:r>
              <a:rPr lang="en-US" dirty="0">
                <a:solidFill>
                  <a:schemeClr val="bg1"/>
                </a:solidFill>
              </a:rPr>
              <a:t>because of a line </a:t>
            </a:r>
            <a:r>
              <a:rPr lang="en-US" b="1" dirty="0" err="1">
                <a:solidFill>
                  <a:schemeClr val="bg1"/>
                </a:solidFill>
              </a:rPr>
              <a:t>q.cpu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which was needlessly copying the x to the CPU memory (the RAM) after every layer. Being a highly experimental part of library, we changed it to </a:t>
            </a:r>
            <a:r>
              <a:rPr lang="en-US" b="1" dirty="0" err="1">
                <a:solidFill>
                  <a:schemeClr val="bg1"/>
                </a:solidFill>
              </a:rPr>
              <a:t>q.cuda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and got rid of the redundant operations. This improved the speed by almost double (22.5 it/s to 57.5 it/s).</a:t>
            </a:r>
          </a:p>
        </p:txBody>
      </p:sp>
    </p:spTree>
    <p:extLst>
      <p:ext uri="{BB962C8B-B14F-4D97-AF65-F5344CB8AC3E}">
        <p14:creationId xmlns:p14="http://schemas.microsoft.com/office/powerpoint/2010/main" val="246017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99E365-BF60-4BD0-8CB3-388DBD859E64}"/>
              </a:ext>
            </a:extLst>
          </p:cNvPr>
          <p:cNvSpPr txBox="1"/>
          <p:nvPr/>
        </p:nvSpPr>
        <p:spPr>
          <a:xfrm>
            <a:off x="4405312" y="276224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Relevant Graphs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BCDE5-6515-431F-BAEA-8407B00E8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29802" r="9454"/>
          <a:stretch/>
        </p:blipFill>
        <p:spPr>
          <a:xfrm>
            <a:off x="6296024" y="1335851"/>
            <a:ext cx="5410201" cy="4410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5E72B-2C74-4193-9347-8C7D526DA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2" r="6029"/>
          <a:stretch/>
        </p:blipFill>
        <p:spPr>
          <a:xfrm>
            <a:off x="455630" y="1335851"/>
            <a:ext cx="5421294" cy="43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899EF-C305-4C4D-A39D-AB62F11EE6D4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Interesting Results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BD1FB-BC98-4BB5-B39F-43F27FC8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5" y="1123265"/>
            <a:ext cx="3327444" cy="2513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F6A532-888C-4A3C-AF61-DD261294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21" y="1123265"/>
            <a:ext cx="3327444" cy="2513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D0619-7525-43C2-B4F1-72E66E70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05" y="3776562"/>
            <a:ext cx="3327445" cy="2513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41BF5-57D4-4D4E-AEB3-566E1055D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285" y="3776561"/>
            <a:ext cx="3327445" cy="2513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1372C-6658-459C-8207-A74797DCBB54}"/>
              </a:ext>
            </a:extLst>
          </p:cNvPr>
          <p:cNvSpPr txBox="1"/>
          <p:nvPr/>
        </p:nvSpPr>
        <p:spPr>
          <a:xfrm>
            <a:off x="4938711" y="3036382"/>
            <a:ext cx="231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Real3, Real4 and quaternion perform similar for larger datasets.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1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F8FF5-A44D-4F20-B2FB-A2685D5B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98" y="1389638"/>
            <a:ext cx="5400000" cy="4078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7A8430-7936-4631-9062-A960779323BB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you explain this?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A04B2-6374-406D-B552-DEA4333469A6}"/>
              </a:ext>
            </a:extLst>
          </p:cNvPr>
          <p:cNvSpPr txBox="1"/>
          <p:nvPr/>
        </p:nvSpPr>
        <p:spPr>
          <a:xfrm>
            <a:off x="4471985" y="5722204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depends on batch size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4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CAAE3-F876-4AD8-9AF1-CDA3385B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98" y="1389638"/>
            <a:ext cx="5400000" cy="4078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A50AC-ED5D-4E1C-831A-329BC784ED0D}"/>
              </a:ext>
            </a:extLst>
          </p:cNvPr>
          <p:cNvSpPr txBox="1"/>
          <p:nvPr/>
        </p:nvSpPr>
        <p:spPr>
          <a:xfrm>
            <a:off x="4471985" y="5543550"/>
            <a:ext cx="324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Quaternion backpropagation is almost 2x fast than real counterpart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62E52-1BD2-4BCA-A581-C5BD55BE118F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you explain this?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9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C8F37-8A73-49DF-8C44-4718877F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98" y="1389638"/>
            <a:ext cx="5400000" cy="4078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413F1-EC79-41F3-B452-886252F35367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you explain this?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82FC7-EC5D-46C6-9C05-27B68718666D}"/>
              </a:ext>
            </a:extLst>
          </p:cNvPr>
          <p:cNvSpPr txBox="1"/>
          <p:nvPr/>
        </p:nvSpPr>
        <p:spPr>
          <a:xfrm>
            <a:off x="4471985" y="5629871"/>
            <a:ext cx="324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Forward speed changes like a step function as a function of batch size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6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7</cp:revision>
  <dcterms:created xsi:type="dcterms:W3CDTF">2023-03-10T17:52:43Z</dcterms:created>
  <dcterms:modified xsi:type="dcterms:W3CDTF">2023-03-10T18:33:02Z</dcterms:modified>
</cp:coreProperties>
</file>