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1" r:id="rId7"/>
    <p:sldId id="262" r:id="rId8"/>
    <p:sldId id="263" r:id="rId9"/>
    <p:sldId id="267" r:id="rId10"/>
    <p:sldId id="269" r:id="rId11"/>
    <p:sldId id="270" r:id="rId12"/>
    <p:sldId id="271" r:id="rId13"/>
    <p:sldId id="272" r:id="rId14"/>
    <p:sldId id="273" r:id="rId15"/>
    <p:sldId id="274" r:id="rId16"/>
    <p:sldId id="275" r:id="rId17"/>
    <p:sldId id="276" r:id="rId18"/>
    <p:sldId id="268"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082E-F382-99EE-4720-53D919FDB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6A26B2-0C4B-205D-CD31-30DA78924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49AF3E-B345-646E-C72E-C67E7DD1AEE3}"/>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5" name="Footer Placeholder 4">
            <a:extLst>
              <a:ext uri="{FF2B5EF4-FFF2-40B4-BE49-F238E27FC236}">
                <a16:creationId xmlns:a16="http://schemas.microsoft.com/office/drawing/2014/main" id="{60E070D2-D6F0-4490-34E2-42887F749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72CD7-2717-F869-DBE4-BC12E0CA8C63}"/>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240257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8C70-1044-7CBB-7949-70113FDA25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AFB9D2-BF3E-7747-1920-DAE3703A4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91D8C-3FE9-3C6E-48F7-A1CDB4CD6EC7}"/>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5" name="Footer Placeholder 4">
            <a:extLst>
              <a:ext uri="{FF2B5EF4-FFF2-40B4-BE49-F238E27FC236}">
                <a16:creationId xmlns:a16="http://schemas.microsoft.com/office/drawing/2014/main" id="{039C4657-CC04-A849-1666-F40CDB39E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73259-972D-78C1-0313-694550B2DC9E}"/>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330426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68797-77DE-E0AB-2B08-843E435D44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54DED8-C5B7-B214-9E77-BBA1B8CDF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63B232-E387-B090-B9AC-227D8F6645CB}"/>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5" name="Footer Placeholder 4">
            <a:extLst>
              <a:ext uri="{FF2B5EF4-FFF2-40B4-BE49-F238E27FC236}">
                <a16:creationId xmlns:a16="http://schemas.microsoft.com/office/drawing/2014/main" id="{3CC0C132-6EC1-27A6-5E80-4C847B8E1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9E2EA-467B-080B-1C8C-7963F5C7CAD1}"/>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9550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4735-4A64-599D-A70C-92AAB998B9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1F9056-1073-A6D1-ECA9-CD76BB87C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AFA7F-AB3F-D475-FC29-C93C06AD78BE}"/>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5" name="Footer Placeholder 4">
            <a:extLst>
              <a:ext uri="{FF2B5EF4-FFF2-40B4-BE49-F238E27FC236}">
                <a16:creationId xmlns:a16="http://schemas.microsoft.com/office/drawing/2014/main" id="{DBE817BE-26BE-A43A-13A2-2104B20E7A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E2D28E-7051-F3D7-30A6-A40FCA46F8C9}"/>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422923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447A-0158-01CF-33EF-27B4BE85B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1ED09F-6151-1E0F-5BFF-396A5E4E9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1F783-868B-E8ED-D33B-B7EC6D49549B}"/>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5" name="Footer Placeholder 4">
            <a:extLst>
              <a:ext uri="{FF2B5EF4-FFF2-40B4-BE49-F238E27FC236}">
                <a16:creationId xmlns:a16="http://schemas.microsoft.com/office/drawing/2014/main" id="{B9F8DADC-1E61-A381-1941-4AF5515C6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D3B999-35F8-7AA2-928C-B9FA32C24ACD}"/>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266905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785A-A7D9-1936-B861-FF2F27C05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F68D20-1F6E-426F-2FE9-56D61B99B4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24AB17-D9C2-BFA4-1589-62CEEC2241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584ABC-E67C-5219-4508-D80D0CCBDB5D}"/>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6" name="Footer Placeholder 5">
            <a:extLst>
              <a:ext uri="{FF2B5EF4-FFF2-40B4-BE49-F238E27FC236}">
                <a16:creationId xmlns:a16="http://schemas.microsoft.com/office/drawing/2014/main" id="{14D34C8C-D8BA-7CF8-30D0-EFCC2FB6E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C2D9DF-95C1-F034-F7EF-EE0B90B5279A}"/>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382391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910F-6B33-1C04-F50A-A62EB1F310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60E362-2C24-86B1-EB7D-1EEFE53E2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3FE39-A019-DB99-2911-3BDAA318B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DC7F7F-56EA-5ABE-1E1C-76EB6E8B2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DDACA-66A1-2B74-B947-7500C84B8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4CC3AD-8A8C-072D-55C4-A5A544F8009E}"/>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8" name="Footer Placeholder 7">
            <a:extLst>
              <a:ext uri="{FF2B5EF4-FFF2-40B4-BE49-F238E27FC236}">
                <a16:creationId xmlns:a16="http://schemas.microsoft.com/office/drawing/2014/main" id="{337E0F16-DF2F-3789-C47E-08DA644435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3061CB-8BFC-38F1-343B-A657E3CE70BE}"/>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123918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129-AFDE-B461-2BD3-4608C97C5F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C47FD9-11EB-84B9-7429-E867A4963C02}"/>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4" name="Footer Placeholder 3">
            <a:extLst>
              <a:ext uri="{FF2B5EF4-FFF2-40B4-BE49-F238E27FC236}">
                <a16:creationId xmlns:a16="http://schemas.microsoft.com/office/drawing/2014/main" id="{D50C7A0C-3425-D388-99C9-4404B441B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CA7920-5818-F548-53D5-7E50EFDD3B16}"/>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219260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067CB2-76FD-E896-FA12-47BEA3F03711}"/>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3" name="Footer Placeholder 2">
            <a:extLst>
              <a:ext uri="{FF2B5EF4-FFF2-40B4-BE49-F238E27FC236}">
                <a16:creationId xmlns:a16="http://schemas.microsoft.com/office/drawing/2014/main" id="{06DDE2A7-CBC9-8FDD-90B6-3CEC1E15FA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ED6DF2-8855-B747-67AC-0239261E7FB1}"/>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170455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99EE-D0A9-FAC4-486A-14EE9D3A2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E610B3-04BB-4AC0-10DC-25E069F49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80E29C-9E21-38A7-3B89-6C2E4CD97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38434-534B-63DB-F41A-9A9A4008F4C9}"/>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6" name="Footer Placeholder 5">
            <a:extLst>
              <a:ext uri="{FF2B5EF4-FFF2-40B4-BE49-F238E27FC236}">
                <a16:creationId xmlns:a16="http://schemas.microsoft.com/office/drawing/2014/main" id="{6ED73CBF-D967-9861-0446-29D40232D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33D23-E780-E418-5863-85A3E92C4543}"/>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243330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D63C-C1B5-C6F0-EF83-BBBE22F93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94AF6-398B-55C5-6511-E2FA87596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571B3E-F40C-07C2-3694-269564062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5052D-6718-132F-810E-6371D80CFB69}"/>
              </a:ext>
            </a:extLst>
          </p:cNvPr>
          <p:cNvSpPr>
            <a:spLocks noGrp="1"/>
          </p:cNvSpPr>
          <p:nvPr>
            <p:ph type="dt" sz="half" idx="10"/>
          </p:nvPr>
        </p:nvSpPr>
        <p:spPr/>
        <p:txBody>
          <a:bodyPr/>
          <a:lstStyle/>
          <a:p>
            <a:fld id="{56FA5938-07DF-465A-89DF-F3C7B7659AD3}" type="datetimeFigureOut">
              <a:rPr lang="en-IN" smtClean="0"/>
              <a:t>19-03-2024</a:t>
            </a:fld>
            <a:endParaRPr lang="en-IN"/>
          </a:p>
        </p:txBody>
      </p:sp>
      <p:sp>
        <p:nvSpPr>
          <p:cNvPr id="6" name="Footer Placeholder 5">
            <a:extLst>
              <a:ext uri="{FF2B5EF4-FFF2-40B4-BE49-F238E27FC236}">
                <a16:creationId xmlns:a16="http://schemas.microsoft.com/office/drawing/2014/main" id="{77C358E5-D870-BCBA-D0E8-183EF93FA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56CCE6-563A-7484-B3D0-A5C3455642F3}"/>
              </a:ext>
            </a:extLst>
          </p:cNvPr>
          <p:cNvSpPr>
            <a:spLocks noGrp="1"/>
          </p:cNvSpPr>
          <p:nvPr>
            <p:ph type="sldNum" sz="quarter" idx="12"/>
          </p:nvPr>
        </p:nvSpPr>
        <p:spPr/>
        <p:txBody>
          <a:bodyPr/>
          <a:lstStyle/>
          <a:p>
            <a:fld id="{A11951B3-59B6-4C9B-B0C3-0986F9895322}" type="slidenum">
              <a:rPr lang="en-IN" smtClean="0"/>
              <a:t>‹#›</a:t>
            </a:fld>
            <a:endParaRPr lang="en-IN"/>
          </a:p>
        </p:txBody>
      </p:sp>
    </p:spTree>
    <p:extLst>
      <p:ext uri="{BB962C8B-B14F-4D97-AF65-F5344CB8AC3E}">
        <p14:creationId xmlns:p14="http://schemas.microsoft.com/office/powerpoint/2010/main" val="16068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B39EA-A3F4-F125-16C6-876E07539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452BF-E9BE-77D4-3B16-4230B49E1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050F1-5C3C-C5FB-77F3-DEC7E8ECE0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A5938-07DF-465A-89DF-F3C7B7659AD3}" type="datetimeFigureOut">
              <a:rPr lang="en-IN" smtClean="0"/>
              <a:t>19-03-2024</a:t>
            </a:fld>
            <a:endParaRPr lang="en-IN"/>
          </a:p>
        </p:txBody>
      </p:sp>
      <p:sp>
        <p:nvSpPr>
          <p:cNvPr id="5" name="Footer Placeholder 4">
            <a:extLst>
              <a:ext uri="{FF2B5EF4-FFF2-40B4-BE49-F238E27FC236}">
                <a16:creationId xmlns:a16="http://schemas.microsoft.com/office/drawing/2014/main" id="{4B142192-8CB6-E652-0B58-454DF9DCD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A42F07-5C2A-D697-7E77-F1844AE586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951B3-59B6-4C9B-B0C3-0986F9895322}" type="slidenum">
              <a:rPr lang="en-IN" smtClean="0"/>
              <a:t>‹#›</a:t>
            </a:fld>
            <a:endParaRPr lang="en-IN"/>
          </a:p>
        </p:txBody>
      </p:sp>
    </p:spTree>
    <p:extLst>
      <p:ext uri="{BB962C8B-B14F-4D97-AF65-F5344CB8AC3E}">
        <p14:creationId xmlns:p14="http://schemas.microsoft.com/office/powerpoint/2010/main" val="4036116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it logo.png">
            <a:extLst>
              <a:ext uri="{FF2B5EF4-FFF2-40B4-BE49-F238E27FC236}">
                <a16:creationId xmlns:a16="http://schemas.microsoft.com/office/drawing/2014/main" id="{5B669252-F98D-AA00-DF46-A5F7830BDFA2}"/>
              </a:ext>
            </a:extLst>
          </p:cNvPr>
          <p:cNvPicPr>
            <a:picLocks noChangeAspect="1"/>
          </p:cNvPicPr>
          <p:nvPr/>
        </p:nvPicPr>
        <p:blipFill>
          <a:blip r:embed="rId2">
            <a:alphaModFix/>
          </a:blip>
          <a:stretch>
            <a:fillRect/>
          </a:stretch>
        </p:blipFill>
        <p:spPr>
          <a:xfrm>
            <a:off x="205864" y="189705"/>
            <a:ext cx="1687104" cy="1664830"/>
          </a:xfrm>
          <a:prstGeom prst="rect">
            <a:avLst/>
          </a:prstGeom>
          <a:ln>
            <a:noFill/>
          </a:ln>
          <a:effectLst>
            <a:softEdge rad="112500"/>
          </a:effectLst>
        </p:spPr>
      </p:pic>
      <p:sp>
        <p:nvSpPr>
          <p:cNvPr id="7" name="Title 6">
            <a:extLst>
              <a:ext uri="{FF2B5EF4-FFF2-40B4-BE49-F238E27FC236}">
                <a16:creationId xmlns:a16="http://schemas.microsoft.com/office/drawing/2014/main" id="{77571947-2125-ED31-3DA8-77B0F2F47D84}"/>
              </a:ext>
            </a:extLst>
          </p:cNvPr>
          <p:cNvSpPr>
            <a:spLocks noGrp="1"/>
          </p:cNvSpPr>
          <p:nvPr>
            <p:ph type="title"/>
          </p:nvPr>
        </p:nvSpPr>
        <p:spPr>
          <a:xfrm>
            <a:off x="2726324" y="473103"/>
            <a:ext cx="8357161" cy="1091209"/>
          </a:xfrm>
        </p:spPr>
        <p:txBody>
          <a:bodyPr>
            <a:normAutofit/>
          </a:bodyPr>
          <a:lstStyle/>
          <a:p>
            <a:r>
              <a:rPr lang="en-IN" b="1" dirty="0">
                <a:latin typeface="Times New Roman" panose="02020603050405020304" pitchFamily="18" charset="0"/>
                <a:cs typeface="Times New Roman" panose="02020603050405020304" pitchFamily="18" charset="0"/>
              </a:rPr>
              <a:t>   </a:t>
            </a:r>
            <a:r>
              <a:rPr lang="en-IN" sz="3100" b="1" dirty="0">
                <a:latin typeface="Times New Roman" panose="02020603050405020304" pitchFamily="18" charset="0"/>
                <a:cs typeface="Times New Roman" panose="02020603050405020304" pitchFamily="18" charset="0"/>
              </a:rPr>
              <a:t>ADITHYA INSTITUTE OF TECHNOLOGY</a:t>
            </a:r>
          </a:p>
        </p:txBody>
      </p:sp>
      <p:sp>
        <p:nvSpPr>
          <p:cNvPr id="8" name="Content Placeholder 7">
            <a:extLst>
              <a:ext uri="{FF2B5EF4-FFF2-40B4-BE49-F238E27FC236}">
                <a16:creationId xmlns:a16="http://schemas.microsoft.com/office/drawing/2014/main" id="{3A808844-9A4F-DA04-B4F7-2A8DFEE7B936}"/>
              </a:ext>
            </a:extLst>
          </p:cNvPr>
          <p:cNvSpPr>
            <a:spLocks noGrp="1"/>
          </p:cNvSpPr>
          <p:nvPr>
            <p:ph idx="1"/>
          </p:nvPr>
        </p:nvSpPr>
        <p:spPr>
          <a:xfrm>
            <a:off x="946908" y="1679654"/>
            <a:ext cx="10515600" cy="4813761"/>
          </a:xfrm>
        </p:spPr>
        <p:txBody>
          <a:bodyPr/>
          <a:lstStyle/>
          <a:p>
            <a:pPr marL="0" indent="0">
              <a:buNone/>
            </a:pPr>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DEPARTMENT OF INFORMATION TECHNOLOGY</a:t>
            </a:r>
          </a:p>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r>
              <a:rPr lang="en-IN" sz="2200" b="1" dirty="0">
                <a:latin typeface="Times New Roman" panose="02020603050405020304" pitchFamily="18" charset="0"/>
                <a:cs typeface="Times New Roman" panose="02020603050405020304" pitchFamily="18" charset="0"/>
              </a:rPr>
              <a:t>                   DNA AS A  STORAGE MEDIUM FOR EFFICIENT AND  RELIABLE              </a:t>
            </a:r>
          </a:p>
          <a:p>
            <a:pPr marL="0" indent="0">
              <a:buNone/>
            </a:pPr>
            <a:r>
              <a:rPr lang="en-IN" sz="2200" b="1" dirty="0">
                <a:latin typeface="Times New Roman" panose="02020603050405020304" pitchFamily="18" charset="0"/>
                <a:cs typeface="Times New Roman" panose="02020603050405020304" pitchFamily="18" charset="0"/>
              </a:rPr>
              <a:t>                                                  CLOUD DATA ARCHIVING</a:t>
            </a:r>
          </a:p>
        </p:txBody>
      </p:sp>
      <p:sp>
        <p:nvSpPr>
          <p:cNvPr id="2" name="TextBox 1">
            <a:extLst>
              <a:ext uri="{FF2B5EF4-FFF2-40B4-BE49-F238E27FC236}">
                <a16:creationId xmlns:a16="http://schemas.microsoft.com/office/drawing/2014/main" id="{DF4F3C47-5956-161B-F71E-B7EC64AD8EA3}"/>
              </a:ext>
            </a:extLst>
          </p:cNvPr>
          <p:cNvSpPr txBox="1"/>
          <p:nvPr/>
        </p:nvSpPr>
        <p:spPr>
          <a:xfrm>
            <a:off x="8390535" y="4086535"/>
            <a:ext cx="3575324" cy="187743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PRESENTED</a:t>
            </a:r>
            <a:r>
              <a:rPr lang="en-IN"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BY:</a:t>
            </a:r>
          </a:p>
          <a:p>
            <a:r>
              <a:rPr lang="en-IN" sz="2300" dirty="0" err="1">
                <a:latin typeface="Times New Roman" panose="02020603050405020304" pitchFamily="18" charset="0"/>
                <a:cs typeface="Times New Roman" panose="02020603050405020304" pitchFamily="18" charset="0"/>
              </a:rPr>
              <a:t>Anusha.S</a:t>
            </a:r>
            <a:r>
              <a:rPr lang="en-IN" sz="2300" dirty="0">
                <a:latin typeface="Times New Roman" panose="02020603050405020304" pitchFamily="18" charset="0"/>
                <a:cs typeface="Times New Roman" panose="02020603050405020304" pitchFamily="18" charset="0"/>
              </a:rPr>
              <a:t> (710120205004)</a:t>
            </a:r>
          </a:p>
          <a:p>
            <a:r>
              <a:rPr lang="en-IN" sz="2300" dirty="0" err="1">
                <a:latin typeface="Times New Roman" panose="02020603050405020304" pitchFamily="18" charset="0"/>
                <a:cs typeface="Times New Roman" panose="02020603050405020304" pitchFamily="18" charset="0"/>
              </a:rPr>
              <a:t>Ashokan.M</a:t>
            </a:r>
            <a:r>
              <a:rPr lang="en-IN" sz="2300" dirty="0">
                <a:latin typeface="Times New Roman" panose="02020603050405020304" pitchFamily="18" charset="0"/>
                <a:cs typeface="Times New Roman" panose="02020603050405020304" pitchFamily="18" charset="0"/>
              </a:rPr>
              <a:t>(710120205006)</a:t>
            </a:r>
          </a:p>
          <a:p>
            <a:r>
              <a:rPr lang="en-IN" sz="2300" dirty="0" err="1">
                <a:latin typeface="Times New Roman" panose="02020603050405020304" pitchFamily="18" charset="0"/>
                <a:cs typeface="Times New Roman" panose="02020603050405020304" pitchFamily="18" charset="0"/>
              </a:rPr>
              <a:t>Baskar.S</a:t>
            </a:r>
            <a:r>
              <a:rPr lang="en-IN" sz="2300" dirty="0">
                <a:latin typeface="Times New Roman" panose="02020603050405020304" pitchFamily="18" charset="0"/>
                <a:cs typeface="Times New Roman" panose="02020603050405020304" pitchFamily="18" charset="0"/>
              </a:rPr>
              <a:t> (710120205008)</a:t>
            </a:r>
          </a:p>
          <a:p>
            <a:r>
              <a:rPr lang="en-IN" sz="2300" dirty="0" err="1">
                <a:latin typeface="Times New Roman" panose="02020603050405020304" pitchFamily="18" charset="0"/>
                <a:cs typeface="Times New Roman" panose="02020603050405020304" pitchFamily="18" charset="0"/>
              </a:rPr>
              <a:t>Jeevitha.G</a:t>
            </a:r>
            <a:r>
              <a:rPr lang="en-IN" sz="2300" dirty="0">
                <a:latin typeface="Times New Roman" panose="02020603050405020304" pitchFamily="18" charset="0"/>
                <a:cs typeface="Times New Roman" panose="02020603050405020304" pitchFamily="18" charset="0"/>
              </a:rPr>
              <a:t> (710120205018)   </a:t>
            </a:r>
          </a:p>
        </p:txBody>
      </p:sp>
      <p:sp>
        <p:nvSpPr>
          <p:cNvPr id="3" name="TextBox 2">
            <a:extLst>
              <a:ext uri="{FF2B5EF4-FFF2-40B4-BE49-F238E27FC236}">
                <a16:creationId xmlns:a16="http://schemas.microsoft.com/office/drawing/2014/main" id="{959A4F26-7E63-5D23-A3A1-FF2A14787384}"/>
              </a:ext>
            </a:extLst>
          </p:cNvPr>
          <p:cNvSpPr txBox="1"/>
          <p:nvPr/>
        </p:nvSpPr>
        <p:spPr>
          <a:xfrm>
            <a:off x="481263" y="4086535"/>
            <a:ext cx="4908883" cy="1200329"/>
          </a:xfrm>
          <a:prstGeom prst="rect">
            <a:avLst/>
          </a:prstGeom>
          <a:noFill/>
        </p:spPr>
        <p:txBody>
          <a:bodyPr wrap="square" rtlCol="0">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GUIDED</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latin typeface="Times New Roman" panose="02020603050405020304" pitchFamily="18" charset="0"/>
                <a:ea typeface="Calibri" panose="020F0502020204030204" pitchFamily="34" charset="0"/>
                <a:cs typeface="Times New Roman" panose="02020603050405020304" pitchFamily="18" charset="0"/>
              </a:rPr>
              <a:t>BY:</a:t>
            </a:r>
          </a:p>
          <a:p>
            <a:r>
              <a:rPr lang="en-IN" sz="2400" dirty="0">
                <a:latin typeface="Times New Roman" panose="02020603050405020304" pitchFamily="18" charset="0"/>
                <a:ea typeface="Calibri" panose="020F0502020204030204" pitchFamily="34" charset="0"/>
                <a:cs typeface="Times New Roman" panose="02020603050405020304" pitchFamily="18" charset="0"/>
              </a:rPr>
              <a:t>Mr.S.Venkatesan,B.Tech.,</a:t>
            </a:r>
            <a:r>
              <a:rPr lang="en-IN" sz="2400" dirty="0" err="1">
                <a:latin typeface="Times New Roman" panose="02020603050405020304" pitchFamily="18" charset="0"/>
                <a:ea typeface="Calibri" panose="020F0502020204030204" pitchFamily="34" charset="0"/>
                <a:cs typeface="Times New Roman" panose="02020603050405020304" pitchFamily="18" charset="0"/>
              </a:rPr>
              <a:t>M.Tech</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p>
          <a:p>
            <a:r>
              <a:rPr lang="en-IN" sz="2400" dirty="0">
                <a:latin typeface="Times New Roman" panose="02020603050405020304" pitchFamily="18" charset="0"/>
                <a:ea typeface="Calibri" panose="020F0502020204030204" pitchFamily="34" charset="0"/>
                <a:cs typeface="Times New Roman" panose="02020603050405020304" pitchFamily="18" charset="0"/>
              </a:rPr>
              <a:t>(Assistant Professor IT)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7051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F2B2-AF8B-097C-D496-BFF6DB186B1C}"/>
              </a:ext>
            </a:extLst>
          </p:cNvPr>
          <p:cNvSpPr>
            <a:spLocks noGrp="1"/>
          </p:cNvSpPr>
          <p:nvPr>
            <p:ph type="ctrTitle"/>
          </p:nvPr>
        </p:nvSpPr>
        <p:spPr>
          <a:xfrm>
            <a:off x="1524000" y="413666"/>
            <a:ext cx="9577137" cy="998039"/>
          </a:xfrm>
        </p:spPr>
        <p:txBody>
          <a:bodyPr>
            <a:normAutofit/>
          </a:bodyPr>
          <a:lstStyle/>
          <a:p>
            <a:pPr marL="0" indent="0" algn="just">
              <a:lnSpc>
                <a:spcPct val="100000"/>
              </a:lnSpc>
              <a:buNone/>
            </a:pPr>
            <a:r>
              <a:rPr lang="en-IN" sz="3600" b="1" dirty="0">
                <a:latin typeface="Times New Roman" panose="02020603050405020304" pitchFamily="18" charset="0"/>
                <a:cs typeface="Times New Roman" panose="02020603050405020304" pitchFamily="18" charset="0"/>
              </a:rPr>
              <a:t>                              MODULES</a:t>
            </a:r>
          </a:p>
        </p:txBody>
      </p:sp>
      <p:sp>
        <p:nvSpPr>
          <p:cNvPr id="3" name="Subtitle 2">
            <a:extLst>
              <a:ext uri="{FF2B5EF4-FFF2-40B4-BE49-F238E27FC236}">
                <a16:creationId xmlns:a16="http://schemas.microsoft.com/office/drawing/2014/main" id="{5FB08214-3888-9547-58BE-74E31E396E13}"/>
              </a:ext>
            </a:extLst>
          </p:cNvPr>
          <p:cNvSpPr>
            <a:spLocks noGrp="1"/>
          </p:cNvSpPr>
          <p:nvPr>
            <p:ph type="subTitle" idx="1"/>
          </p:nvPr>
        </p:nvSpPr>
        <p:spPr>
          <a:xfrm>
            <a:off x="669304" y="1668924"/>
            <a:ext cx="10881012" cy="4904020"/>
          </a:xfrm>
        </p:spPr>
        <p:txBody>
          <a:bodyPr>
            <a:normAutofit fontScale="47500" lnSpcReduction="20000"/>
          </a:bodyPr>
          <a:lstStyle/>
          <a:p>
            <a:pPr marL="0" indent="0" algn="just">
              <a:lnSpc>
                <a:spcPct val="100000"/>
              </a:lnSpc>
              <a:buNone/>
            </a:pP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1</a:t>
            </a:r>
            <a:r>
              <a:rPr lang="en-US" sz="4200" b="1" dirty="0">
                <a:solidFill>
                  <a:schemeClr val="tx1"/>
                </a:solidFill>
                <a:highlight>
                  <a:srgbClr val="FFFFFF"/>
                </a:highlight>
                <a:latin typeface="Times New Roman" panose="02020603050405020304" pitchFamily="18" charset="0"/>
                <a:cs typeface="Times New Roman" panose="02020603050405020304" pitchFamily="18" charset="0"/>
              </a:rPr>
              <a:t>.</a:t>
            </a: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Cloud Service Provider</a:t>
            </a:r>
          </a:p>
          <a:p>
            <a:pPr marL="0" indent="0" algn="just">
              <a:lnSpc>
                <a:spcPct val="100000"/>
              </a:lnSpc>
              <a:buNone/>
            </a:pPr>
            <a:r>
              <a:rPr lang="en-US" sz="4200" b="1" dirty="0">
                <a:solidFill>
                  <a:schemeClr val="tx1"/>
                </a:solidFill>
                <a:highlight>
                  <a:srgbClr val="FFFFFF"/>
                </a:highlight>
                <a:latin typeface="Times New Roman" panose="02020603050405020304" pitchFamily="18" charset="0"/>
                <a:cs typeface="Times New Roman" panose="02020603050405020304" pitchFamily="18" charset="0"/>
              </a:rPr>
              <a:t>2</a:t>
            </a: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Cloud Data User</a:t>
            </a:r>
          </a:p>
          <a:p>
            <a:pPr marL="0" indent="0" algn="just">
              <a:lnSpc>
                <a:spcPct val="100000"/>
              </a:lnSpc>
              <a:buNone/>
            </a:pP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2.1. Data Owner</a:t>
            </a:r>
          </a:p>
          <a:p>
            <a:pPr marL="0" indent="0" algn="just">
              <a:lnSpc>
                <a:spcPct val="100000"/>
              </a:lnSpc>
              <a:buNone/>
            </a:pP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2.2. Data User</a:t>
            </a:r>
          </a:p>
          <a:p>
            <a:pPr marL="0" indent="0" algn="just">
              <a:lnSpc>
                <a:spcPct val="100000"/>
              </a:lnSpc>
              <a:buNone/>
            </a:pPr>
            <a:r>
              <a:rPr lang="en-US" sz="4200" b="1" dirty="0">
                <a:solidFill>
                  <a:schemeClr val="tx1"/>
                </a:solidFill>
                <a:highlight>
                  <a:srgbClr val="FFFFFF"/>
                </a:highlight>
                <a:latin typeface="Times New Roman" panose="02020603050405020304" pitchFamily="18" charset="0"/>
                <a:cs typeface="Times New Roman" panose="02020603050405020304" pitchFamily="18" charset="0"/>
              </a:rPr>
              <a:t>3</a:t>
            </a: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Data Manipulation</a:t>
            </a:r>
          </a:p>
          <a:p>
            <a:pPr marL="0" indent="0" algn="just">
              <a:lnSpc>
                <a:spcPct val="100000"/>
              </a:lnSpc>
              <a:buNone/>
            </a:pPr>
            <a:r>
              <a:rPr lang="en-US" sz="4200" b="1" dirty="0">
                <a:solidFill>
                  <a:schemeClr val="tx1"/>
                </a:solidFill>
                <a:highlight>
                  <a:srgbClr val="FFFFFF"/>
                </a:highlight>
                <a:latin typeface="Times New Roman" panose="02020603050405020304" pitchFamily="18" charset="0"/>
                <a:cs typeface="Times New Roman" panose="02020603050405020304" pitchFamily="18" charset="0"/>
              </a:rPr>
              <a:t>4.</a:t>
            </a: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DNA Computing</a:t>
            </a:r>
          </a:p>
          <a:p>
            <a:pPr marL="0" indent="0" algn="just">
              <a:lnSpc>
                <a:spcPct val="100000"/>
              </a:lnSpc>
              <a:buNone/>
            </a:pP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4.1. DNA Encoder</a:t>
            </a:r>
          </a:p>
          <a:p>
            <a:pPr marL="0" indent="0" algn="just">
              <a:lnSpc>
                <a:spcPct val="100000"/>
              </a:lnSpc>
              <a:buNone/>
            </a:pP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4.2. DNA Decoder</a:t>
            </a:r>
          </a:p>
          <a:p>
            <a:pPr marL="0" indent="0" algn="just">
              <a:lnSpc>
                <a:spcPct val="100000"/>
              </a:lnSpc>
              <a:buNone/>
            </a:pPr>
            <a:r>
              <a:rPr lang="en-US" sz="4200" b="1" dirty="0">
                <a:solidFill>
                  <a:schemeClr val="tx1"/>
                </a:solidFill>
                <a:highlight>
                  <a:srgbClr val="FFFFFF"/>
                </a:highlight>
                <a:latin typeface="Times New Roman" panose="02020603050405020304" pitchFamily="18" charset="0"/>
                <a:cs typeface="Times New Roman" panose="02020603050405020304" pitchFamily="18" charset="0"/>
              </a:rPr>
              <a:t>5.</a:t>
            </a: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DNA Cryptography</a:t>
            </a:r>
          </a:p>
          <a:p>
            <a:pPr marL="0" indent="0" algn="just">
              <a:lnSpc>
                <a:spcPct val="100000"/>
              </a:lnSpc>
              <a:buNone/>
            </a:pP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5.1. Key Gen</a:t>
            </a:r>
          </a:p>
          <a:p>
            <a:pPr marL="0" indent="0" algn="just">
              <a:lnSpc>
                <a:spcPct val="100000"/>
              </a:lnSpc>
              <a:buNone/>
            </a:pP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5.2. DNA File Encryption</a:t>
            </a:r>
          </a:p>
          <a:p>
            <a:pPr marL="0" indent="0" algn="just">
              <a:lnSpc>
                <a:spcPct val="100000"/>
              </a:lnSpc>
              <a:buNone/>
            </a:pP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5.3. DNA File Decryption</a:t>
            </a:r>
          </a:p>
          <a:p>
            <a:pPr marL="0" indent="0" algn="just">
              <a:lnSpc>
                <a:spcPct val="100000"/>
              </a:lnSpc>
              <a:buNone/>
            </a:pPr>
            <a:r>
              <a:rPr lang="en-US" sz="4200" b="1" dirty="0">
                <a:highlight>
                  <a:srgbClr val="FFFFFF"/>
                </a:highlight>
                <a:latin typeface="Times New Roman" panose="02020603050405020304" pitchFamily="18" charset="0"/>
                <a:cs typeface="Times New Roman" panose="02020603050405020304" pitchFamily="18" charset="0"/>
              </a:rPr>
              <a:t>6</a:t>
            </a:r>
            <a:r>
              <a:rPr lang="en-US" sz="4200" b="1" dirty="0">
                <a:solidFill>
                  <a:schemeClr val="tx1"/>
                </a:solidFill>
                <a:highlight>
                  <a:srgbClr val="FFFFFF"/>
                </a:highlight>
                <a:latin typeface="Times New Roman" panose="02020603050405020304" pitchFamily="18" charset="0"/>
                <a:cs typeface="Times New Roman" panose="02020603050405020304" pitchFamily="18" charset="0"/>
              </a:rPr>
              <a:t>.</a:t>
            </a:r>
            <a:r>
              <a:rPr lang="en-US" sz="4200" dirty="0">
                <a:solidFill>
                  <a:schemeClr val="tx1"/>
                </a:solidFill>
                <a:highlight>
                  <a:srgbClr val="FFFFFF"/>
                </a:highlight>
                <a:latin typeface="Times New Roman" panose="02020603050405020304" pitchFamily="18" charset="0"/>
                <a:cs typeface="Times New Roman" panose="02020603050405020304" pitchFamily="18" charset="0"/>
              </a:rPr>
              <a:t> DNA Strain FASTA File Generation</a:t>
            </a:r>
          </a:p>
          <a:p>
            <a:endParaRPr lang="en-IN" dirty="0"/>
          </a:p>
        </p:txBody>
      </p:sp>
      <p:pic>
        <p:nvPicPr>
          <p:cNvPr id="4" name="Picture 3">
            <a:extLst>
              <a:ext uri="{FF2B5EF4-FFF2-40B4-BE49-F238E27FC236}">
                <a16:creationId xmlns:a16="http://schemas.microsoft.com/office/drawing/2014/main" id="{F9F8FBC3-0FE1-547B-371A-D4FDA19662A5}"/>
              </a:ext>
            </a:extLst>
          </p:cNvPr>
          <p:cNvPicPr>
            <a:picLocks noChangeAspect="1"/>
          </p:cNvPicPr>
          <p:nvPr/>
        </p:nvPicPr>
        <p:blipFill>
          <a:blip r:embed="rId2"/>
          <a:stretch>
            <a:fillRect/>
          </a:stretch>
        </p:blipFill>
        <p:spPr>
          <a:xfrm>
            <a:off x="205480" y="285056"/>
            <a:ext cx="1318520" cy="1255257"/>
          </a:xfrm>
          <a:prstGeom prst="rect">
            <a:avLst/>
          </a:prstGeom>
        </p:spPr>
      </p:pic>
    </p:spTree>
    <p:extLst>
      <p:ext uri="{BB962C8B-B14F-4D97-AF65-F5344CB8AC3E}">
        <p14:creationId xmlns:p14="http://schemas.microsoft.com/office/powerpoint/2010/main" val="26272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CC60-FFAB-ACFC-95CA-BDE0097AE977}"/>
              </a:ext>
            </a:extLst>
          </p:cNvPr>
          <p:cNvSpPr>
            <a:spLocks noGrp="1"/>
          </p:cNvSpPr>
          <p:nvPr>
            <p:ph type="title"/>
          </p:nvPr>
        </p:nvSpPr>
        <p:spPr/>
        <p:txBody>
          <a:bodyPr/>
          <a:lstStyle/>
          <a:p>
            <a:r>
              <a:rPr lang="en-IN" dirty="0"/>
              <a:t>            </a:t>
            </a:r>
            <a:r>
              <a:rPr lang="en-IN" sz="3600" b="1" dirty="0"/>
              <a:t>1</a:t>
            </a:r>
            <a:r>
              <a:rPr lang="en-IN" b="1" dirty="0"/>
              <a:t>.</a:t>
            </a:r>
            <a:r>
              <a:rPr lang="en-IN" dirty="0"/>
              <a:t> </a:t>
            </a:r>
            <a:r>
              <a:rPr lang="en-IN" sz="3600" b="1" dirty="0">
                <a:latin typeface="Times New Roman" panose="02020603050405020304" pitchFamily="18" charset="0"/>
                <a:cs typeface="Times New Roman" panose="02020603050405020304" pitchFamily="18" charset="0"/>
              </a:rPr>
              <a:t>CLOUD</a:t>
            </a:r>
            <a:r>
              <a:rPr lang="en-IN"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SERVICE</a:t>
            </a:r>
            <a:r>
              <a:rPr lang="en-IN"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PROVIDER</a:t>
            </a:r>
          </a:p>
        </p:txBody>
      </p:sp>
      <p:sp>
        <p:nvSpPr>
          <p:cNvPr id="3" name="Content Placeholder 2">
            <a:extLst>
              <a:ext uri="{FF2B5EF4-FFF2-40B4-BE49-F238E27FC236}">
                <a16:creationId xmlns:a16="http://schemas.microsoft.com/office/drawing/2014/main" id="{C23B3F68-AF65-B87C-8B1E-0D0B28933660}"/>
              </a:ext>
            </a:extLst>
          </p:cNvPr>
          <p:cNvSpPr>
            <a:spLocks noGrp="1"/>
          </p:cNvSpPr>
          <p:nvPr>
            <p:ph idx="1"/>
          </p:nvPr>
        </p:nvSpPr>
        <p:spPr>
          <a:xfrm>
            <a:off x="838200" y="1825625"/>
            <a:ext cx="10515600" cy="4398712"/>
          </a:xfrm>
        </p:spPr>
        <p:txBody>
          <a:bodyPr>
            <a:normAutofit fontScale="85000" lnSpcReduction="20000"/>
          </a:bodyPr>
          <a:lstStyle/>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The Cloud Service Provider User Interface Module is responsible for providing a user-friendly interface for cloud service providers to interact with the system. </a:t>
            </a:r>
          </a:p>
          <a:p>
            <a:pPr algn="just">
              <a:lnSpc>
                <a:spcPct val="100000"/>
              </a:lnSpc>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The module allows users to register, login, manage their accounts, and view statistics related to the data stored on the cloud.</a:t>
            </a:r>
          </a:p>
          <a:p>
            <a:pPr algn="just">
              <a:lnSpc>
                <a:spcPct val="100000"/>
              </a:lnSpc>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The module includes various pages such as a home page, login page, registration page, account management page, and data statistics page. </a:t>
            </a:r>
          </a:p>
          <a:p>
            <a:pPr algn="just">
              <a:lnSpc>
                <a:spcPct val="100000"/>
              </a:lnSpc>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It is designed using HTML, CSS, and JavaScript and is built on top of the Python Flask web application framework.</a:t>
            </a:r>
          </a:p>
          <a:p>
            <a:pPr marL="0" indent="0">
              <a:buNone/>
            </a:pPr>
            <a:endParaRPr lang="en-IN" dirty="0"/>
          </a:p>
        </p:txBody>
      </p:sp>
      <p:pic>
        <p:nvPicPr>
          <p:cNvPr id="4" name="Picture 3">
            <a:extLst>
              <a:ext uri="{FF2B5EF4-FFF2-40B4-BE49-F238E27FC236}">
                <a16:creationId xmlns:a16="http://schemas.microsoft.com/office/drawing/2014/main" id="{C2D5DF4A-2696-96C6-47E7-58E7D5D23748}"/>
              </a:ext>
            </a:extLst>
          </p:cNvPr>
          <p:cNvPicPr>
            <a:picLocks noChangeAspect="1"/>
          </p:cNvPicPr>
          <p:nvPr/>
        </p:nvPicPr>
        <p:blipFill>
          <a:blip r:embed="rId2"/>
          <a:stretch>
            <a:fillRect/>
          </a:stretch>
        </p:blipFill>
        <p:spPr>
          <a:xfrm>
            <a:off x="302428" y="362489"/>
            <a:ext cx="1318520" cy="1255257"/>
          </a:xfrm>
          <a:prstGeom prst="rect">
            <a:avLst/>
          </a:prstGeom>
        </p:spPr>
      </p:pic>
    </p:spTree>
    <p:extLst>
      <p:ext uri="{BB962C8B-B14F-4D97-AF65-F5344CB8AC3E}">
        <p14:creationId xmlns:p14="http://schemas.microsoft.com/office/powerpoint/2010/main" val="160703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9711-7791-66EA-9694-ECAEA2C9078C}"/>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2.DATA</a:t>
            </a: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USER</a:t>
            </a: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INTERFACE</a:t>
            </a:r>
          </a:p>
        </p:txBody>
      </p:sp>
      <p:sp>
        <p:nvSpPr>
          <p:cNvPr id="3" name="Content Placeholder 2">
            <a:extLst>
              <a:ext uri="{FF2B5EF4-FFF2-40B4-BE49-F238E27FC236}">
                <a16:creationId xmlns:a16="http://schemas.microsoft.com/office/drawing/2014/main" id="{47F94731-F6B5-DFE1-CAF1-FFD3DB72F966}"/>
              </a:ext>
            </a:extLst>
          </p:cNvPr>
          <p:cNvSpPr>
            <a:spLocks noGrp="1"/>
          </p:cNvSpPr>
          <p:nvPr>
            <p:ph idx="1"/>
          </p:nvPr>
        </p:nvSpPr>
        <p:spPr>
          <a:xfrm>
            <a:off x="630438" y="1866507"/>
            <a:ext cx="11224678" cy="4486167"/>
          </a:xfrm>
        </p:spPr>
        <p:txBody>
          <a:bodyPr>
            <a:normAutofit fontScale="92500" lnSpcReduction="20000"/>
          </a:bodyPr>
          <a:lstStyle/>
          <a:p>
            <a:pPr marL="0" indent="0" algn="just">
              <a:lnSpc>
                <a:spcPct val="100000"/>
              </a:lnSpc>
              <a:buNone/>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The End User Interface Module of DNA Cloud provides a user-friendly interface for the Data Owner and Data User to access and manage their data stored in the cloud. </a:t>
            </a:r>
          </a:p>
          <a:p>
            <a:pPr marL="0" indent="0" algn="just">
              <a:lnSpc>
                <a:spcPct val="100000"/>
              </a:lnSpc>
              <a:buNone/>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sz="3200" b="1" dirty="0">
                <a:solidFill>
                  <a:schemeClr val="tx1"/>
                </a:solidFill>
                <a:highlight>
                  <a:srgbClr val="FFFFFF"/>
                </a:highlight>
                <a:latin typeface="Times New Roman" panose="02020603050405020304" pitchFamily="18" charset="0"/>
                <a:cs typeface="Times New Roman" panose="02020603050405020304" pitchFamily="18" charset="0"/>
              </a:rPr>
              <a:t>2.1. Data Owner</a:t>
            </a:r>
          </a:p>
          <a:p>
            <a:pPr marL="0" indent="0" algn="just">
              <a:lnSpc>
                <a:spcPct val="100000"/>
              </a:lnSpc>
              <a:buNone/>
            </a:pPr>
            <a:endParaRPr lang="en-US" sz="3200" b="1"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Data Owner is a user who owns the data and is responsible for its storage, management, and security.</a:t>
            </a:r>
          </a:p>
          <a:p>
            <a:pPr marL="0" indent="0" algn="just">
              <a:lnSpc>
                <a:spcPct val="100000"/>
              </a:lnSpc>
              <a:buNone/>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 </a:t>
            </a:r>
          </a:p>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In DNA Cloud, the Data Owner is responsible for converting their data into DNA sequences using DNA code substitution and uploading it to the cloud. </a:t>
            </a:r>
          </a:p>
          <a:p>
            <a:pPr marL="0" indent="0" algn="just">
              <a:lnSpc>
                <a:spcPct val="100000"/>
              </a:lnSpc>
              <a:buNone/>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1093FC52-B37B-2EFE-3791-C67DCE6E8452}"/>
              </a:ext>
            </a:extLst>
          </p:cNvPr>
          <p:cNvPicPr>
            <a:picLocks noChangeAspect="1"/>
          </p:cNvPicPr>
          <p:nvPr/>
        </p:nvPicPr>
        <p:blipFill>
          <a:blip r:embed="rId2"/>
          <a:stretch>
            <a:fillRect/>
          </a:stretch>
        </p:blipFill>
        <p:spPr>
          <a:xfrm>
            <a:off x="302428" y="362489"/>
            <a:ext cx="1318520" cy="1255257"/>
          </a:xfrm>
          <a:prstGeom prst="rect">
            <a:avLst/>
          </a:prstGeom>
        </p:spPr>
      </p:pic>
    </p:spTree>
    <p:extLst>
      <p:ext uri="{BB962C8B-B14F-4D97-AF65-F5344CB8AC3E}">
        <p14:creationId xmlns:p14="http://schemas.microsoft.com/office/powerpoint/2010/main" val="170598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111D-A3C2-EE9B-F430-CC8284E76A0B}"/>
              </a:ext>
            </a:extLst>
          </p:cNvPr>
          <p:cNvSpPr>
            <a:spLocks noGrp="1"/>
          </p:cNvSpPr>
          <p:nvPr>
            <p:ph type="title"/>
          </p:nvPr>
        </p:nvSpPr>
        <p:spPr/>
        <p:txBody>
          <a:bodyPr/>
          <a:lstStyle/>
          <a:p>
            <a:r>
              <a:rPr lang="en-IN" dirty="0"/>
              <a:t>                 </a:t>
            </a:r>
            <a:r>
              <a:rPr lang="en-IN" sz="3600" b="1" dirty="0">
                <a:latin typeface="Times New Roman" panose="02020603050405020304" pitchFamily="18" charset="0"/>
                <a:cs typeface="Times New Roman" panose="02020603050405020304" pitchFamily="18" charset="0"/>
              </a:rPr>
              <a:t>2.DATA</a:t>
            </a: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USER</a:t>
            </a: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INTERFACE</a:t>
            </a:r>
          </a:p>
        </p:txBody>
      </p:sp>
      <p:sp>
        <p:nvSpPr>
          <p:cNvPr id="3" name="Content Placeholder 2">
            <a:extLst>
              <a:ext uri="{FF2B5EF4-FFF2-40B4-BE49-F238E27FC236}">
                <a16:creationId xmlns:a16="http://schemas.microsoft.com/office/drawing/2014/main" id="{8F1C81D7-0EB4-EB7C-B7B7-3866699D1F88}"/>
              </a:ext>
            </a:extLst>
          </p:cNvPr>
          <p:cNvSpPr>
            <a:spLocks noGrp="1"/>
          </p:cNvSpPr>
          <p:nvPr>
            <p:ph idx="1"/>
          </p:nvPr>
        </p:nvSpPr>
        <p:spPr>
          <a:xfrm>
            <a:off x="625642" y="1986046"/>
            <a:ext cx="10567737" cy="4382670"/>
          </a:xfrm>
        </p:spPr>
        <p:txBody>
          <a:bodyPr>
            <a:normAutofit/>
          </a:bodyPr>
          <a:lstStyle/>
          <a:p>
            <a:pPr marL="0" indent="0" algn="just">
              <a:lnSpc>
                <a:spcPct val="100000"/>
              </a:lnSpc>
              <a:buNone/>
            </a:pPr>
            <a:r>
              <a:rPr lang="en-US" sz="3000" b="1" dirty="0">
                <a:solidFill>
                  <a:schemeClr val="tx1"/>
                </a:solidFill>
                <a:highlight>
                  <a:srgbClr val="FFFFFF"/>
                </a:highlight>
                <a:latin typeface="Times New Roman" panose="02020603050405020304" pitchFamily="18" charset="0"/>
                <a:cs typeface="Times New Roman" panose="02020603050405020304" pitchFamily="18" charset="0"/>
              </a:rPr>
              <a:t>2.2. Data User</a:t>
            </a:r>
          </a:p>
          <a:p>
            <a:pPr marL="0" indent="0" algn="just">
              <a:lnSpc>
                <a:spcPct val="100000"/>
              </a:lnSpc>
              <a:buNone/>
            </a:pPr>
            <a:endParaRPr lang="en-US" sz="3200" b="1"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Data Users in the DNA Cloud are individuals or entities who are authorized to access and utilize the data stored on the cloud. </a:t>
            </a:r>
          </a:p>
          <a:p>
            <a:pPr algn="just">
              <a:lnSpc>
                <a:spcPct val="100000"/>
              </a:lnSpc>
            </a:pPr>
            <a:endParaRPr lang="en-US" sz="24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They can be researchers, medical professionals, or other stakeholders who need access to the data for analysis or decision-making purposes. </a:t>
            </a:r>
          </a:p>
          <a:p>
            <a:pPr marL="0" indent="0" algn="just">
              <a:lnSpc>
                <a:spcPct val="100000"/>
              </a:lnSpc>
              <a:buNone/>
            </a:pPr>
            <a:endParaRPr lang="en-US" sz="24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Decode and Decrypt the DNA File Stored in the cloud</a:t>
            </a:r>
          </a:p>
          <a:p>
            <a:pPr algn="just">
              <a:lnSpc>
                <a:spcPct val="100000"/>
              </a:lnSpc>
            </a:pPr>
            <a:endParaRPr lang="en-US" sz="44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endParaRPr lang="en-US" sz="44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A2379042-E587-A1F0-5C22-9182C24FAC4B}"/>
              </a:ext>
            </a:extLst>
          </p:cNvPr>
          <p:cNvPicPr>
            <a:picLocks noChangeAspect="1"/>
          </p:cNvPicPr>
          <p:nvPr/>
        </p:nvPicPr>
        <p:blipFill>
          <a:blip r:embed="rId2"/>
          <a:stretch>
            <a:fillRect/>
          </a:stretch>
        </p:blipFill>
        <p:spPr>
          <a:xfrm>
            <a:off x="302428" y="362489"/>
            <a:ext cx="1318520" cy="1255257"/>
          </a:xfrm>
          <a:prstGeom prst="rect">
            <a:avLst/>
          </a:prstGeom>
        </p:spPr>
      </p:pic>
    </p:spTree>
    <p:extLst>
      <p:ext uri="{BB962C8B-B14F-4D97-AF65-F5344CB8AC3E}">
        <p14:creationId xmlns:p14="http://schemas.microsoft.com/office/powerpoint/2010/main" val="249548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7683-0DF8-7DC9-0755-EFDE26691A8E}"/>
              </a:ext>
            </a:extLst>
          </p:cNvPr>
          <p:cNvSpPr>
            <a:spLocks noGrp="1"/>
          </p:cNvSpPr>
          <p:nvPr>
            <p:ph type="title"/>
          </p:nvPr>
        </p:nvSpPr>
        <p:spPr>
          <a:xfrm>
            <a:off x="914400" y="365125"/>
            <a:ext cx="10439399" cy="1325563"/>
          </a:xfrm>
        </p:spPr>
        <p:txBody>
          <a:bodyPr>
            <a:normAutofit/>
          </a:bodyPr>
          <a:lstStyle/>
          <a:p>
            <a:r>
              <a:rPr lang="en-IN" sz="3600" b="1" dirty="0">
                <a:latin typeface="Times New Roman" panose="02020603050405020304" pitchFamily="18" charset="0"/>
                <a:cs typeface="Times New Roman" panose="02020603050405020304" pitchFamily="18" charset="0"/>
              </a:rPr>
              <a:t>                    3.DATA MANIPULATION</a:t>
            </a:r>
          </a:p>
        </p:txBody>
      </p:sp>
      <p:sp>
        <p:nvSpPr>
          <p:cNvPr id="3" name="Content Placeholder 2">
            <a:extLst>
              <a:ext uri="{FF2B5EF4-FFF2-40B4-BE49-F238E27FC236}">
                <a16:creationId xmlns:a16="http://schemas.microsoft.com/office/drawing/2014/main" id="{B28D2B27-6514-AF1D-8328-F70252212517}"/>
              </a:ext>
            </a:extLst>
          </p:cNvPr>
          <p:cNvSpPr>
            <a:spLocks noGrp="1"/>
          </p:cNvSpPr>
          <p:nvPr>
            <p:ph idx="1"/>
          </p:nvPr>
        </p:nvSpPr>
        <p:spPr/>
        <p:txBody>
          <a:bodyPr>
            <a:normAutofit fontScale="92500" lnSpcReduction="20000"/>
          </a:bodyPr>
          <a:lstStyle/>
          <a:p>
            <a:pPr algn="just">
              <a:lnSpc>
                <a:spcPct val="100000"/>
              </a:lnSpc>
            </a:pPr>
            <a:r>
              <a:rPr lang="en-US" sz="2600" dirty="0">
                <a:solidFill>
                  <a:schemeClr val="tx1"/>
                </a:solidFill>
                <a:highlight>
                  <a:srgbClr val="FFFFFF"/>
                </a:highlight>
                <a:latin typeface="Times New Roman" panose="02020603050405020304" pitchFamily="18" charset="0"/>
                <a:cs typeface="Times New Roman" panose="02020603050405020304" pitchFamily="18" charset="0"/>
              </a:rPr>
              <a:t>Data manipulation in the cloud refers to the process of processing and processing data stored in cloud-based environments, such as cloud storage or cloud databases. </a:t>
            </a:r>
          </a:p>
          <a:p>
            <a:pPr marL="0" indent="0" algn="just">
              <a:lnSpc>
                <a:spcPct val="100000"/>
              </a:lnSpc>
              <a:buNone/>
            </a:pPr>
            <a:endParaRPr lang="en-US" sz="26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tx1"/>
                </a:solidFill>
                <a:highlight>
                  <a:srgbClr val="FFFFFF"/>
                </a:highlight>
                <a:latin typeface="Times New Roman" panose="02020603050405020304" pitchFamily="18" charset="0"/>
                <a:cs typeface="Times New Roman" panose="02020603050405020304" pitchFamily="18" charset="0"/>
              </a:rPr>
              <a:t>In this module the user of the system can perform the following file manipulations</a:t>
            </a:r>
          </a:p>
          <a:p>
            <a:pPr marL="0" indent="0" algn="just">
              <a:lnSpc>
                <a:spcPct val="100000"/>
              </a:lnSpc>
              <a:buNone/>
            </a:pPr>
            <a:endParaRPr lang="en-US" sz="2600" dirty="0">
              <a:solidFill>
                <a:schemeClr val="tx1"/>
              </a:solidFill>
              <a:highlight>
                <a:srgbClr val="FFFFFF"/>
              </a:highlight>
              <a:latin typeface="Times New Roman" panose="02020603050405020304" pitchFamily="18" charset="0"/>
              <a:cs typeface="Times New Roman" panose="02020603050405020304" pitchFamily="18" charset="0"/>
            </a:endParaRPr>
          </a:p>
          <a:p>
            <a:pPr marL="952485" lvl="1" indent="-342900" algn="just">
              <a:lnSpc>
                <a:spcPct val="100000"/>
              </a:lnSpc>
              <a:buFont typeface="Times New Roman" panose="02020603050405020304" pitchFamily="18" charset="0"/>
              <a:buChar char="‒"/>
            </a:pPr>
            <a:r>
              <a:rPr lang="en-US" sz="2600" dirty="0">
                <a:solidFill>
                  <a:schemeClr val="tx1"/>
                </a:solidFill>
                <a:highlight>
                  <a:srgbClr val="FFFFFF"/>
                </a:highlight>
                <a:latin typeface="Times New Roman" panose="02020603050405020304" pitchFamily="18" charset="0"/>
                <a:cs typeface="Times New Roman" panose="02020603050405020304" pitchFamily="18" charset="0"/>
              </a:rPr>
              <a:t>Add or Upload Files</a:t>
            </a:r>
          </a:p>
          <a:p>
            <a:pPr marL="952485" lvl="1" indent="-342900" algn="just">
              <a:lnSpc>
                <a:spcPct val="100000"/>
              </a:lnSpc>
              <a:buFont typeface="Times New Roman" panose="02020603050405020304" pitchFamily="18" charset="0"/>
              <a:buChar char="‒"/>
            </a:pPr>
            <a:r>
              <a:rPr lang="en-US" sz="2600" dirty="0">
                <a:solidFill>
                  <a:schemeClr val="tx1"/>
                </a:solidFill>
                <a:highlight>
                  <a:srgbClr val="FFFFFF"/>
                </a:highlight>
                <a:latin typeface="Times New Roman" panose="02020603050405020304" pitchFamily="18" charset="0"/>
                <a:cs typeface="Times New Roman" panose="02020603050405020304" pitchFamily="18" charset="0"/>
              </a:rPr>
              <a:t>View Files</a:t>
            </a:r>
          </a:p>
          <a:p>
            <a:pPr marL="952485" lvl="1" indent="-342900" algn="just">
              <a:lnSpc>
                <a:spcPct val="100000"/>
              </a:lnSpc>
              <a:buFont typeface="Times New Roman" panose="02020603050405020304" pitchFamily="18" charset="0"/>
              <a:buChar char="‒"/>
            </a:pPr>
            <a:r>
              <a:rPr lang="en-US" sz="2600" dirty="0">
                <a:solidFill>
                  <a:schemeClr val="tx1"/>
                </a:solidFill>
                <a:highlight>
                  <a:srgbClr val="FFFFFF"/>
                </a:highlight>
                <a:latin typeface="Times New Roman" panose="02020603050405020304" pitchFamily="18" charset="0"/>
                <a:cs typeface="Times New Roman" panose="02020603050405020304" pitchFamily="18" charset="0"/>
              </a:rPr>
              <a:t>Edit Files </a:t>
            </a:r>
          </a:p>
          <a:p>
            <a:pPr marL="952485" lvl="1" indent="-342900" algn="just">
              <a:lnSpc>
                <a:spcPct val="100000"/>
              </a:lnSpc>
              <a:buFont typeface="Times New Roman" panose="02020603050405020304" pitchFamily="18" charset="0"/>
              <a:buChar char="‒"/>
            </a:pPr>
            <a:r>
              <a:rPr lang="en-US" sz="2600" dirty="0">
                <a:solidFill>
                  <a:schemeClr val="tx1"/>
                </a:solidFill>
                <a:highlight>
                  <a:srgbClr val="FFFFFF"/>
                </a:highlight>
                <a:latin typeface="Times New Roman" panose="02020603050405020304" pitchFamily="18" charset="0"/>
                <a:cs typeface="Times New Roman" panose="02020603050405020304" pitchFamily="18" charset="0"/>
              </a:rPr>
              <a:t>Delete Files</a:t>
            </a:r>
          </a:p>
          <a:p>
            <a:pPr marL="952485" lvl="1" indent="-342900" algn="just">
              <a:lnSpc>
                <a:spcPct val="100000"/>
              </a:lnSpc>
              <a:buFont typeface="Times New Roman" panose="02020603050405020304" pitchFamily="18" charset="0"/>
              <a:buChar char="‒"/>
            </a:pPr>
            <a:r>
              <a:rPr lang="en-US" sz="2600" dirty="0">
                <a:solidFill>
                  <a:schemeClr val="tx1"/>
                </a:solidFill>
                <a:highlight>
                  <a:srgbClr val="FFFFFF"/>
                </a:highlight>
                <a:latin typeface="Times New Roman" panose="02020603050405020304" pitchFamily="18" charset="0"/>
                <a:cs typeface="Times New Roman" panose="02020603050405020304" pitchFamily="18" charset="0"/>
              </a:rPr>
              <a:t>Share Files</a:t>
            </a:r>
          </a:p>
          <a:p>
            <a:pPr marL="952485" lvl="1" indent="-342900" algn="just">
              <a:lnSpc>
                <a:spcPct val="100000"/>
              </a:lnSpc>
              <a:buFont typeface="Times New Roman" panose="02020603050405020304" pitchFamily="18" charset="0"/>
              <a:buChar char="‒"/>
            </a:pPr>
            <a:r>
              <a:rPr lang="en-US" sz="2600" dirty="0">
                <a:solidFill>
                  <a:schemeClr val="tx1"/>
                </a:solidFill>
                <a:highlight>
                  <a:srgbClr val="FFFFFF"/>
                </a:highlight>
                <a:latin typeface="Times New Roman" panose="02020603050405020304" pitchFamily="18" charset="0"/>
                <a:cs typeface="Times New Roman" panose="02020603050405020304" pitchFamily="18" charset="0"/>
              </a:rPr>
              <a:t>Download Files</a:t>
            </a:r>
          </a:p>
          <a:p>
            <a:endParaRPr lang="en-IN" dirty="0"/>
          </a:p>
        </p:txBody>
      </p:sp>
      <p:pic>
        <p:nvPicPr>
          <p:cNvPr id="4" name="Picture 3">
            <a:extLst>
              <a:ext uri="{FF2B5EF4-FFF2-40B4-BE49-F238E27FC236}">
                <a16:creationId xmlns:a16="http://schemas.microsoft.com/office/drawing/2014/main" id="{32A152E7-A817-A4A4-FAD0-08CF3B2BE148}"/>
              </a:ext>
            </a:extLst>
          </p:cNvPr>
          <p:cNvPicPr>
            <a:picLocks noChangeAspect="1"/>
          </p:cNvPicPr>
          <p:nvPr/>
        </p:nvPicPr>
        <p:blipFill>
          <a:blip r:embed="rId2"/>
          <a:stretch>
            <a:fillRect/>
          </a:stretch>
        </p:blipFill>
        <p:spPr>
          <a:xfrm>
            <a:off x="302428" y="362489"/>
            <a:ext cx="1318520" cy="1255257"/>
          </a:xfrm>
          <a:prstGeom prst="rect">
            <a:avLst/>
          </a:prstGeom>
        </p:spPr>
      </p:pic>
    </p:spTree>
    <p:extLst>
      <p:ext uri="{BB962C8B-B14F-4D97-AF65-F5344CB8AC3E}">
        <p14:creationId xmlns:p14="http://schemas.microsoft.com/office/powerpoint/2010/main" val="249363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3C7B-1203-35FE-D9BC-48878B630B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DNA</a:t>
            </a:r>
            <a:r>
              <a:rPr lang="en-US"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COMPUTING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7438C-10F7-6187-D0D0-1A2C0B565A8C}"/>
              </a:ext>
            </a:extLst>
          </p:cNvPr>
          <p:cNvSpPr>
            <a:spLocks noGrp="1"/>
          </p:cNvSpPr>
          <p:nvPr>
            <p:ph idx="1"/>
          </p:nvPr>
        </p:nvSpPr>
        <p:spPr>
          <a:xfrm>
            <a:off x="302428" y="1841667"/>
            <a:ext cx="11632898" cy="4651208"/>
          </a:xfrm>
        </p:spPr>
        <p:txBody>
          <a:bodyPr>
            <a:normAutofit fontScale="62500" lnSpcReduction="20000"/>
          </a:bodyPr>
          <a:lstStyle/>
          <a:p>
            <a:pPr marL="0" indent="0" algn="just">
              <a:lnSpc>
                <a:spcPct val="100000"/>
              </a:lnSpc>
              <a:buNone/>
            </a:pPr>
            <a:r>
              <a:rPr lang="en-US" sz="4500" b="1" dirty="0">
                <a:solidFill>
                  <a:schemeClr val="tx1"/>
                </a:solidFill>
                <a:highlight>
                  <a:srgbClr val="FFFFFF"/>
                </a:highlight>
                <a:latin typeface="Times New Roman" panose="02020603050405020304" pitchFamily="18" charset="0"/>
                <a:cs typeface="Times New Roman" panose="02020603050405020304" pitchFamily="18" charset="0"/>
              </a:rPr>
              <a:t>4.1</a:t>
            </a:r>
            <a:r>
              <a:rPr lang="en-US" sz="2800" b="1" dirty="0">
                <a:solidFill>
                  <a:schemeClr val="tx1"/>
                </a:solidFill>
                <a:highlight>
                  <a:srgbClr val="FFFFFF"/>
                </a:highlight>
                <a:latin typeface="Times New Roman" panose="02020603050405020304" pitchFamily="18" charset="0"/>
                <a:cs typeface="Times New Roman" panose="02020603050405020304" pitchFamily="18" charset="0"/>
              </a:rPr>
              <a:t>. </a:t>
            </a:r>
            <a:r>
              <a:rPr lang="en-US" sz="4500" b="1" dirty="0">
                <a:solidFill>
                  <a:schemeClr val="tx1"/>
                </a:solidFill>
                <a:highlight>
                  <a:srgbClr val="FFFFFF"/>
                </a:highlight>
                <a:latin typeface="Times New Roman" panose="02020603050405020304" pitchFamily="18" charset="0"/>
                <a:cs typeface="Times New Roman" panose="02020603050405020304" pitchFamily="18" charset="0"/>
              </a:rPr>
              <a:t>DNA</a:t>
            </a:r>
            <a:r>
              <a:rPr lang="en-US" sz="2800" b="1" dirty="0">
                <a:solidFill>
                  <a:schemeClr val="tx1"/>
                </a:solidFill>
                <a:highlight>
                  <a:srgbClr val="FFFFFF"/>
                </a:highlight>
                <a:latin typeface="Times New Roman" panose="02020603050405020304" pitchFamily="18" charset="0"/>
                <a:cs typeface="Times New Roman" panose="02020603050405020304" pitchFamily="18" charset="0"/>
              </a:rPr>
              <a:t> </a:t>
            </a:r>
            <a:r>
              <a:rPr lang="en-US" sz="4500" b="1" dirty="0">
                <a:solidFill>
                  <a:schemeClr val="tx1"/>
                </a:solidFill>
                <a:highlight>
                  <a:srgbClr val="FFFFFF"/>
                </a:highlight>
                <a:latin typeface="Times New Roman" panose="02020603050405020304" pitchFamily="18" charset="0"/>
                <a:cs typeface="Times New Roman" panose="02020603050405020304" pitchFamily="18" charset="0"/>
              </a:rPr>
              <a:t>Encoder</a:t>
            </a:r>
          </a:p>
          <a:p>
            <a:pPr algn="just">
              <a:lnSpc>
                <a:spcPct val="100000"/>
              </a:lnSpc>
            </a:pPr>
            <a:r>
              <a:rPr lang="en-US" sz="3200" dirty="0">
                <a:solidFill>
                  <a:schemeClr val="tx1"/>
                </a:solidFill>
                <a:highlight>
                  <a:srgbClr val="FFFFFF"/>
                </a:highlight>
                <a:latin typeface="Times New Roman" panose="02020603050405020304" pitchFamily="18" charset="0"/>
                <a:cs typeface="Times New Roman" panose="02020603050405020304" pitchFamily="18" charset="0"/>
              </a:rPr>
              <a:t>In this module the uploaded files are taken (binary or non-binary) and encodes it to DNA sequence. Binary representation of every bite is translated into DNA by encoding the following. Since DNA is composed of 4 nucleotides (Adenine, Cytosine, Guanine, Thymine; usually referred using the first letter).</a:t>
            </a:r>
          </a:p>
          <a:p>
            <a:pPr marL="0" indent="0" algn="just">
              <a:lnSpc>
                <a:spcPct val="100000"/>
              </a:lnSpc>
              <a:buNone/>
            </a:pPr>
            <a:endParaRPr lang="en-US" sz="32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3200" dirty="0">
                <a:solidFill>
                  <a:schemeClr val="tx1"/>
                </a:solidFill>
                <a:highlight>
                  <a:srgbClr val="FFFFFF"/>
                </a:highlight>
                <a:latin typeface="Times New Roman" panose="02020603050405020304" pitchFamily="18" charset="0"/>
                <a:cs typeface="Times New Roman" panose="02020603050405020304" pitchFamily="18" charset="0"/>
              </a:rPr>
              <a:t>The LDPC follows several steps to hide messages inside a DNA sequence.</a:t>
            </a:r>
          </a:p>
          <a:p>
            <a:pPr marL="952485" lvl="1" indent="-342900" algn="just">
              <a:lnSpc>
                <a:spcPct val="100000"/>
              </a:lnSpc>
              <a:buFont typeface="Times New Roman" panose="02020603050405020304" pitchFamily="18" charset="0"/>
              <a:buChar char="‒"/>
            </a:pPr>
            <a:r>
              <a:rPr lang="en-US" sz="3200" dirty="0">
                <a:solidFill>
                  <a:schemeClr val="tx1"/>
                </a:solidFill>
                <a:highlight>
                  <a:srgbClr val="FFFFFF"/>
                </a:highlight>
                <a:latin typeface="Times New Roman" panose="02020603050405020304" pitchFamily="18" charset="0"/>
                <a:cs typeface="Times New Roman" panose="02020603050405020304" pitchFamily="18" charset="0"/>
              </a:rPr>
              <a:t>File to ASCII</a:t>
            </a:r>
          </a:p>
          <a:p>
            <a:pPr marL="952485" lvl="1" indent="-342900" algn="just">
              <a:lnSpc>
                <a:spcPct val="100000"/>
              </a:lnSpc>
              <a:buFont typeface="Times New Roman" panose="02020603050405020304" pitchFamily="18" charset="0"/>
              <a:buChar char="‒"/>
            </a:pPr>
            <a:r>
              <a:rPr lang="en-US" sz="3200" dirty="0">
                <a:solidFill>
                  <a:schemeClr val="tx1"/>
                </a:solidFill>
                <a:highlight>
                  <a:srgbClr val="FFFFFF"/>
                </a:highlight>
                <a:latin typeface="Times New Roman" panose="02020603050405020304" pitchFamily="18" charset="0"/>
                <a:cs typeface="Times New Roman" panose="02020603050405020304" pitchFamily="18" charset="0"/>
              </a:rPr>
              <a:t>ASCII to Binary</a:t>
            </a:r>
          </a:p>
          <a:p>
            <a:pPr marL="952485" lvl="1" indent="-342900" algn="just">
              <a:lnSpc>
                <a:spcPct val="100000"/>
              </a:lnSpc>
              <a:buFont typeface="Times New Roman" panose="02020603050405020304" pitchFamily="18" charset="0"/>
              <a:buChar char="‒"/>
            </a:pPr>
            <a:r>
              <a:rPr lang="en-US" sz="3200" dirty="0">
                <a:solidFill>
                  <a:schemeClr val="tx1"/>
                </a:solidFill>
                <a:highlight>
                  <a:srgbClr val="FFFFFF"/>
                </a:highlight>
                <a:latin typeface="Times New Roman" panose="02020603050405020304" pitchFamily="18" charset="0"/>
                <a:cs typeface="Times New Roman" panose="02020603050405020304" pitchFamily="18" charset="0"/>
              </a:rPr>
              <a:t>Binary to DNA Code Substitution</a:t>
            </a:r>
          </a:p>
          <a:p>
            <a:pPr marL="952485" lvl="1" indent="-342900" algn="just">
              <a:lnSpc>
                <a:spcPct val="100000"/>
              </a:lnSpc>
              <a:buFont typeface="Times New Roman" panose="02020603050405020304" pitchFamily="18" charset="0"/>
              <a:buChar char="‒"/>
            </a:pPr>
            <a:r>
              <a:rPr lang="en-US" sz="3200" dirty="0">
                <a:solidFill>
                  <a:schemeClr val="tx1"/>
                </a:solidFill>
                <a:highlight>
                  <a:srgbClr val="FFFFFF"/>
                </a:highlight>
                <a:latin typeface="Times New Roman" panose="02020603050405020304" pitchFamily="18" charset="0"/>
                <a:cs typeface="Times New Roman" panose="02020603050405020304" pitchFamily="18" charset="0"/>
              </a:rPr>
              <a:t>Generate DNA Sequences</a:t>
            </a:r>
          </a:p>
          <a:p>
            <a:pPr marL="0" indent="0" algn="just">
              <a:lnSpc>
                <a:spcPct val="100000"/>
              </a:lnSpc>
              <a:buNone/>
            </a:pPr>
            <a:endParaRPr lang="en-US" sz="32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3200" dirty="0">
                <a:solidFill>
                  <a:schemeClr val="tx1"/>
                </a:solidFill>
                <a:highlight>
                  <a:srgbClr val="FFFFFF"/>
                </a:highlight>
                <a:latin typeface="Times New Roman" panose="02020603050405020304" pitchFamily="18" charset="0"/>
                <a:cs typeface="Times New Roman" panose="02020603050405020304" pitchFamily="18" charset="0"/>
              </a:rPr>
              <a:t>The DNA Sequence is encrypted before being stored to Cloud storage server using the DNA ABE Encryption module</a:t>
            </a:r>
          </a:p>
          <a:p>
            <a:pPr marL="0" indent="0" algn="just">
              <a:lnSpc>
                <a:spcPct val="100000"/>
              </a:lnSpc>
              <a:buNone/>
            </a:pPr>
            <a:endParaRPr lang="en-US" sz="3200" dirty="0">
              <a:solidFill>
                <a:schemeClr val="tx1"/>
              </a:solidFill>
              <a:highlight>
                <a:srgbClr val="FFFFFF"/>
              </a:highlight>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93E4A35-6CBF-A359-62D3-225DAC5C7EAA}"/>
              </a:ext>
            </a:extLst>
          </p:cNvPr>
          <p:cNvPicPr>
            <a:picLocks noChangeAspect="1"/>
          </p:cNvPicPr>
          <p:nvPr/>
        </p:nvPicPr>
        <p:blipFill>
          <a:blip r:embed="rId2"/>
          <a:stretch>
            <a:fillRect/>
          </a:stretch>
        </p:blipFill>
        <p:spPr>
          <a:xfrm>
            <a:off x="302428" y="362489"/>
            <a:ext cx="1318520" cy="1255257"/>
          </a:xfrm>
          <a:prstGeom prst="rect">
            <a:avLst/>
          </a:prstGeom>
        </p:spPr>
      </p:pic>
    </p:spTree>
    <p:extLst>
      <p:ext uri="{BB962C8B-B14F-4D97-AF65-F5344CB8AC3E}">
        <p14:creationId xmlns:p14="http://schemas.microsoft.com/office/powerpoint/2010/main" val="134030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C924-BA26-037F-6F72-6B7A4C07F08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5.DNA CRYPTOGRAPHY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95C087-0658-DBC8-81C4-277E007004A7}"/>
              </a:ext>
            </a:extLst>
          </p:cNvPr>
          <p:cNvSpPr>
            <a:spLocks noGrp="1"/>
          </p:cNvSpPr>
          <p:nvPr>
            <p:ph idx="1"/>
          </p:nvPr>
        </p:nvSpPr>
        <p:spPr/>
        <p:txBody>
          <a:bodyPr>
            <a:normAutofit fontScale="92500" lnSpcReduction="10000"/>
          </a:bodyPr>
          <a:lstStyle/>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This module implement ABE Scheme to secure the DNA Sequences. Attribute-based encryption is useful for one-to-many encrypted message sending. </a:t>
            </a:r>
          </a:p>
          <a:p>
            <a:pPr marL="0" indent="0" algn="just">
              <a:lnSpc>
                <a:spcPct val="100000"/>
              </a:lnSpc>
              <a:buNone/>
            </a:pPr>
            <a:endParaRPr lang="en-US" sz="2800" b="1"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sz="2800" b="1" dirty="0">
                <a:solidFill>
                  <a:schemeClr val="tx1"/>
                </a:solidFill>
                <a:highlight>
                  <a:srgbClr val="FFFFFF"/>
                </a:highlight>
                <a:latin typeface="Times New Roman" panose="02020603050405020304" pitchFamily="18" charset="0"/>
                <a:cs typeface="Times New Roman" panose="02020603050405020304" pitchFamily="18" charset="0"/>
              </a:rPr>
              <a:t>Setup: </a:t>
            </a: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The algorithm that takes any implicit security parameter and creates public parameters and a master key. In this step, the universe of attributes is defined.</a:t>
            </a:r>
          </a:p>
          <a:p>
            <a:pPr marL="0" indent="0" algn="just">
              <a:lnSpc>
                <a:spcPct val="100000"/>
              </a:lnSpc>
              <a:buNone/>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                    </a:t>
            </a:r>
            <a:r>
              <a:rPr lang="en-US" sz="2800" b="1" dirty="0">
                <a:solidFill>
                  <a:schemeClr val="tx1"/>
                </a:solidFill>
                <a:highlight>
                  <a:srgbClr val="FFFFFF"/>
                </a:highlight>
                <a:latin typeface="Times New Roman" panose="02020603050405020304" pitchFamily="18" charset="0"/>
                <a:cs typeface="Times New Roman" panose="02020603050405020304" pitchFamily="18" charset="0"/>
              </a:rPr>
              <a:t>1. DNA Key generation</a:t>
            </a: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sz="2800" b="1" dirty="0">
                <a:solidFill>
                  <a:schemeClr val="tx1"/>
                </a:solidFill>
                <a:highlight>
                  <a:srgbClr val="FFFFFF"/>
                </a:highlight>
                <a:latin typeface="Times New Roman" panose="02020603050405020304" pitchFamily="18" charset="0"/>
                <a:cs typeface="Times New Roman" panose="02020603050405020304" pitchFamily="18" charset="0"/>
              </a:rPr>
              <a:t>                    2. DNA Encryption</a:t>
            </a: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sz="2800" b="1" dirty="0">
                <a:solidFill>
                  <a:schemeClr val="tx1"/>
                </a:solidFill>
                <a:highlight>
                  <a:srgbClr val="FFFFFF"/>
                </a:highlight>
                <a:latin typeface="Times New Roman" panose="02020603050405020304" pitchFamily="18" charset="0"/>
                <a:cs typeface="Times New Roman" panose="02020603050405020304" pitchFamily="18" charset="0"/>
              </a:rPr>
              <a:t>                    3. DNA Decryption</a:t>
            </a:r>
            <a:endParaRPr lang="en-US" sz="3200" b="1"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923F5AA-7DA4-FF2C-D143-F01F525B5951}"/>
              </a:ext>
            </a:extLst>
          </p:cNvPr>
          <p:cNvPicPr>
            <a:picLocks noChangeAspect="1"/>
          </p:cNvPicPr>
          <p:nvPr/>
        </p:nvPicPr>
        <p:blipFill>
          <a:blip r:embed="rId2"/>
          <a:stretch>
            <a:fillRect/>
          </a:stretch>
        </p:blipFill>
        <p:spPr>
          <a:xfrm>
            <a:off x="302428" y="362489"/>
            <a:ext cx="1318520" cy="1255257"/>
          </a:xfrm>
          <a:prstGeom prst="rect">
            <a:avLst/>
          </a:prstGeom>
        </p:spPr>
      </p:pic>
    </p:spTree>
    <p:extLst>
      <p:ext uri="{BB962C8B-B14F-4D97-AF65-F5344CB8AC3E}">
        <p14:creationId xmlns:p14="http://schemas.microsoft.com/office/powerpoint/2010/main" val="18295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F4A5-6C89-94D1-43EC-8A4F13C2261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6.</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DNA</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STRAIN</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FASTA</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FILE</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GENERATION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425644-C473-9D00-1E51-EDEE27DBC64A}"/>
              </a:ext>
            </a:extLst>
          </p:cNvPr>
          <p:cNvSpPr>
            <a:spLocks noGrp="1"/>
          </p:cNvSpPr>
          <p:nvPr>
            <p:ph idx="1"/>
          </p:nvPr>
        </p:nvSpPr>
        <p:spPr>
          <a:xfrm>
            <a:off x="838200" y="1925053"/>
            <a:ext cx="10515600" cy="4567822"/>
          </a:xfrm>
        </p:spPr>
        <p:txBody>
          <a:bodyPr>
            <a:normAutofit fontScale="92500" lnSpcReduction="10000"/>
          </a:bodyPr>
          <a:lstStyle/>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The </a:t>
            </a:r>
            <a:r>
              <a:rPr lang="en-US" sz="2800" dirty="0" err="1">
                <a:solidFill>
                  <a:schemeClr val="tx1"/>
                </a:solidFill>
                <a:highlight>
                  <a:srgbClr val="FFFFFF"/>
                </a:highlight>
                <a:latin typeface="Times New Roman" panose="02020603050405020304" pitchFamily="18" charset="0"/>
                <a:cs typeface="Times New Roman" panose="02020603050405020304" pitchFamily="18" charset="0"/>
              </a:rPr>
              <a:t>MinION</a:t>
            </a: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 sequencer is employed for DNA sequencing. The generated DNA sequence is stored as a FASTA file in the DNA cloud storage for further processing and analysis. </a:t>
            </a:r>
          </a:p>
          <a:p>
            <a:pPr algn="just">
              <a:lnSpc>
                <a:spcPct val="100000"/>
              </a:lnSpc>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This module plays a critical role in the DNA computing model as it enables the transfer of digital data into a format that can be stored and processed using DNA computing techniques. </a:t>
            </a:r>
          </a:p>
          <a:p>
            <a:pPr algn="just">
              <a:lnSpc>
                <a:spcPct val="100000"/>
              </a:lnSpc>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00000"/>
              </a:lnSpc>
            </a:pPr>
            <a:r>
              <a:rPr lang="en-US" sz="2800" dirty="0">
                <a:solidFill>
                  <a:schemeClr val="tx1"/>
                </a:solidFill>
                <a:highlight>
                  <a:srgbClr val="FFFFFF"/>
                </a:highlight>
                <a:latin typeface="Times New Roman" panose="02020603050405020304" pitchFamily="18" charset="0"/>
                <a:cs typeface="Times New Roman" panose="02020603050405020304" pitchFamily="18" charset="0"/>
              </a:rPr>
              <a:t>A FASTA file is a common file format used in bioinformatics to represent nucleotide or protein sequences FASTA files are widely used to represent DNA Sequences</a:t>
            </a:r>
          </a:p>
          <a:p>
            <a:pPr marL="0" indent="0" algn="just">
              <a:lnSpc>
                <a:spcPct val="100000"/>
              </a:lnSpc>
              <a:buNone/>
            </a:pPr>
            <a:endParaRPr lang="en-US" sz="2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21618666-C8B1-154A-911E-C2B5A2495BA4}"/>
              </a:ext>
            </a:extLst>
          </p:cNvPr>
          <p:cNvPicPr>
            <a:picLocks noChangeAspect="1"/>
          </p:cNvPicPr>
          <p:nvPr/>
        </p:nvPicPr>
        <p:blipFill>
          <a:blip r:embed="rId2"/>
          <a:stretch>
            <a:fillRect/>
          </a:stretch>
        </p:blipFill>
        <p:spPr>
          <a:xfrm>
            <a:off x="302428" y="362489"/>
            <a:ext cx="1318520" cy="1255257"/>
          </a:xfrm>
          <a:prstGeom prst="rect">
            <a:avLst/>
          </a:prstGeom>
        </p:spPr>
      </p:pic>
    </p:spTree>
    <p:extLst>
      <p:ext uri="{BB962C8B-B14F-4D97-AF65-F5344CB8AC3E}">
        <p14:creationId xmlns:p14="http://schemas.microsoft.com/office/powerpoint/2010/main" val="26764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D3CE-C7BE-C77C-7030-594338E0327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SYSTEM</a:t>
            </a:r>
            <a:r>
              <a:rPr lang="en-US" sz="28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REQUIRMENTS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052909-B298-2192-6E0B-C17D0169FD18}"/>
              </a:ext>
            </a:extLst>
          </p:cNvPr>
          <p:cNvSpPr>
            <a:spLocks noGrp="1"/>
          </p:cNvSpPr>
          <p:nvPr>
            <p:ph idx="1"/>
          </p:nvPr>
        </p:nvSpPr>
        <p:spPr>
          <a:xfrm>
            <a:off x="838200" y="1690688"/>
            <a:ext cx="10515600" cy="4940700"/>
          </a:xfrm>
        </p:spPr>
        <p:txBody>
          <a:bodyPr>
            <a:normAutofit lnSpcReduction="10000"/>
          </a:bodyPr>
          <a:lstStyle/>
          <a:p>
            <a:pPr lvl="0" algn="just">
              <a:spcAft>
                <a:spcPts val="0"/>
              </a:spcAft>
            </a:pPr>
            <a:r>
              <a:rPr lang="en-US" sz="2800" b="1" dirty="0">
                <a:latin typeface="Times New Roman" panose="02020603050405020304" pitchFamily="18" charset="0"/>
                <a:ea typeface="Calibri" panose="020F0502020204030204" pitchFamily="34" charset="0"/>
              </a:rPr>
              <a:t>Hardware Requirements </a:t>
            </a:r>
          </a:p>
          <a:p>
            <a:pPr marL="457200" lvl="0" indent="-457200" algn="just">
              <a:spcAft>
                <a:spcPts val="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rPr>
              <a:t>Processors		: Intel® Core™ i5 processor,8 GB of Ram</a:t>
            </a:r>
          </a:p>
          <a:p>
            <a:pPr marL="457200" lvl="0" indent="-457200" algn="just">
              <a:spcAft>
                <a:spcPts val="0"/>
              </a:spcAft>
              <a:buFont typeface="Arial" panose="020B0604020202020204" pitchFamily="34" charset="0"/>
              <a:buChar char="•"/>
            </a:pPr>
            <a:r>
              <a:rPr lang="en-US" sz="2600" dirty="0" err="1">
                <a:latin typeface="Times New Roman" panose="02020603050405020304" pitchFamily="18" charset="0"/>
                <a:ea typeface="Calibri" panose="020F0502020204030204" pitchFamily="34" charset="0"/>
              </a:rPr>
              <a:t>DRAMDisk</a:t>
            </a:r>
            <a:r>
              <a:rPr lang="en-US" sz="2600" dirty="0">
                <a:latin typeface="Times New Roman" panose="02020603050405020304" pitchFamily="18" charset="0"/>
                <a:ea typeface="Calibri" panose="020F0502020204030204" pitchFamily="34" charset="0"/>
              </a:rPr>
              <a:t> space	: 320 GB</a:t>
            </a:r>
          </a:p>
          <a:p>
            <a:pPr marL="457200" lvl="0" indent="-457200" algn="just">
              <a:spcAft>
                <a:spcPts val="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rPr>
              <a:t>Operating systems	: Windows® 10, macOS*, and Linux*</a:t>
            </a:r>
          </a:p>
          <a:p>
            <a:pPr lvl="0" algn="just">
              <a:spcAft>
                <a:spcPts val="0"/>
              </a:spcAft>
            </a:pPr>
            <a:endParaRPr lang="en-US" sz="2800" b="1" dirty="0">
              <a:latin typeface="Times New Roman" panose="02020603050405020304" pitchFamily="18" charset="0"/>
              <a:ea typeface="Calibri" panose="020F0502020204030204" pitchFamily="34" charset="0"/>
            </a:endParaRPr>
          </a:p>
          <a:p>
            <a:pPr lvl="0" algn="just">
              <a:spcAft>
                <a:spcPts val="0"/>
              </a:spcAft>
            </a:pPr>
            <a:r>
              <a:rPr lang="en-US" sz="2800" b="1" dirty="0">
                <a:latin typeface="Times New Roman" panose="02020603050405020304" pitchFamily="18" charset="0"/>
                <a:ea typeface="Calibri" panose="020F0502020204030204" pitchFamily="34" charset="0"/>
              </a:rPr>
              <a:t>Software Requirements</a:t>
            </a:r>
          </a:p>
          <a:p>
            <a:pPr marL="457200" lvl="0" indent="-457200" algn="just">
              <a:spcAft>
                <a:spcPts val="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rPr>
              <a:t>Server Side		: Python 3.7.4(64-bit) or (32-bit)</a:t>
            </a:r>
          </a:p>
          <a:p>
            <a:pPr marL="457200" lvl="0" indent="-457200" algn="just">
              <a:spcAft>
                <a:spcPts val="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rPr>
              <a:t>Client Side		: HTML, CSS, Bootstrap</a:t>
            </a:r>
          </a:p>
          <a:p>
            <a:pPr marL="457200" lvl="0" indent="-457200" algn="just">
              <a:spcAft>
                <a:spcPts val="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rPr>
              <a:t>IDE			: Flask 1.1.1</a:t>
            </a:r>
          </a:p>
          <a:p>
            <a:pPr marL="457200" lvl="0" indent="-457200" algn="just">
              <a:spcAft>
                <a:spcPts val="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rPr>
              <a:t>Back end			: MySQL 5.</a:t>
            </a:r>
          </a:p>
          <a:p>
            <a:pPr marL="457200" lvl="0" indent="-457200" algn="just">
              <a:spcAft>
                <a:spcPts val="0"/>
              </a:spcAft>
              <a:buFont typeface="Arial" panose="020B0604020202020204" pitchFamily="34" charset="0"/>
              <a:buChar char="•"/>
            </a:pPr>
            <a:r>
              <a:rPr lang="en-US" sz="2600" dirty="0">
                <a:latin typeface="Times New Roman" panose="02020603050405020304" pitchFamily="18" charset="0"/>
                <a:ea typeface="Calibri" panose="020F0502020204030204" pitchFamily="34" charset="0"/>
              </a:rPr>
              <a:t>Server			: </a:t>
            </a:r>
            <a:r>
              <a:rPr lang="en-US" sz="2600" dirty="0" err="1">
                <a:latin typeface="Times New Roman" panose="02020603050405020304" pitchFamily="18" charset="0"/>
                <a:ea typeface="Calibri" panose="020F0502020204030204" pitchFamily="34" charset="0"/>
              </a:rPr>
              <a:t>Wampserver</a:t>
            </a:r>
            <a:r>
              <a:rPr lang="en-US" sz="2600" dirty="0">
                <a:latin typeface="Times New Roman" panose="02020603050405020304" pitchFamily="18" charset="0"/>
                <a:ea typeface="Calibri" panose="020F0502020204030204" pitchFamily="34" charset="0"/>
              </a:rPr>
              <a:t> 2i</a:t>
            </a:r>
          </a:p>
          <a:p>
            <a:endParaRPr lang="en-IN" dirty="0"/>
          </a:p>
        </p:txBody>
      </p:sp>
      <p:pic>
        <p:nvPicPr>
          <p:cNvPr id="4" name="Picture 3">
            <a:extLst>
              <a:ext uri="{FF2B5EF4-FFF2-40B4-BE49-F238E27FC236}">
                <a16:creationId xmlns:a16="http://schemas.microsoft.com/office/drawing/2014/main" id="{018871A6-7196-71A9-07EE-1B9F4A520120}"/>
              </a:ext>
            </a:extLst>
          </p:cNvPr>
          <p:cNvPicPr>
            <a:picLocks noChangeAspect="1"/>
          </p:cNvPicPr>
          <p:nvPr/>
        </p:nvPicPr>
        <p:blipFill>
          <a:blip r:embed="rId2"/>
          <a:stretch>
            <a:fillRect/>
          </a:stretch>
        </p:blipFill>
        <p:spPr>
          <a:xfrm>
            <a:off x="270344" y="119270"/>
            <a:ext cx="1318520" cy="1255257"/>
          </a:xfrm>
          <a:prstGeom prst="rect">
            <a:avLst/>
          </a:prstGeom>
        </p:spPr>
      </p:pic>
    </p:spTree>
    <p:extLst>
      <p:ext uri="{BB962C8B-B14F-4D97-AF65-F5344CB8AC3E}">
        <p14:creationId xmlns:p14="http://schemas.microsoft.com/office/powerpoint/2010/main" val="2929225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707A-067B-A8ED-FC5D-9F6393175EB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REFERENCE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CB1958-1D10-8C81-FFFF-983DD37BBC60}"/>
              </a:ext>
            </a:extLst>
          </p:cNvPr>
          <p:cNvSpPr>
            <a:spLocks noGrp="1"/>
          </p:cNvSpPr>
          <p:nvPr>
            <p:ph idx="1"/>
          </p:nvPr>
        </p:nvSpPr>
        <p:spPr>
          <a:xfrm>
            <a:off x="583758" y="1690687"/>
            <a:ext cx="10515600" cy="4802187"/>
          </a:xfrm>
        </p:spPr>
        <p:txBody>
          <a:bodyPr>
            <a:normAutofit fontScale="32500" lnSpcReduction="20000"/>
          </a:bodyPr>
          <a:lstStyle/>
          <a:p>
            <a:pPr marL="0" indent="0" algn="just">
              <a:lnSpc>
                <a:spcPct val="100000"/>
              </a:lnSpc>
              <a:buNone/>
            </a:pPr>
            <a:r>
              <a:rPr lang="en-US" sz="6000" b="1" dirty="0">
                <a:highlight>
                  <a:srgbClr val="FFFFFF"/>
                </a:highlight>
                <a:latin typeface="Times New Roman" panose="02020603050405020304" pitchFamily="18" charset="0"/>
                <a:cs typeface="Times New Roman" panose="02020603050405020304" pitchFamily="18" charset="0"/>
              </a:rPr>
              <a:t>1</a:t>
            </a:r>
            <a:r>
              <a:rPr lang="en-US" sz="6000" dirty="0">
                <a:highlight>
                  <a:srgbClr val="FFFFFF"/>
                </a:highlight>
                <a:latin typeface="Times New Roman" panose="02020603050405020304" pitchFamily="18" charset="0"/>
                <a:cs typeface="Times New Roman" panose="02020603050405020304" pitchFamily="18" charset="0"/>
              </a:rPr>
              <a:t>.</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J. Jeong, S.-J. Park, J.-W. Kim, J.-S. No, H. H. Jeon, J. W. Lee, A. No, S. Kim, and H. Park, ‘‘Cooperative sequence clustering and decoding for DNA storage system with fountain codes,’’ Bioinformatics, vol. 37, no. 19, pp. 3136–3143, Oct. 2021.</a:t>
            </a:r>
          </a:p>
          <a:p>
            <a:pPr marL="457200" indent="-457200" algn="just">
              <a:lnSpc>
                <a:spcPct val="100000"/>
              </a:lnSpc>
              <a:buFont typeface="+mj-lt"/>
              <a:buAutoNum type="arabicPeriod"/>
            </a:pPr>
            <a:endParaRPr lang="en-US" sz="60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sz="6000" b="1" dirty="0">
                <a:solidFill>
                  <a:schemeClr val="tx1"/>
                </a:solidFill>
                <a:highlight>
                  <a:srgbClr val="FFFFFF"/>
                </a:highlight>
                <a:latin typeface="Times New Roman" panose="02020603050405020304" pitchFamily="18" charset="0"/>
                <a:cs typeface="Times New Roman" panose="02020603050405020304" pitchFamily="18" charset="0"/>
              </a:rPr>
              <a:t>2.</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N. Weinberger and N. </a:t>
            </a:r>
            <a:r>
              <a:rPr lang="en-US" sz="6000" dirty="0" err="1">
                <a:solidFill>
                  <a:schemeClr val="tx1"/>
                </a:solidFill>
                <a:highlight>
                  <a:srgbClr val="FFFFFF"/>
                </a:highlight>
                <a:latin typeface="Times New Roman" panose="02020603050405020304" pitchFamily="18" charset="0"/>
                <a:cs typeface="Times New Roman" panose="02020603050405020304" pitchFamily="18" charset="0"/>
              </a:rPr>
              <a:t>Merhav</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‘‘The DNA storage channel: Capacity and error probability,’’ 2021, arXiv:2109.12549.</a:t>
            </a:r>
          </a:p>
          <a:p>
            <a:pPr marL="342900" indent="-342900" algn="just">
              <a:lnSpc>
                <a:spcPct val="100000"/>
              </a:lnSpc>
              <a:buAutoNum type="arabicPeriod" startAt="2"/>
            </a:pPr>
            <a:endParaRPr lang="en-US" sz="60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sz="6000" b="1" dirty="0">
                <a:highlight>
                  <a:srgbClr val="FFFFFF"/>
                </a:highlight>
                <a:latin typeface="Times New Roman" panose="02020603050405020304" pitchFamily="18" charset="0"/>
                <a:cs typeface="Times New Roman" panose="02020603050405020304" pitchFamily="18" charset="0"/>
              </a:rPr>
              <a:t>3.</a:t>
            </a:r>
            <a:r>
              <a:rPr lang="en-US" sz="6000" dirty="0">
                <a:highlight>
                  <a:srgbClr val="FFFFFF"/>
                </a:highlight>
                <a:latin typeface="Times New Roman" panose="02020603050405020304" pitchFamily="18" charset="0"/>
                <a:cs typeface="Times New Roman" panose="02020603050405020304" pitchFamily="18" charset="0"/>
              </a:rPr>
              <a:t>  </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A. Lenz, P. H. Siegel, A. Wachter-</a:t>
            </a:r>
            <a:r>
              <a:rPr lang="en-US" sz="6000" dirty="0" err="1">
                <a:solidFill>
                  <a:schemeClr val="tx1"/>
                </a:solidFill>
                <a:highlight>
                  <a:srgbClr val="FFFFFF"/>
                </a:highlight>
                <a:latin typeface="Times New Roman" panose="02020603050405020304" pitchFamily="18" charset="0"/>
                <a:cs typeface="Times New Roman" panose="02020603050405020304" pitchFamily="18" charset="0"/>
              </a:rPr>
              <a:t>Zeh</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and E. </a:t>
            </a:r>
            <a:r>
              <a:rPr lang="en-US" sz="6000" dirty="0" err="1">
                <a:solidFill>
                  <a:schemeClr val="tx1"/>
                </a:solidFill>
                <a:highlight>
                  <a:srgbClr val="FFFFFF"/>
                </a:highlight>
                <a:latin typeface="Times New Roman" panose="02020603050405020304" pitchFamily="18" charset="0"/>
                <a:cs typeface="Times New Roman" panose="02020603050405020304" pitchFamily="18" charset="0"/>
              </a:rPr>
              <a:t>Yaakobi</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‘‘Coding over sets for DNA storage,’’ IEEE Trans. Inf. Theory, vol. 66, no. 4, pp. 2331–2351, Apr. 2020.</a:t>
            </a:r>
          </a:p>
          <a:p>
            <a:pPr marL="0" indent="0" algn="just">
              <a:lnSpc>
                <a:spcPct val="100000"/>
              </a:lnSpc>
              <a:buNone/>
            </a:pPr>
            <a:endParaRPr lang="en-US" sz="6000" dirty="0">
              <a:solidFill>
                <a:schemeClr val="tx1"/>
              </a:solidFill>
              <a:highlight>
                <a:srgbClr val="FFFFFF"/>
              </a:highlight>
              <a:latin typeface="Times New Roman" panose="02020603050405020304" pitchFamily="18" charset="0"/>
              <a:cs typeface="Times New Roman" panose="02020603050405020304" pitchFamily="18" charset="0"/>
            </a:endParaRPr>
          </a:p>
          <a:p>
            <a:pPr marL="342900" indent="-342900" algn="just">
              <a:lnSpc>
                <a:spcPct val="100000"/>
              </a:lnSpc>
              <a:buAutoNum type="arabicPeriod" startAt="4"/>
            </a:pP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L. </a:t>
            </a:r>
            <a:r>
              <a:rPr lang="en-US" sz="6000" dirty="0" err="1">
                <a:solidFill>
                  <a:schemeClr val="tx1"/>
                </a:solidFill>
                <a:highlight>
                  <a:srgbClr val="FFFFFF"/>
                </a:highlight>
                <a:latin typeface="Times New Roman" panose="02020603050405020304" pitchFamily="18" charset="0"/>
                <a:cs typeface="Times New Roman" panose="02020603050405020304" pitchFamily="18" charset="0"/>
              </a:rPr>
              <a:t>Ceze</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J. </a:t>
            </a:r>
            <a:r>
              <a:rPr lang="en-US" sz="6000" dirty="0" err="1">
                <a:solidFill>
                  <a:schemeClr val="tx1"/>
                </a:solidFill>
                <a:highlight>
                  <a:srgbClr val="FFFFFF"/>
                </a:highlight>
                <a:latin typeface="Times New Roman" panose="02020603050405020304" pitchFamily="18" charset="0"/>
                <a:cs typeface="Times New Roman" panose="02020603050405020304" pitchFamily="18" charset="0"/>
              </a:rPr>
              <a:t>Nivala</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and K. Strauss, ‘‘Molecular digital data storage using DNA,’’ Nature Rev. Genet., vol. 20, no. 8, pp. 456–466, Aug. 2019.</a:t>
            </a:r>
          </a:p>
          <a:p>
            <a:pPr marL="342900" indent="-342900" algn="just">
              <a:lnSpc>
                <a:spcPct val="100000"/>
              </a:lnSpc>
              <a:buAutoNum type="arabicPeriod" startAt="4"/>
            </a:pPr>
            <a:endParaRPr lang="en-US" sz="60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sz="6000" b="1" dirty="0">
                <a:highlight>
                  <a:srgbClr val="FFFFFF"/>
                </a:highlight>
                <a:latin typeface="Times New Roman" panose="02020603050405020304" pitchFamily="18" charset="0"/>
                <a:cs typeface="Times New Roman" panose="02020603050405020304" pitchFamily="18" charset="0"/>
              </a:rPr>
              <a:t>5.</a:t>
            </a:r>
            <a:r>
              <a:rPr lang="en-US" sz="6000" dirty="0">
                <a:highlight>
                  <a:srgbClr val="FFFFFF"/>
                </a:highlight>
                <a:latin typeface="Times New Roman" panose="02020603050405020304" pitchFamily="18" charset="0"/>
                <a:cs typeface="Times New Roman" panose="02020603050405020304" pitchFamily="18" charset="0"/>
              </a:rPr>
              <a:t>  </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L. </a:t>
            </a:r>
            <a:r>
              <a:rPr lang="en-US" sz="6000" dirty="0" err="1">
                <a:solidFill>
                  <a:schemeClr val="tx1"/>
                </a:solidFill>
                <a:highlight>
                  <a:srgbClr val="FFFFFF"/>
                </a:highlight>
                <a:latin typeface="Times New Roman" panose="02020603050405020304" pitchFamily="18" charset="0"/>
                <a:cs typeface="Times New Roman" panose="02020603050405020304" pitchFamily="18" charset="0"/>
              </a:rPr>
              <a:t>Organick</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et al., ‘‘Random access in large-scale DNA data </a:t>
            </a:r>
            <a:r>
              <a:rPr lang="en-US" sz="6000" dirty="0" err="1">
                <a:solidFill>
                  <a:schemeClr val="tx1"/>
                </a:solidFill>
                <a:highlight>
                  <a:srgbClr val="FFFFFF"/>
                </a:highlight>
                <a:latin typeface="Times New Roman" panose="02020603050405020304" pitchFamily="18" charset="0"/>
                <a:cs typeface="Times New Roman" panose="02020603050405020304" pitchFamily="18" charset="0"/>
              </a:rPr>
              <a:t>storage,’’Nature</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a:t>
            </a:r>
            <a:r>
              <a:rPr lang="en-US" sz="6000" dirty="0" err="1">
                <a:solidFill>
                  <a:schemeClr val="tx1"/>
                </a:solidFill>
                <a:highlight>
                  <a:srgbClr val="FFFFFF"/>
                </a:highlight>
                <a:latin typeface="Times New Roman" panose="02020603050405020304" pitchFamily="18" charset="0"/>
                <a:cs typeface="Times New Roman" panose="02020603050405020304" pitchFamily="18" charset="0"/>
              </a:rPr>
              <a:t>Biotechnol</a:t>
            </a:r>
            <a:r>
              <a:rPr lang="en-US" sz="6000" dirty="0">
                <a:solidFill>
                  <a:schemeClr val="tx1"/>
                </a:solidFill>
                <a:highlight>
                  <a:srgbClr val="FFFFFF"/>
                </a:highlight>
                <a:latin typeface="Times New Roman" panose="02020603050405020304" pitchFamily="18" charset="0"/>
                <a:cs typeface="Times New Roman" panose="02020603050405020304" pitchFamily="18" charset="0"/>
              </a:rPr>
              <a:t>., vol. 36, pp. 242–248, Mar. 2018.</a:t>
            </a:r>
          </a:p>
          <a:p>
            <a:pPr marL="0" indent="0" algn="just">
              <a:buNone/>
            </a:pP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68E0BB-43B4-A012-B2AD-C7452D24046C}"/>
              </a:ext>
            </a:extLst>
          </p:cNvPr>
          <p:cNvPicPr>
            <a:picLocks noChangeAspect="1"/>
          </p:cNvPicPr>
          <p:nvPr/>
        </p:nvPicPr>
        <p:blipFill>
          <a:blip r:embed="rId2"/>
          <a:stretch>
            <a:fillRect/>
          </a:stretch>
        </p:blipFill>
        <p:spPr>
          <a:xfrm>
            <a:off x="337268" y="96045"/>
            <a:ext cx="1588864" cy="1386981"/>
          </a:xfrm>
          <a:prstGeom prst="rect">
            <a:avLst/>
          </a:prstGeom>
        </p:spPr>
      </p:pic>
    </p:spTree>
    <p:extLst>
      <p:ext uri="{BB962C8B-B14F-4D97-AF65-F5344CB8AC3E}">
        <p14:creationId xmlns:p14="http://schemas.microsoft.com/office/powerpoint/2010/main" val="216543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CD7789-D132-0D3B-3344-36BE7CFF70AA}"/>
              </a:ext>
            </a:extLst>
          </p:cNvPr>
          <p:cNvPicPr>
            <a:picLocks noChangeAspect="1"/>
          </p:cNvPicPr>
          <p:nvPr/>
        </p:nvPicPr>
        <p:blipFill>
          <a:blip r:embed="rId2"/>
          <a:stretch>
            <a:fillRect/>
          </a:stretch>
        </p:blipFill>
        <p:spPr>
          <a:xfrm>
            <a:off x="288951" y="187636"/>
            <a:ext cx="1588864" cy="1414921"/>
          </a:xfrm>
          <a:prstGeom prst="rect">
            <a:avLst/>
          </a:prstGeom>
        </p:spPr>
      </p:pic>
      <p:sp>
        <p:nvSpPr>
          <p:cNvPr id="3" name="Title 2">
            <a:extLst>
              <a:ext uri="{FF2B5EF4-FFF2-40B4-BE49-F238E27FC236}">
                <a16:creationId xmlns:a16="http://schemas.microsoft.com/office/drawing/2014/main" id="{5FA0157D-1B2F-FD09-5D26-216687EB311C}"/>
              </a:ext>
            </a:extLst>
          </p:cNvPr>
          <p:cNvSpPr>
            <a:spLocks noGrp="1"/>
          </p:cNvSpPr>
          <p:nvPr>
            <p:ph type="title"/>
          </p:nvPr>
        </p:nvSpPr>
        <p:spPr>
          <a:xfrm>
            <a:off x="1143000" y="454483"/>
            <a:ext cx="10515600" cy="1325563"/>
          </a:xfrm>
        </p:spPr>
        <p:txBody>
          <a:bodyPr>
            <a:normAutofit/>
          </a:bodyPr>
          <a:lstStyle/>
          <a:p>
            <a:r>
              <a:rPr lang="en-IN" dirty="0"/>
              <a:t>                         </a:t>
            </a:r>
            <a:r>
              <a:rPr lang="en-IN" sz="3600" b="1" dirty="0">
                <a:latin typeface="Times New Roman" panose="02020603050405020304" pitchFamily="18" charset="0"/>
                <a:cs typeface="Times New Roman" panose="02020603050405020304" pitchFamily="18" charset="0"/>
              </a:rPr>
              <a:t>DOMAIN</a:t>
            </a:r>
          </a:p>
        </p:txBody>
      </p:sp>
      <p:sp>
        <p:nvSpPr>
          <p:cNvPr id="4" name="Content Placeholder 3">
            <a:extLst>
              <a:ext uri="{FF2B5EF4-FFF2-40B4-BE49-F238E27FC236}">
                <a16:creationId xmlns:a16="http://schemas.microsoft.com/office/drawing/2014/main" id="{97FD0067-D46E-2003-476A-2CB4BC90FB2B}"/>
              </a:ext>
            </a:extLst>
          </p:cNvPr>
          <p:cNvSpPr>
            <a:spLocks noGrp="1"/>
          </p:cNvSpPr>
          <p:nvPr>
            <p:ph idx="1"/>
          </p:nvPr>
        </p:nvSpPr>
        <p:spPr>
          <a:xfrm>
            <a:off x="838200" y="2149642"/>
            <a:ext cx="10515600" cy="4149410"/>
          </a:xfrm>
        </p:spPr>
        <p:txBody>
          <a:bodyPr/>
          <a:lstStyle/>
          <a:p>
            <a:r>
              <a:rPr lang="en-IN" dirty="0"/>
              <a:t>DNA computing tech-</a:t>
            </a:r>
            <a:r>
              <a:rPr lang="en-IN" dirty="0" err="1"/>
              <a:t>niques</a:t>
            </a:r>
            <a:r>
              <a:rPr lang="en-IN" dirty="0"/>
              <a:t> can be exploited and applied for securing data in cloud environment as it provides bio-computational com-</a:t>
            </a:r>
            <a:r>
              <a:rPr lang="en-IN" dirty="0" err="1"/>
              <a:t>plexity</a:t>
            </a:r>
            <a:r>
              <a:rPr lang="en-IN" dirty="0"/>
              <a:t> and can be hybridized with conventional  encryption techniques.</a:t>
            </a:r>
          </a:p>
          <a:p>
            <a:endParaRPr lang="en-IN" dirty="0"/>
          </a:p>
          <a:p>
            <a:r>
              <a:rPr lang="en-IN" dirty="0"/>
              <a:t>Ture of DNA base pairs and the bonding between </a:t>
            </a:r>
            <a:r>
              <a:rPr lang="en-IN" dirty="0" err="1"/>
              <a:t>adenine,thymine,cytosine</a:t>
            </a:r>
            <a:r>
              <a:rPr lang="en-IN" dirty="0"/>
              <a:t> and guanine.</a:t>
            </a:r>
          </a:p>
        </p:txBody>
      </p:sp>
    </p:spTree>
    <p:extLst>
      <p:ext uri="{BB962C8B-B14F-4D97-AF65-F5344CB8AC3E}">
        <p14:creationId xmlns:p14="http://schemas.microsoft.com/office/powerpoint/2010/main" val="435625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3ADD-80A4-25B1-CBFC-D13631D48B81}"/>
              </a:ext>
            </a:extLst>
          </p:cNvPr>
          <p:cNvSpPr>
            <a:spLocks noGrp="1"/>
          </p:cNvSpPr>
          <p:nvPr>
            <p:ph type="title" idx="4294967295"/>
          </p:nvPr>
        </p:nvSpPr>
        <p:spPr>
          <a:xfrm>
            <a:off x="561474" y="2977182"/>
            <a:ext cx="10515600" cy="1325563"/>
          </a:xfrm>
        </p:spPr>
        <p:txBody>
          <a:bodyPr/>
          <a:lstStyle/>
          <a:p>
            <a:r>
              <a:rPr lang="en-IN" sz="44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THANK YOU</a:t>
            </a:r>
            <a:endParaRPr lang="en-IN" dirty="0"/>
          </a:p>
        </p:txBody>
      </p:sp>
      <p:sp>
        <p:nvSpPr>
          <p:cNvPr id="3" name="Content Placeholder 2">
            <a:extLst>
              <a:ext uri="{FF2B5EF4-FFF2-40B4-BE49-F238E27FC236}">
                <a16:creationId xmlns:a16="http://schemas.microsoft.com/office/drawing/2014/main" id="{20F0C782-AE26-5030-F417-0078A379D888}"/>
              </a:ext>
            </a:extLst>
          </p:cNvPr>
          <p:cNvSpPr>
            <a:spLocks noGrp="1"/>
          </p:cNvSpPr>
          <p:nvPr>
            <p:ph idx="4294967295"/>
          </p:nvPr>
        </p:nvSpPr>
        <p:spPr>
          <a:xfrm>
            <a:off x="0" y="2141538"/>
            <a:ext cx="10515600" cy="4351337"/>
          </a:xfrm>
        </p:spPr>
        <p:txBody>
          <a:bodyPr/>
          <a:lstStyle/>
          <a:p>
            <a:pPr marL="0" indent="0" algn="l">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1DF7C7-5855-CE37-459A-F20BAC1A2627}"/>
              </a:ext>
            </a:extLst>
          </p:cNvPr>
          <p:cNvPicPr>
            <a:picLocks noChangeAspect="1"/>
          </p:cNvPicPr>
          <p:nvPr/>
        </p:nvPicPr>
        <p:blipFill>
          <a:blip r:embed="rId2"/>
          <a:stretch>
            <a:fillRect/>
          </a:stretch>
        </p:blipFill>
        <p:spPr>
          <a:xfrm>
            <a:off x="340894" y="478889"/>
            <a:ext cx="1588864" cy="1386981"/>
          </a:xfrm>
          <a:prstGeom prst="rect">
            <a:avLst/>
          </a:prstGeom>
        </p:spPr>
      </p:pic>
    </p:spTree>
    <p:extLst>
      <p:ext uri="{BB962C8B-B14F-4D97-AF65-F5344CB8AC3E}">
        <p14:creationId xmlns:p14="http://schemas.microsoft.com/office/powerpoint/2010/main" val="122133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0A03-3AB4-A68B-06C7-6FAE8A98D6C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5810F989-1BAF-9BDB-6041-D24C62E973E4}"/>
              </a:ext>
            </a:extLst>
          </p:cNvPr>
          <p:cNvSpPr>
            <a:spLocks noGrp="1"/>
          </p:cNvSpPr>
          <p:nvPr>
            <p:ph idx="1"/>
          </p:nvPr>
        </p:nvSpPr>
        <p:spPr>
          <a:xfrm>
            <a:off x="774589" y="1956021"/>
            <a:ext cx="10515600" cy="4974176"/>
          </a:xfrm>
        </p:spPr>
        <p:txBody>
          <a:bodyPr>
            <a:normAutofit lnSpcReduction="10000"/>
          </a:bodyPr>
          <a:lstStyle/>
          <a:p>
            <a:pPr algn="just"/>
            <a:r>
              <a:rPr lang="en-US" sz="2000" dirty="0">
                <a:solidFill>
                  <a:schemeClr val="tx1"/>
                </a:solidFill>
                <a:highlight>
                  <a:srgbClr val="FFFFFF"/>
                </a:highlight>
                <a:latin typeface="Times New Roman" panose="02020603050405020304" pitchFamily="18" charset="0"/>
                <a:cs typeface="Times New Roman" panose="02020603050405020304" pitchFamily="18" charset="0"/>
              </a:rPr>
              <a:t>Cloud storage is a model of data storage which is typically owned and managed by a hosting company. Digital data is stored in logical pools, the physical storage spans multiple servers. The data volume of global information has grown exponentially in recent years, but the development of silicon-based memory has entered a bottleneck period.</a:t>
            </a:r>
          </a:p>
          <a:p>
            <a:pPr marL="0" indent="0" algn="just">
              <a:buNone/>
            </a:pPr>
            <a:r>
              <a:rPr lang="en-US" sz="2000" dirty="0">
                <a:solidFill>
                  <a:schemeClr val="tx1"/>
                </a:solidFill>
                <a:highlight>
                  <a:srgbClr val="FFFFFF"/>
                </a:highlight>
                <a:latin typeface="Times New Roman" panose="02020603050405020304" pitchFamily="18" charset="0"/>
                <a:cs typeface="Times New Roman" panose="02020603050405020304" pitchFamily="18" charset="0"/>
              </a:rPr>
              <a:t> </a:t>
            </a:r>
          </a:p>
          <a:p>
            <a:pPr algn="just"/>
            <a:r>
              <a:rPr lang="en-US" sz="2000" dirty="0">
                <a:solidFill>
                  <a:schemeClr val="tx1"/>
                </a:solidFill>
                <a:highlight>
                  <a:srgbClr val="FFFFFF"/>
                </a:highlight>
                <a:latin typeface="Times New Roman" panose="02020603050405020304" pitchFamily="18" charset="0"/>
                <a:cs typeface="Times New Roman" panose="02020603050405020304" pitchFamily="18" charset="0"/>
              </a:rPr>
              <a:t>Efficient cloud storage solutions are needed for organizations to make sure they reap maximum benefits from data.  As a promising storage media, </a:t>
            </a:r>
            <a:r>
              <a:rPr lang="en-US" sz="2000" dirty="0" err="1">
                <a:solidFill>
                  <a:schemeClr val="tx1"/>
                </a:solidFill>
                <a:highlight>
                  <a:srgbClr val="FFFFFF"/>
                </a:highlight>
                <a:latin typeface="Times New Roman" panose="02020603050405020304" pitchFamily="18" charset="0"/>
                <a:cs typeface="Times New Roman" panose="02020603050405020304" pitchFamily="18" charset="0"/>
              </a:rPr>
              <a:t>DeoxyriboNucleic</a:t>
            </a:r>
            <a:r>
              <a:rPr lang="en-US" sz="2000" dirty="0">
                <a:solidFill>
                  <a:schemeClr val="tx1"/>
                </a:solidFill>
                <a:highlight>
                  <a:srgbClr val="FFFFFF"/>
                </a:highlight>
                <a:latin typeface="Times New Roman" panose="02020603050405020304" pitchFamily="18" charset="0"/>
                <a:cs typeface="Times New Roman" panose="02020603050405020304" pitchFamily="18" charset="0"/>
              </a:rPr>
              <a:t> Acid (DNA) storage provides a much higher data density and superior durability, compared with state-of-the-art media. </a:t>
            </a:r>
          </a:p>
          <a:p>
            <a:pPr algn="just"/>
            <a:endParaRPr lang="en-US" sz="20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r>
              <a:rPr lang="en-US" sz="2000" dirty="0">
                <a:solidFill>
                  <a:schemeClr val="tx1"/>
                </a:solidFill>
                <a:highlight>
                  <a:srgbClr val="FFFFFF"/>
                </a:highlight>
                <a:latin typeface="Times New Roman" panose="02020603050405020304" pitchFamily="18" charset="0"/>
                <a:cs typeface="Times New Roman" panose="02020603050405020304" pitchFamily="18" charset="0"/>
              </a:rPr>
              <a:t>This project proposes molecular-level data storage into DNA molecules by leveraging biotechnology advances in synthesizing, manipulating and sequencing DNA to develop secure archival storage. In DNA data storage, Low-Density Parity-Check (LDPC) codes are utilized during both encoding and decoding phases.</a:t>
            </a:r>
          </a:p>
          <a:p>
            <a:pPr marL="0" indent="0" algn="just">
              <a:buNone/>
            </a:pPr>
            <a:endParaRPr lang="en-US" sz="20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r>
              <a:rPr lang="en-US" sz="2000" dirty="0">
                <a:solidFill>
                  <a:schemeClr val="tx1"/>
                </a:solidFill>
                <a:highlight>
                  <a:srgbClr val="FFFFFF"/>
                </a:highlight>
                <a:latin typeface="Times New Roman" panose="02020603050405020304" pitchFamily="18" charset="0"/>
                <a:cs typeface="Times New Roman" panose="02020603050405020304" pitchFamily="18" charset="0"/>
              </a:rPr>
              <a:t>Cryptography scheme is proposed by using DNA Attribute Based Encryption in which a random 1024-bit DNA computing based DNA Data Key (DNADK) is generated</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330371-41EA-5C04-8CE3-A76751D6B8CE}"/>
              </a:ext>
            </a:extLst>
          </p:cNvPr>
          <p:cNvPicPr>
            <a:picLocks noChangeAspect="1"/>
          </p:cNvPicPr>
          <p:nvPr/>
        </p:nvPicPr>
        <p:blipFill>
          <a:blip r:embed="rId2"/>
          <a:stretch>
            <a:fillRect/>
          </a:stretch>
        </p:blipFill>
        <p:spPr>
          <a:xfrm>
            <a:off x="399661" y="193098"/>
            <a:ext cx="1588864" cy="1386981"/>
          </a:xfrm>
          <a:prstGeom prst="rect">
            <a:avLst/>
          </a:prstGeom>
        </p:spPr>
      </p:pic>
    </p:spTree>
    <p:extLst>
      <p:ext uri="{BB962C8B-B14F-4D97-AF65-F5344CB8AC3E}">
        <p14:creationId xmlns:p14="http://schemas.microsoft.com/office/powerpoint/2010/main" val="394258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F4EA-4D9C-34D9-C043-EB4C112FFE5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OBJECTIVE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078E94-938F-E6DE-CE6D-A574CB3536E1}"/>
              </a:ext>
            </a:extLst>
          </p:cNvPr>
          <p:cNvSpPr>
            <a:spLocks noGrp="1"/>
          </p:cNvSpPr>
          <p:nvPr>
            <p:ph idx="1"/>
          </p:nvPr>
        </p:nvSpPr>
        <p:spPr>
          <a:xfrm>
            <a:off x="933614" y="2208396"/>
            <a:ext cx="10663989" cy="3662085"/>
          </a:xfrm>
        </p:spPr>
        <p:txBody>
          <a:bodyPr>
            <a:normAutofit/>
          </a:bodyPr>
          <a:lstStyle/>
          <a:p>
            <a:pPr marL="342900" indent="-342900" algn="just">
              <a:lnSpc>
                <a:spcPct val="100000"/>
              </a:lnSpc>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To create and promote an interoperable storage ecosystem based on DNA as a data storage medium.</a:t>
            </a:r>
          </a:p>
          <a:p>
            <a:pPr marL="342900" indent="-342900" algn="just">
              <a:lnSpc>
                <a:spcPct val="100000"/>
              </a:lnSpc>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To reduce the burden on traditional data centers</a:t>
            </a:r>
          </a:p>
          <a:p>
            <a:pPr marL="342900" indent="-342900" algn="just">
              <a:lnSpc>
                <a:spcPct val="100000"/>
              </a:lnSpc>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To preserve extensive archives of information that do not need to be accessed regularly.</a:t>
            </a:r>
          </a:p>
          <a:p>
            <a:pPr marL="342900" indent="-342900" algn="just">
              <a:lnSpc>
                <a:spcPct val="100000"/>
              </a:lnSpc>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To secure the data using DNA Cryptography</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4D9B610-5857-1BB3-F783-E4B948B8B71A}"/>
              </a:ext>
            </a:extLst>
          </p:cNvPr>
          <p:cNvPicPr>
            <a:picLocks noChangeAspect="1"/>
          </p:cNvPicPr>
          <p:nvPr/>
        </p:nvPicPr>
        <p:blipFill>
          <a:blip r:embed="rId2"/>
          <a:stretch>
            <a:fillRect/>
          </a:stretch>
        </p:blipFill>
        <p:spPr>
          <a:xfrm>
            <a:off x="353008" y="303707"/>
            <a:ext cx="1588864" cy="1386981"/>
          </a:xfrm>
          <a:prstGeom prst="rect">
            <a:avLst/>
          </a:prstGeom>
        </p:spPr>
      </p:pic>
    </p:spTree>
    <p:extLst>
      <p:ext uri="{BB962C8B-B14F-4D97-AF65-F5344CB8AC3E}">
        <p14:creationId xmlns:p14="http://schemas.microsoft.com/office/powerpoint/2010/main" val="283842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7DF7-650E-C774-1BCB-F033CB2840C3}"/>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LITERATURE SURVEY</a:t>
            </a:r>
            <a:endParaRPr lang="en-IN" sz="3600" b="1" dirty="0"/>
          </a:p>
        </p:txBody>
      </p:sp>
      <p:sp>
        <p:nvSpPr>
          <p:cNvPr id="3" name="Content Placeholder 2">
            <a:extLst>
              <a:ext uri="{FF2B5EF4-FFF2-40B4-BE49-F238E27FC236}">
                <a16:creationId xmlns:a16="http://schemas.microsoft.com/office/drawing/2014/main" id="{2AB4EF39-5688-39E6-B3F4-FF0B8C6EDAC3}"/>
              </a:ext>
            </a:extLst>
          </p:cNvPr>
          <p:cNvSpPr>
            <a:spLocks noGrp="1"/>
          </p:cNvSpPr>
          <p:nvPr>
            <p:ph idx="1"/>
          </p:nvPr>
        </p:nvSpPr>
        <p:spPr>
          <a:xfrm>
            <a:off x="899303" y="1770960"/>
            <a:ext cx="10515600" cy="5105894"/>
          </a:xfrm>
        </p:spPr>
        <p:txBody>
          <a:bodyPr>
            <a:normAutofit/>
          </a:bodyPr>
          <a:lstStyle/>
          <a:p>
            <a:pPr marL="0" indent="0">
              <a:buNone/>
            </a:pPr>
            <a:endParaRPr lang="en-US" sz="1400" b="1" i="0" dirty="0">
              <a:effectLst/>
              <a:latin typeface="Times New Roman" panose="02020603050405020304" pitchFamily="18" charset="0"/>
              <a:cs typeface="Times New Roman" panose="02020603050405020304" pitchFamily="18" charset="0"/>
            </a:endParaRPr>
          </a:p>
          <a:p>
            <a:pPr marL="0" indent="0">
              <a:buNone/>
            </a:pPr>
            <a:r>
              <a:rPr lang="en-US" sz="1800" b="1" i="0" dirty="0">
                <a:effectLst/>
                <a:latin typeface="Times New Roman" panose="02020603050405020304" pitchFamily="18" charset="0"/>
                <a:cs typeface="Times New Roman" panose="02020603050405020304" pitchFamily="18" charset="0"/>
              </a:rPr>
              <a:t>Secure and Efficient Data Storage and Sharing Scheme for Cloud Computing</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Authors: Bo Liu, </a:t>
            </a:r>
            <a:r>
              <a:rPr lang="en-IN" sz="1800" b="0" i="0" dirty="0" err="1">
                <a:effectLst/>
                <a:latin typeface="Times New Roman" panose="02020603050405020304" pitchFamily="18" charset="0"/>
                <a:cs typeface="Times New Roman" panose="02020603050405020304" pitchFamily="18" charset="0"/>
              </a:rPr>
              <a:t>Zhibo</a:t>
            </a:r>
            <a:r>
              <a:rPr lang="en-IN" sz="1800" b="0" i="0" dirty="0">
                <a:effectLst/>
                <a:latin typeface="Times New Roman" panose="02020603050405020304" pitchFamily="18" charset="0"/>
                <a:cs typeface="Times New Roman" panose="02020603050405020304" pitchFamily="18" charset="0"/>
              </a:rPr>
              <a:t> Wang, </a:t>
            </a:r>
            <a:r>
              <a:rPr lang="en-IN" sz="1800" b="0" i="0" dirty="0" err="1">
                <a:effectLst/>
                <a:latin typeface="Times New Roman" panose="02020603050405020304" pitchFamily="18" charset="0"/>
                <a:cs typeface="Times New Roman" panose="02020603050405020304" pitchFamily="18" charset="0"/>
              </a:rPr>
              <a:t>Xuebiao</a:t>
            </a:r>
            <a:r>
              <a:rPr lang="en-IN" sz="1800" b="0" i="0" dirty="0">
                <a:effectLst/>
                <a:latin typeface="Times New Roman" panose="02020603050405020304" pitchFamily="18" charset="0"/>
                <a:cs typeface="Times New Roman" panose="02020603050405020304" pitchFamily="18" charset="0"/>
              </a:rPr>
              <a:t> Yuchi, et al.</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Published in: Future Generation Computer Systems, 2016.</a:t>
            </a:r>
          </a:p>
          <a:p>
            <a:pPr marL="0" indent="0">
              <a:buNone/>
            </a:pPr>
            <a:r>
              <a:rPr lang="en-US" sz="1800" b="1" i="0" dirty="0">
                <a:effectLst/>
                <a:latin typeface="Times New Roman" panose="02020603050405020304" pitchFamily="18" charset="0"/>
                <a:cs typeface="Times New Roman" panose="02020603050405020304" pitchFamily="18" charset="0"/>
              </a:rPr>
              <a:t>A Hybrid Secure Data Storage Scheme for Cloud Computing</a:t>
            </a:r>
            <a:endParaRPr lang="en-US" sz="1800" b="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Authors: </a:t>
            </a:r>
            <a:r>
              <a:rPr lang="en-IN" sz="1800" b="0" i="0" dirty="0" err="1">
                <a:effectLst/>
                <a:latin typeface="Times New Roman" panose="02020603050405020304" pitchFamily="18" charset="0"/>
                <a:cs typeface="Times New Roman" panose="02020603050405020304" pitchFamily="18" charset="0"/>
              </a:rPr>
              <a:t>Yulei</a:t>
            </a:r>
            <a:r>
              <a:rPr lang="en-IN" sz="1800" b="0" i="0" dirty="0">
                <a:effectLst/>
                <a:latin typeface="Times New Roman" panose="02020603050405020304" pitchFamily="18" charset="0"/>
                <a:cs typeface="Times New Roman" panose="02020603050405020304" pitchFamily="18" charset="0"/>
              </a:rPr>
              <a:t> Wu, </a:t>
            </a:r>
            <a:r>
              <a:rPr lang="en-IN" sz="1800" b="0" i="0" dirty="0" err="1">
                <a:effectLst/>
                <a:latin typeface="Times New Roman" panose="02020603050405020304" pitchFamily="18" charset="0"/>
                <a:cs typeface="Times New Roman" panose="02020603050405020304" pitchFamily="18" charset="0"/>
              </a:rPr>
              <a:t>Jingwei</a:t>
            </a:r>
            <a:r>
              <a:rPr lang="en-IN" sz="1800" b="0" i="0" dirty="0">
                <a:effectLst/>
                <a:latin typeface="Times New Roman" panose="02020603050405020304" pitchFamily="18" charset="0"/>
                <a:cs typeface="Times New Roman" panose="02020603050405020304" pitchFamily="18" charset="0"/>
              </a:rPr>
              <a:t> Li, </a:t>
            </a:r>
            <a:r>
              <a:rPr lang="en-IN" sz="1800" b="0" i="0" dirty="0" err="1">
                <a:effectLst/>
                <a:latin typeface="Times New Roman" panose="02020603050405020304" pitchFamily="18" charset="0"/>
                <a:cs typeface="Times New Roman" panose="02020603050405020304" pitchFamily="18" charset="0"/>
              </a:rPr>
              <a:t>Yiyu</a:t>
            </a:r>
            <a:r>
              <a:rPr lang="en-IN" sz="1800" b="0" i="0" dirty="0">
                <a:effectLst/>
                <a:latin typeface="Times New Roman" panose="02020603050405020304" pitchFamily="18" charset="0"/>
                <a:cs typeface="Times New Roman" panose="02020603050405020304" pitchFamily="18" charset="0"/>
              </a:rPr>
              <a:t> Yao, et al.</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Published in: International Journal of Distributed Sensor Networks, 2017.</a:t>
            </a:r>
          </a:p>
          <a:p>
            <a:pPr marL="0" indent="0">
              <a:buNone/>
            </a:pPr>
            <a:r>
              <a:rPr lang="en-US" sz="1800" b="1" i="0" dirty="0">
                <a:effectLst/>
                <a:latin typeface="Times New Roman" panose="02020603050405020304" pitchFamily="18" charset="0"/>
                <a:cs typeface="Times New Roman" panose="02020603050405020304" pitchFamily="18" charset="0"/>
              </a:rPr>
              <a:t>An Enhanced Data Security Scheme for Cloud Storage using Fragmentation and Encryption</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Authors: S. Gomathi, P. Kavitha, K. Sangeetha, et al.</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Published in: Procedia Computer Science, 2018.</a:t>
            </a:r>
          </a:p>
          <a:p>
            <a:pPr marL="0" indent="0">
              <a:buNone/>
            </a:pPr>
            <a:r>
              <a:rPr lang="en-US" sz="1800" b="1" i="0" dirty="0">
                <a:effectLst/>
                <a:latin typeface="Times New Roman" panose="02020603050405020304" pitchFamily="18" charset="0"/>
                <a:cs typeface="Times New Roman" panose="02020603050405020304" pitchFamily="18" charset="0"/>
              </a:rPr>
              <a:t>Privacy-Preserving Cloud Storage System using Data Fragmentation and Encryption</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Authors: Y. Sun, R. Jiang, J. Zhao, et al.</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Published in: Security and Communication Networks, 2020</a:t>
            </a:r>
          </a:p>
          <a:p>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526896-0789-17FD-1E45-53EC6E87A4DB}"/>
              </a:ext>
            </a:extLst>
          </p:cNvPr>
          <p:cNvPicPr>
            <a:picLocks noChangeAspect="1"/>
          </p:cNvPicPr>
          <p:nvPr/>
        </p:nvPicPr>
        <p:blipFill>
          <a:blip r:embed="rId2"/>
          <a:stretch>
            <a:fillRect/>
          </a:stretch>
        </p:blipFill>
        <p:spPr>
          <a:xfrm>
            <a:off x="399436" y="294280"/>
            <a:ext cx="1588864" cy="1386981"/>
          </a:xfrm>
          <a:prstGeom prst="rect">
            <a:avLst/>
          </a:prstGeom>
        </p:spPr>
      </p:pic>
    </p:spTree>
    <p:extLst>
      <p:ext uri="{BB962C8B-B14F-4D97-AF65-F5344CB8AC3E}">
        <p14:creationId xmlns:p14="http://schemas.microsoft.com/office/powerpoint/2010/main" val="418989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CD2F-AF4F-AE8B-80E0-9C15837EE29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EXISTING SYSTEM</a:t>
            </a:r>
            <a:endParaRPr lang="en-IN" sz="3600" b="1" dirty="0"/>
          </a:p>
        </p:txBody>
      </p:sp>
      <p:sp>
        <p:nvSpPr>
          <p:cNvPr id="3" name="Content Placeholder 2">
            <a:extLst>
              <a:ext uri="{FF2B5EF4-FFF2-40B4-BE49-F238E27FC236}">
                <a16:creationId xmlns:a16="http://schemas.microsoft.com/office/drawing/2014/main" id="{D7B37010-E890-7B28-BF63-D1B601F60BCC}"/>
              </a:ext>
            </a:extLst>
          </p:cNvPr>
          <p:cNvSpPr>
            <a:spLocks noGrp="1"/>
          </p:cNvSpPr>
          <p:nvPr>
            <p:ph idx="1"/>
          </p:nvPr>
        </p:nvSpPr>
        <p:spPr>
          <a:xfrm>
            <a:off x="838200" y="1957137"/>
            <a:ext cx="10515600" cy="4670675"/>
          </a:xfrm>
        </p:spPr>
        <p:txBody>
          <a:bodyPr>
            <a:normAutofit fontScale="70000" lnSpcReduction="20000"/>
          </a:bodyPr>
          <a:lstStyle/>
          <a:p>
            <a:pPr marL="342900" indent="-342900" algn="just">
              <a:lnSpc>
                <a:spcPct val="100000"/>
              </a:lnSpc>
            </a:pPr>
            <a:r>
              <a:rPr lang="en-US" sz="3600" b="1" dirty="0">
                <a:solidFill>
                  <a:schemeClr val="tx1"/>
                </a:solidFill>
                <a:highlight>
                  <a:srgbClr val="FFFFFF"/>
                </a:highlight>
                <a:latin typeface="Times New Roman" panose="02020603050405020304" pitchFamily="18" charset="0"/>
                <a:cs typeface="Times New Roman" panose="02020603050405020304" pitchFamily="18" charset="0"/>
              </a:rPr>
              <a:t>Hard Disk Drives (HDDs): </a:t>
            </a:r>
          </a:p>
          <a:p>
            <a:pPr marL="0" indent="0" algn="just">
              <a:lnSpc>
                <a:spcPct val="100000"/>
              </a:lnSpc>
              <a:buNone/>
            </a:pPr>
            <a:r>
              <a:rPr lang="en-US" dirty="0">
                <a:solidFill>
                  <a:schemeClr val="tx1"/>
                </a:solidFill>
                <a:highlight>
                  <a:srgbClr val="FFFFFF"/>
                </a:highlight>
                <a:latin typeface="Times New Roman" panose="02020603050405020304" pitchFamily="18" charset="0"/>
                <a:cs typeface="Times New Roman" panose="02020603050405020304" pitchFamily="18" charset="0"/>
              </a:rPr>
              <a:t>                   HDDs are a widely used storage medium for cloud servers due to their low cost and high storage capacity. They are typically used for storing data that does not require fast access times.</a:t>
            </a:r>
          </a:p>
          <a:p>
            <a:pPr marL="0" indent="0" algn="just">
              <a:lnSpc>
                <a:spcPct val="100000"/>
              </a:lnSpc>
              <a:buNone/>
            </a:pPr>
            <a:endParaRPr lang="en-US" sz="2600" dirty="0">
              <a:solidFill>
                <a:schemeClr val="tx1"/>
              </a:solidFill>
              <a:highlight>
                <a:srgbClr val="FFFFFF"/>
              </a:highlight>
              <a:latin typeface="Times New Roman" panose="02020603050405020304" pitchFamily="18" charset="0"/>
              <a:cs typeface="Times New Roman" panose="02020603050405020304" pitchFamily="18" charset="0"/>
            </a:endParaRPr>
          </a:p>
          <a:p>
            <a:pPr marL="342900" indent="-342900" algn="just">
              <a:lnSpc>
                <a:spcPct val="100000"/>
              </a:lnSpc>
            </a:pPr>
            <a:r>
              <a:rPr lang="en-US" sz="3600" b="1" dirty="0">
                <a:solidFill>
                  <a:schemeClr val="tx1"/>
                </a:solidFill>
                <a:highlight>
                  <a:srgbClr val="FFFFFF"/>
                </a:highlight>
                <a:latin typeface="Times New Roman" panose="02020603050405020304" pitchFamily="18" charset="0"/>
                <a:cs typeface="Times New Roman" panose="02020603050405020304" pitchFamily="18" charset="0"/>
              </a:rPr>
              <a:t>Solid-State Drives (SSDs): </a:t>
            </a:r>
          </a:p>
          <a:p>
            <a:pPr marL="0" indent="0" algn="just">
              <a:lnSpc>
                <a:spcPct val="100000"/>
              </a:lnSpc>
              <a:buNone/>
            </a:pPr>
            <a:r>
              <a:rPr lang="en-US" b="1" dirty="0">
                <a:highlight>
                  <a:srgbClr val="FFFFFF"/>
                </a:highlight>
                <a:latin typeface="Times New Roman" panose="02020603050405020304" pitchFamily="18" charset="0"/>
                <a:cs typeface="Times New Roman" panose="02020603050405020304" pitchFamily="18" charset="0"/>
              </a:rPr>
              <a:t>                    </a:t>
            </a:r>
            <a:r>
              <a:rPr lang="en-US" dirty="0">
                <a:solidFill>
                  <a:schemeClr val="tx1"/>
                </a:solidFill>
                <a:highlight>
                  <a:srgbClr val="FFFFFF"/>
                </a:highlight>
                <a:latin typeface="Times New Roman" panose="02020603050405020304" pitchFamily="18" charset="0"/>
                <a:cs typeface="Times New Roman" panose="02020603050405020304" pitchFamily="18" charset="0"/>
              </a:rPr>
              <a:t>SSDs are becoming increasingly popular in cloud servers due to their faster read and write speeds compared to HDDs. They are typically used for storing data that requires fast access times.</a:t>
            </a:r>
          </a:p>
          <a:p>
            <a:pPr marL="0" indent="0" algn="just">
              <a:lnSpc>
                <a:spcPct val="100000"/>
              </a:lnSpc>
              <a:buNone/>
            </a:pPr>
            <a:endParaRPr lang="en-US" sz="2600" dirty="0">
              <a:solidFill>
                <a:schemeClr val="tx1"/>
              </a:solidFill>
              <a:highlight>
                <a:srgbClr val="FFFFFF"/>
              </a:highlight>
              <a:latin typeface="Times New Roman" panose="02020603050405020304" pitchFamily="18" charset="0"/>
              <a:cs typeface="Times New Roman" panose="02020603050405020304" pitchFamily="18" charset="0"/>
            </a:endParaRPr>
          </a:p>
          <a:p>
            <a:pPr marL="342900" indent="-342900" algn="just">
              <a:lnSpc>
                <a:spcPct val="100000"/>
              </a:lnSpc>
            </a:pPr>
            <a:r>
              <a:rPr lang="en-US" sz="3600" b="1" dirty="0">
                <a:solidFill>
                  <a:schemeClr val="tx1"/>
                </a:solidFill>
                <a:highlight>
                  <a:srgbClr val="FFFFFF"/>
                </a:highlight>
                <a:latin typeface="Times New Roman" panose="02020603050405020304" pitchFamily="18" charset="0"/>
                <a:cs typeface="Times New Roman" panose="02020603050405020304" pitchFamily="18" charset="0"/>
              </a:rPr>
              <a:t>Storage Area Network (SAN): </a:t>
            </a:r>
          </a:p>
          <a:p>
            <a:pPr marL="0" indent="0" algn="just">
              <a:lnSpc>
                <a:spcPct val="100000"/>
              </a:lnSpc>
              <a:buNone/>
            </a:pPr>
            <a:r>
              <a:rPr lang="en-US" sz="3100" dirty="0">
                <a:solidFill>
                  <a:schemeClr val="tx1"/>
                </a:solidFill>
                <a:highlight>
                  <a:srgbClr val="FFFFFF"/>
                </a:highlight>
                <a:latin typeface="Times New Roman" panose="02020603050405020304" pitchFamily="18" charset="0"/>
                <a:cs typeface="Times New Roman" panose="02020603050405020304" pitchFamily="18" charset="0"/>
              </a:rPr>
              <a:t>                      SAN is a dedicated high-speed network that provides block-level access to storage devices. It allows cloud servers to access storage devices as if they were attached locally.</a:t>
            </a:r>
          </a:p>
          <a:p>
            <a:endParaRPr lang="en-IN" dirty="0"/>
          </a:p>
        </p:txBody>
      </p:sp>
      <p:pic>
        <p:nvPicPr>
          <p:cNvPr id="4" name="Picture 3">
            <a:extLst>
              <a:ext uri="{FF2B5EF4-FFF2-40B4-BE49-F238E27FC236}">
                <a16:creationId xmlns:a16="http://schemas.microsoft.com/office/drawing/2014/main" id="{EF0D5111-D411-DA74-213A-ACC2428966EE}"/>
              </a:ext>
            </a:extLst>
          </p:cNvPr>
          <p:cNvPicPr>
            <a:picLocks noChangeAspect="1"/>
          </p:cNvPicPr>
          <p:nvPr/>
        </p:nvPicPr>
        <p:blipFill>
          <a:blip r:embed="rId2"/>
          <a:stretch>
            <a:fillRect/>
          </a:stretch>
        </p:blipFill>
        <p:spPr>
          <a:xfrm>
            <a:off x="287694" y="334415"/>
            <a:ext cx="1588864" cy="1386981"/>
          </a:xfrm>
          <a:prstGeom prst="rect">
            <a:avLst/>
          </a:prstGeom>
        </p:spPr>
      </p:pic>
    </p:spTree>
    <p:extLst>
      <p:ext uri="{BB962C8B-B14F-4D97-AF65-F5344CB8AC3E}">
        <p14:creationId xmlns:p14="http://schemas.microsoft.com/office/powerpoint/2010/main" val="104661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9D5C-FE8C-747E-E61C-9A67B8185520}"/>
              </a:ext>
            </a:extLst>
          </p:cNvPr>
          <p:cNvSpPr>
            <a:spLocks noGrp="1"/>
          </p:cNvSpPr>
          <p:nvPr>
            <p:ph type="title"/>
          </p:nvPr>
        </p:nvSpPr>
        <p:spPr>
          <a:xfrm>
            <a:off x="2859505" y="303707"/>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                 DRAWBACKS </a:t>
            </a:r>
          </a:p>
        </p:txBody>
      </p:sp>
      <p:sp>
        <p:nvSpPr>
          <p:cNvPr id="3" name="Content Placeholder 2">
            <a:extLst>
              <a:ext uri="{FF2B5EF4-FFF2-40B4-BE49-F238E27FC236}">
                <a16:creationId xmlns:a16="http://schemas.microsoft.com/office/drawing/2014/main" id="{115B3D2A-55A2-74E8-476A-B4FF5B424AC9}"/>
              </a:ext>
            </a:extLst>
          </p:cNvPr>
          <p:cNvSpPr>
            <a:spLocks noGrp="1"/>
          </p:cNvSpPr>
          <p:nvPr>
            <p:ph idx="1"/>
          </p:nvPr>
        </p:nvSpPr>
        <p:spPr>
          <a:xfrm>
            <a:off x="433137" y="2053389"/>
            <a:ext cx="11163159" cy="4299286"/>
          </a:xfrm>
        </p:spPr>
        <p:txBody>
          <a:bodyPr>
            <a:normAutofit fontScale="25000" lnSpcReduction="20000"/>
          </a:bodyPr>
          <a:lstStyle/>
          <a:p>
            <a:pPr marL="342900" indent="-342900" algn="just">
              <a:lnSpc>
                <a:spcPct val="100000"/>
              </a:lnSpc>
            </a:pPr>
            <a:r>
              <a:rPr lang="en-US" sz="9600" dirty="0">
                <a:solidFill>
                  <a:schemeClr val="tx1"/>
                </a:solidFill>
                <a:highlight>
                  <a:srgbClr val="FFFFFF"/>
                </a:highlight>
                <a:latin typeface="Times New Roman" panose="02020603050405020304" pitchFamily="18" charset="0"/>
                <a:cs typeface="Times New Roman" panose="02020603050405020304" pitchFamily="18" charset="0"/>
              </a:rPr>
              <a:t>Building and maintaining data centers can be very expensive, particularly as the demand for cloud services grows. </a:t>
            </a:r>
          </a:p>
          <a:p>
            <a:pPr marL="342900" indent="-342900" algn="just">
              <a:lnSpc>
                <a:spcPct val="100000"/>
              </a:lnSpc>
            </a:pPr>
            <a:endParaRPr lang="en-US" sz="9600" dirty="0">
              <a:solidFill>
                <a:schemeClr val="tx1"/>
              </a:solidFill>
              <a:highlight>
                <a:srgbClr val="FFFFFF"/>
              </a:highlight>
              <a:latin typeface="Times New Roman" panose="02020603050405020304" pitchFamily="18" charset="0"/>
              <a:cs typeface="Times New Roman" panose="02020603050405020304" pitchFamily="18" charset="0"/>
            </a:endParaRPr>
          </a:p>
          <a:p>
            <a:pPr marL="342900" indent="-342900" algn="just">
              <a:lnSpc>
                <a:spcPct val="100000"/>
              </a:lnSpc>
            </a:pPr>
            <a:r>
              <a:rPr lang="en-US" sz="9600" dirty="0">
                <a:solidFill>
                  <a:schemeClr val="tx1"/>
                </a:solidFill>
                <a:highlight>
                  <a:srgbClr val="FFFFFF"/>
                </a:highlight>
                <a:latin typeface="Times New Roman" panose="02020603050405020304" pitchFamily="18" charset="0"/>
                <a:cs typeface="Times New Roman" panose="02020603050405020304" pitchFamily="18" charset="0"/>
              </a:rPr>
              <a:t>Data centers require a significant amount of energy to run, which can result in a high carbon footprint. </a:t>
            </a:r>
          </a:p>
          <a:p>
            <a:pPr marL="342900" indent="-342900" algn="just">
              <a:lnSpc>
                <a:spcPct val="100000"/>
              </a:lnSpc>
            </a:pPr>
            <a:endParaRPr lang="en-US" sz="9600" dirty="0">
              <a:solidFill>
                <a:schemeClr val="tx1"/>
              </a:solidFill>
              <a:highlight>
                <a:srgbClr val="FFFFFF"/>
              </a:highlight>
              <a:latin typeface="Times New Roman" panose="02020603050405020304" pitchFamily="18" charset="0"/>
              <a:cs typeface="Times New Roman" panose="02020603050405020304" pitchFamily="18" charset="0"/>
            </a:endParaRPr>
          </a:p>
          <a:p>
            <a:pPr marL="342900" indent="-342900" algn="just">
              <a:lnSpc>
                <a:spcPct val="100000"/>
              </a:lnSpc>
            </a:pPr>
            <a:r>
              <a:rPr lang="en-US" sz="9600" dirty="0">
                <a:solidFill>
                  <a:schemeClr val="tx1"/>
                </a:solidFill>
                <a:highlight>
                  <a:srgbClr val="FFFFFF"/>
                </a:highlight>
                <a:latin typeface="Times New Roman" panose="02020603050405020304" pitchFamily="18" charset="0"/>
                <a:cs typeface="Times New Roman" panose="02020603050405020304" pitchFamily="18" charset="0"/>
              </a:rPr>
              <a:t>Each storage unit has a limited data storage capacity.</a:t>
            </a:r>
          </a:p>
          <a:p>
            <a:pPr marL="342900" indent="-342900" algn="just">
              <a:lnSpc>
                <a:spcPct val="100000"/>
              </a:lnSpc>
            </a:pPr>
            <a:endParaRPr lang="en-US" sz="9600" dirty="0">
              <a:solidFill>
                <a:schemeClr val="tx1"/>
              </a:solidFill>
              <a:highlight>
                <a:srgbClr val="FFFFFF"/>
              </a:highlight>
              <a:latin typeface="Times New Roman" panose="02020603050405020304" pitchFamily="18" charset="0"/>
              <a:cs typeface="Times New Roman" panose="02020603050405020304" pitchFamily="18" charset="0"/>
            </a:endParaRPr>
          </a:p>
          <a:p>
            <a:pPr marL="342900" indent="-342900" algn="just">
              <a:lnSpc>
                <a:spcPct val="100000"/>
              </a:lnSpc>
            </a:pPr>
            <a:r>
              <a:rPr lang="en-US" sz="9600" dirty="0">
                <a:solidFill>
                  <a:schemeClr val="tx1"/>
                </a:solidFill>
                <a:highlight>
                  <a:srgbClr val="FFFFFF"/>
                </a:highlight>
                <a:latin typeface="Times New Roman" panose="02020603050405020304" pitchFamily="18" charset="0"/>
                <a:cs typeface="Times New Roman" panose="02020603050405020304" pitchFamily="18" charset="0"/>
              </a:rPr>
              <a:t>Lost, damaged or corrupted. </a:t>
            </a:r>
          </a:p>
          <a:p>
            <a:pPr marL="342900" indent="-342900" algn="just">
              <a:lnSpc>
                <a:spcPct val="100000"/>
              </a:lnSpc>
            </a:pPr>
            <a:endParaRPr lang="en-US" sz="9600" dirty="0">
              <a:solidFill>
                <a:schemeClr val="tx1"/>
              </a:solidFill>
              <a:highlight>
                <a:srgbClr val="FFFFFF"/>
              </a:highlight>
              <a:latin typeface="Times New Roman" panose="02020603050405020304" pitchFamily="18" charset="0"/>
              <a:cs typeface="Times New Roman" panose="02020603050405020304" pitchFamily="18" charset="0"/>
            </a:endParaRPr>
          </a:p>
          <a:p>
            <a:pPr marL="342900" indent="-342900" algn="just">
              <a:lnSpc>
                <a:spcPct val="100000"/>
              </a:lnSpc>
            </a:pPr>
            <a:r>
              <a:rPr lang="en-US" sz="9600" dirty="0">
                <a:solidFill>
                  <a:schemeClr val="tx1"/>
                </a:solidFill>
                <a:highlight>
                  <a:srgbClr val="FFFFFF"/>
                </a:highlight>
                <a:latin typeface="Times New Roman" panose="02020603050405020304" pitchFamily="18" charset="0"/>
                <a:cs typeface="Times New Roman" panose="02020603050405020304" pitchFamily="18" charset="0"/>
              </a:rPr>
              <a:t>Can’t store data even for a longer period of time. </a:t>
            </a:r>
          </a:p>
          <a:p>
            <a:pPr marL="0" indent="0" algn="just">
              <a:lnSpc>
                <a:spcPct val="100000"/>
              </a:lnSpc>
              <a:buNone/>
            </a:pPr>
            <a:endParaRPr lang="en-US" sz="9600"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6BFB37-9447-EED7-0610-0249A356C566}"/>
              </a:ext>
            </a:extLst>
          </p:cNvPr>
          <p:cNvPicPr>
            <a:picLocks noChangeAspect="1"/>
          </p:cNvPicPr>
          <p:nvPr/>
        </p:nvPicPr>
        <p:blipFill>
          <a:blip r:embed="rId2"/>
          <a:stretch>
            <a:fillRect/>
          </a:stretch>
        </p:blipFill>
        <p:spPr>
          <a:xfrm>
            <a:off x="286265" y="198396"/>
            <a:ext cx="1588864" cy="1386981"/>
          </a:xfrm>
          <a:prstGeom prst="rect">
            <a:avLst/>
          </a:prstGeom>
        </p:spPr>
      </p:pic>
    </p:spTree>
    <p:extLst>
      <p:ext uri="{BB962C8B-B14F-4D97-AF65-F5344CB8AC3E}">
        <p14:creationId xmlns:p14="http://schemas.microsoft.com/office/powerpoint/2010/main" val="203439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41A4-712D-1F32-44C7-AF1B0E7F29D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PROPOSED SYSTEM</a:t>
            </a:r>
          </a:p>
        </p:txBody>
      </p:sp>
      <p:sp>
        <p:nvSpPr>
          <p:cNvPr id="3" name="Content Placeholder 2">
            <a:extLst>
              <a:ext uri="{FF2B5EF4-FFF2-40B4-BE49-F238E27FC236}">
                <a16:creationId xmlns:a16="http://schemas.microsoft.com/office/drawing/2014/main" id="{9484A8E5-4B0B-9CD2-B854-86467F5B9F21}"/>
              </a:ext>
            </a:extLst>
          </p:cNvPr>
          <p:cNvSpPr>
            <a:spLocks noGrp="1"/>
          </p:cNvSpPr>
          <p:nvPr>
            <p:ph idx="1"/>
          </p:nvPr>
        </p:nvSpPr>
        <p:spPr>
          <a:xfrm>
            <a:off x="634315" y="1436914"/>
            <a:ext cx="10719486" cy="5380981"/>
          </a:xfrm>
        </p:spPr>
        <p:txBody>
          <a:bodyPr>
            <a:normAutofit/>
          </a:bodyPr>
          <a:lstStyle/>
          <a:p>
            <a:pPr marL="0" indent="0" algn="just">
              <a:lnSpc>
                <a:spcPct val="100000"/>
              </a:lnSpc>
              <a:buNone/>
            </a:pPr>
            <a:endParaRPr lang="en-US" sz="1800" dirty="0">
              <a:solidFill>
                <a:schemeClr val="tx1"/>
              </a:solidFill>
              <a:highlight>
                <a:srgbClr val="FFFFFF"/>
              </a:highlight>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solidFill>
                  <a:schemeClr val="tx1"/>
                </a:solidFill>
                <a:highlight>
                  <a:srgbClr val="FFFFFF"/>
                </a:highlight>
                <a:latin typeface="Times New Roman" panose="02020603050405020304" pitchFamily="18" charset="0"/>
                <a:cs typeface="Times New Roman" panose="02020603050405020304" pitchFamily="18" charset="0"/>
              </a:rPr>
              <a:t>The proposed system of DNA Computing Model to DNA Code Substitution and Recovery based Data Storage and DNA ABE based Data Security in Cloud aims to address the drawbacks of existing cloud data storage and security mechanisms.</a:t>
            </a:r>
          </a:p>
          <a:p>
            <a:pPr marL="0" indent="0" algn="just">
              <a:lnSpc>
                <a:spcPct val="100000"/>
              </a:lnSpc>
              <a:buNone/>
            </a:pPr>
            <a:endParaRPr lang="en-US" sz="2000" dirty="0">
              <a:solidFill>
                <a:schemeClr val="tx1"/>
              </a:solidFill>
              <a:highlight>
                <a:srgbClr val="FFFFFF"/>
              </a:highlight>
              <a:latin typeface="Times New Roman" panose="02020603050405020304" pitchFamily="18" charset="0"/>
              <a:cs typeface="Times New Roman" panose="02020603050405020304" pitchFamily="18" charset="0"/>
            </a:endParaRPr>
          </a:p>
          <a:p>
            <a:pPr marL="342900" indent="-342900" algn="just">
              <a:lnSpc>
                <a:spcPct val="100000"/>
              </a:lnSpc>
            </a:pPr>
            <a:r>
              <a:rPr lang="en-US" sz="2400" b="1" dirty="0">
                <a:solidFill>
                  <a:schemeClr val="tx1"/>
                </a:solidFill>
                <a:highlight>
                  <a:srgbClr val="FFFFFF"/>
                </a:highlight>
                <a:latin typeface="Times New Roman" panose="02020603050405020304" pitchFamily="18" charset="0"/>
                <a:cs typeface="Times New Roman" panose="02020603050405020304" pitchFamily="18" charset="0"/>
              </a:rPr>
              <a:t>DNA Code Substitution and Recovery based Data Storage</a:t>
            </a:r>
          </a:p>
          <a:p>
            <a:pPr marL="0" indent="0" algn="just">
              <a:lnSpc>
                <a:spcPct val="100000"/>
              </a:lnSpc>
              <a:buNone/>
            </a:pPr>
            <a:r>
              <a:rPr lang="en-US" sz="2000" dirty="0">
                <a:solidFill>
                  <a:schemeClr val="tx1"/>
                </a:solidFill>
                <a:highlight>
                  <a:srgbClr val="FFFFFF"/>
                </a:highlight>
                <a:latin typeface="Times New Roman" panose="02020603050405020304" pitchFamily="18" charset="0"/>
                <a:cs typeface="Times New Roman" panose="02020603050405020304" pitchFamily="18" charset="0"/>
              </a:rPr>
              <a:t>This component uses, Low-Density Parity-Check (LDPC) DNA code substitution and recovery techniques to store data in DNA molecules. </a:t>
            </a:r>
          </a:p>
          <a:p>
            <a:pPr marL="342900" indent="-342900" algn="just">
              <a:lnSpc>
                <a:spcPct val="100000"/>
              </a:lnSpc>
            </a:pPr>
            <a:r>
              <a:rPr lang="en-US" sz="2400" b="1" dirty="0">
                <a:solidFill>
                  <a:schemeClr val="tx1"/>
                </a:solidFill>
                <a:highlight>
                  <a:srgbClr val="FFFFFF"/>
                </a:highlight>
                <a:latin typeface="Times New Roman" panose="02020603050405020304" pitchFamily="18" charset="0"/>
                <a:cs typeface="Times New Roman" panose="02020603050405020304" pitchFamily="18" charset="0"/>
              </a:rPr>
              <a:t>DNA ABE based Data Security</a:t>
            </a:r>
          </a:p>
          <a:p>
            <a:pPr marL="0" indent="0" algn="just">
              <a:lnSpc>
                <a:spcPct val="100000"/>
              </a:lnSpc>
              <a:buNone/>
            </a:pPr>
            <a:r>
              <a:rPr lang="en-US" sz="1800" dirty="0">
                <a:solidFill>
                  <a:schemeClr val="tx1"/>
                </a:solidFill>
                <a:highlight>
                  <a:srgbClr val="FFFFFF"/>
                </a:highlight>
                <a:latin typeface="Times New Roman" panose="02020603050405020304" pitchFamily="18" charset="0"/>
                <a:cs typeface="Times New Roman" panose="02020603050405020304" pitchFamily="18" charset="0"/>
              </a:rPr>
              <a:t>T</a:t>
            </a:r>
            <a:r>
              <a:rPr lang="en-US" sz="2000" dirty="0">
                <a:solidFill>
                  <a:schemeClr val="tx1"/>
                </a:solidFill>
                <a:highlight>
                  <a:srgbClr val="FFFFFF"/>
                </a:highlight>
                <a:latin typeface="Times New Roman" panose="02020603050405020304" pitchFamily="18" charset="0"/>
                <a:cs typeface="Times New Roman" panose="02020603050405020304" pitchFamily="18" charset="0"/>
              </a:rPr>
              <a:t>his component uses Attribute-Based Encryption (ABE) techniques based on DNA sequences to provide secure data access control. ABE enables fine-grained access control to the data by using attributes as a basis for defining access policies. </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428DC2-682E-324A-C806-3AA1C4C92DBF}"/>
              </a:ext>
            </a:extLst>
          </p:cNvPr>
          <p:cNvPicPr>
            <a:picLocks noChangeAspect="1"/>
          </p:cNvPicPr>
          <p:nvPr/>
        </p:nvPicPr>
        <p:blipFill>
          <a:blip r:embed="rId2"/>
          <a:stretch>
            <a:fillRect/>
          </a:stretch>
        </p:blipFill>
        <p:spPr>
          <a:xfrm>
            <a:off x="203718" y="179260"/>
            <a:ext cx="1588864" cy="1386981"/>
          </a:xfrm>
          <a:prstGeom prst="rect">
            <a:avLst/>
          </a:prstGeom>
        </p:spPr>
      </p:pic>
    </p:spTree>
    <p:extLst>
      <p:ext uri="{BB962C8B-B14F-4D97-AF65-F5344CB8AC3E}">
        <p14:creationId xmlns:p14="http://schemas.microsoft.com/office/powerpoint/2010/main" val="383911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EB1F-5E5F-2592-4571-E532FFBE8ABE}"/>
              </a:ext>
            </a:extLst>
          </p:cNvPr>
          <p:cNvSpPr>
            <a:spLocks noGrp="1"/>
          </p:cNvSpPr>
          <p:nvPr>
            <p:ph type="title"/>
          </p:nvPr>
        </p:nvSpPr>
        <p:spPr>
          <a:xfrm>
            <a:off x="691763" y="365125"/>
            <a:ext cx="10662037" cy="1325563"/>
          </a:xfrm>
        </p:spPr>
        <p:txBody>
          <a:bodyPr>
            <a:normAutofit/>
          </a:bodyPr>
          <a:lstStyle/>
          <a:p>
            <a:r>
              <a:rPr lang="en-US" sz="3200" b="1" dirty="0">
                <a:latin typeface="Times New Roman" panose="02020603050405020304" pitchFamily="18" charset="0"/>
                <a:cs typeface="Times New Roman" panose="02020603050405020304" pitchFamily="18" charset="0"/>
              </a:rPr>
              <a:t>                         SYSTEM ARCHITECTURE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AD8F85-6670-292E-379F-33BA1341C84B}"/>
              </a:ext>
            </a:extLst>
          </p:cNvPr>
          <p:cNvSpPr>
            <a:spLocks noGrp="1"/>
          </p:cNvSpPr>
          <p:nvPr>
            <p:ph idx="1"/>
          </p:nvPr>
        </p:nvSpPr>
        <p:spPr/>
        <p:txBody>
          <a:bodyPr/>
          <a:lstStyle/>
          <a:p>
            <a:pPr marL="0" indent="0">
              <a:buNone/>
            </a:pPr>
            <a:endParaRPr lang="en-IN" dirty="0"/>
          </a:p>
          <a:p>
            <a:pPr marL="0" indent="0">
              <a:buNone/>
            </a:pPr>
            <a:endParaRPr lang="en-IN" dirty="0"/>
          </a:p>
        </p:txBody>
      </p:sp>
      <p:grpSp>
        <p:nvGrpSpPr>
          <p:cNvPr id="4" name="Canvas 18">
            <a:extLst>
              <a:ext uri="{FF2B5EF4-FFF2-40B4-BE49-F238E27FC236}">
                <a16:creationId xmlns:a16="http://schemas.microsoft.com/office/drawing/2014/main" id="{4CDD8724-6010-CE3C-7422-CD5D2A87D42B}"/>
              </a:ext>
            </a:extLst>
          </p:cNvPr>
          <p:cNvGrpSpPr/>
          <p:nvPr/>
        </p:nvGrpSpPr>
        <p:grpSpPr>
          <a:xfrm>
            <a:off x="3233738" y="1825625"/>
            <a:ext cx="5724525" cy="4042438"/>
            <a:chOff x="0" y="0"/>
            <a:chExt cx="5724525" cy="6286500"/>
          </a:xfrm>
        </p:grpSpPr>
        <p:sp>
          <p:nvSpPr>
            <p:cNvPr id="5" name="Rectangle 4">
              <a:extLst>
                <a:ext uri="{FF2B5EF4-FFF2-40B4-BE49-F238E27FC236}">
                  <a16:creationId xmlns:a16="http://schemas.microsoft.com/office/drawing/2014/main" id="{8EB72BE7-5ACB-A519-470E-8A5BD32B23E6}"/>
                </a:ext>
              </a:extLst>
            </p:cNvPr>
            <p:cNvSpPr/>
            <p:nvPr/>
          </p:nvSpPr>
          <p:spPr>
            <a:xfrm>
              <a:off x="0" y="0"/>
              <a:ext cx="5724525" cy="6286500"/>
            </a:xfrm>
            <a:prstGeom prst="rect">
              <a:avLst/>
            </a:prstGeom>
            <a:solidFill>
              <a:prstClr val="white"/>
            </a:solidFill>
          </p:spPr>
          <p:txBody>
            <a:bodyPr/>
            <a:lstStyle/>
            <a:p>
              <a:endParaRPr lang="en-IN"/>
            </a:p>
          </p:txBody>
        </p:sp>
        <p:cxnSp>
          <p:nvCxnSpPr>
            <p:cNvPr id="6" name="Connector: Elbow 5">
              <a:extLst>
                <a:ext uri="{FF2B5EF4-FFF2-40B4-BE49-F238E27FC236}">
                  <a16:creationId xmlns:a16="http://schemas.microsoft.com/office/drawing/2014/main" id="{41980F11-95C3-FB4C-9BA9-F7E319BA2C10}"/>
                </a:ext>
              </a:extLst>
            </p:cNvPr>
            <p:cNvCxnSpPr>
              <a:stCxn id="20" idx="0"/>
              <a:endCxn id="31" idx="3"/>
            </p:cNvCxnSpPr>
            <p:nvPr/>
          </p:nvCxnSpPr>
          <p:spPr>
            <a:xfrm rot="16200000" flipV="1">
              <a:off x="2324618" y="2018553"/>
              <a:ext cx="4110967" cy="1374980"/>
            </a:xfrm>
            <a:prstGeom prst="bentConnector2">
              <a:avLst/>
            </a:prstGeom>
            <a:ln w="19050" cmpd="sng">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4BF2B4D9-91DB-E1AE-0135-856A0B8BCE08}"/>
                </a:ext>
              </a:extLst>
            </p:cNvPr>
            <p:cNvCxnSpPr>
              <a:stCxn id="8" idx="0"/>
              <a:endCxn id="31" idx="1"/>
            </p:cNvCxnSpPr>
            <p:nvPr/>
          </p:nvCxnSpPr>
          <p:spPr>
            <a:xfrm rot="5400000" flipH="1" flipV="1">
              <a:off x="-564500" y="1928944"/>
              <a:ext cx="4150041" cy="1593272"/>
            </a:xfrm>
            <a:prstGeom prst="bentConnector2">
              <a:avLst/>
            </a:prstGeom>
            <a:ln w="19050" cmpd="sng">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8500A19-29E4-8322-876B-2B6D698DD1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484" y="4800600"/>
              <a:ext cx="1066800" cy="1066800"/>
            </a:xfrm>
            <a:prstGeom prst="rect">
              <a:avLst/>
            </a:prstGeom>
          </p:spPr>
        </p:pic>
        <p:sp>
          <p:nvSpPr>
            <p:cNvPr id="9" name="Rectangle 8">
              <a:extLst>
                <a:ext uri="{FF2B5EF4-FFF2-40B4-BE49-F238E27FC236}">
                  <a16:creationId xmlns:a16="http://schemas.microsoft.com/office/drawing/2014/main" id="{A7626ACA-1743-F227-0FF7-4A3DA9BCF9DC}"/>
                </a:ext>
              </a:extLst>
            </p:cNvPr>
            <p:cNvSpPr/>
            <p:nvPr/>
          </p:nvSpPr>
          <p:spPr>
            <a:xfrm>
              <a:off x="35999" y="2095500"/>
              <a:ext cx="133672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Upload Files</a:t>
              </a:r>
              <a:endParaRPr lang="en-IN" sz="11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7E7940A6-9DA1-C9F5-8FBB-9CF76C187D39}"/>
                </a:ext>
              </a:extLst>
            </p:cNvPr>
            <p:cNvSpPr/>
            <p:nvPr/>
          </p:nvSpPr>
          <p:spPr>
            <a:xfrm>
              <a:off x="1513009" y="1961175"/>
              <a:ext cx="1343999"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6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ASCII Value</a:t>
              </a:r>
              <a:endParaRPr lang="en-IN" sz="11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EF5E2165-A298-C3F1-EB62-6218F62DABEB}"/>
                </a:ext>
              </a:extLst>
            </p:cNvPr>
            <p:cNvSpPr/>
            <p:nvPr/>
          </p:nvSpPr>
          <p:spPr>
            <a:xfrm>
              <a:off x="1513009" y="2370750"/>
              <a:ext cx="1343999"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Binary</a:t>
              </a:r>
              <a:endParaRPr lang="en-IN" sz="110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A0A2B132-6634-C3B5-0996-EF6AB4193026}"/>
                </a:ext>
              </a:extLst>
            </p:cNvPr>
            <p:cNvSpPr/>
            <p:nvPr/>
          </p:nvSpPr>
          <p:spPr>
            <a:xfrm>
              <a:off x="1503484" y="2789850"/>
              <a:ext cx="1343999"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DNA Code Substitution</a:t>
              </a:r>
              <a:endParaRPr lang="en-IN" sz="110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6F174511-C36F-F11C-4D67-A35EACB7E27C}"/>
                </a:ext>
              </a:extLst>
            </p:cNvPr>
            <p:cNvSpPr/>
            <p:nvPr/>
          </p:nvSpPr>
          <p:spPr>
            <a:xfrm>
              <a:off x="1503485" y="3209925"/>
              <a:ext cx="1338671"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ABE Encryption</a:t>
              </a:r>
              <a:endParaRPr lang="en-IN" sz="110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0A62BD43-39A8-E79E-C758-F92E71AF14DD}"/>
                </a:ext>
              </a:extLst>
            </p:cNvPr>
            <p:cNvSpPr/>
            <p:nvPr/>
          </p:nvSpPr>
          <p:spPr>
            <a:xfrm>
              <a:off x="36079" y="1695450"/>
              <a:ext cx="1338609" cy="35242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KID =&gt; E-mail or SMS</a:t>
              </a:r>
              <a:endParaRPr lang="en-IN" sz="1100">
                <a:effectLst/>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C5235945-56C7-672A-A2F3-64B19E0D3473}"/>
                </a:ext>
              </a:extLst>
            </p:cNvPr>
            <p:cNvSpPr/>
            <p:nvPr/>
          </p:nvSpPr>
          <p:spPr>
            <a:xfrm>
              <a:off x="2998910" y="1951650"/>
              <a:ext cx="137321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6000"/>
                </a:lnSpc>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Fasta Files</a:t>
              </a:r>
              <a:endParaRPr lang="en-IN" sz="110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F7540977-5BD1-3ED5-9B62-476FCBC747CD}"/>
                </a:ext>
              </a:extLst>
            </p:cNvPr>
            <p:cNvSpPr/>
            <p:nvPr/>
          </p:nvSpPr>
          <p:spPr>
            <a:xfrm>
              <a:off x="2988750" y="2360590"/>
              <a:ext cx="137321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Decrypt with S.Key</a:t>
              </a:r>
              <a:endParaRPr lang="en-IN" sz="1100">
                <a:effectLst/>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4DA791F3-10B4-E2C1-5B9C-9729B5BBCF0C}"/>
                </a:ext>
              </a:extLst>
            </p:cNvPr>
            <p:cNvSpPr/>
            <p:nvPr/>
          </p:nvSpPr>
          <p:spPr>
            <a:xfrm>
              <a:off x="2998275" y="2779690"/>
              <a:ext cx="137321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DNA Recovery Algorithm</a:t>
              </a:r>
              <a:endParaRPr lang="en-IN" sz="1100">
                <a:effectLst/>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684A717B-C2D0-858D-A893-BC108F6CEAEC}"/>
                </a:ext>
              </a:extLst>
            </p:cNvPr>
            <p:cNvSpPr/>
            <p:nvPr/>
          </p:nvSpPr>
          <p:spPr>
            <a:xfrm>
              <a:off x="2988750" y="3580424"/>
              <a:ext cx="137321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Binary</a:t>
              </a:r>
              <a:endParaRPr lang="en-IN" sz="1100">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A373B6AA-40FC-E19A-6036-D42E3836C363}"/>
                </a:ext>
              </a:extLst>
            </p:cNvPr>
            <p:cNvSpPr/>
            <p:nvPr/>
          </p:nvSpPr>
          <p:spPr>
            <a:xfrm>
              <a:off x="2988422" y="3189900"/>
              <a:ext cx="137321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DNA Code</a:t>
              </a:r>
              <a:endParaRPr lang="en-IN" sz="1100">
                <a:effectLst/>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2F60A15B-506C-8332-4A83-7E6EB077BB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477824" y="4761526"/>
              <a:ext cx="1179535" cy="1179535"/>
            </a:xfrm>
            <a:prstGeom prst="rect">
              <a:avLst/>
            </a:prstGeom>
          </p:spPr>
        </p:pic>
        <p:sp>
          <p:nvSpPr>
            <p:cNvPr id="21" name="Rectangle 20">
              <a:extLst>
                <a:ext uri="{FF2B5EF4-FFF2-40B4-BE49-F238E27FC236}">
                  <a16:creationId xmlns:a16="http://schemas.microsoft.com/office/drawing/2014/main" id="{C44DDFE7-3EC9-AC07-2EB8-30B9070D4DFA}"/>
                </a:ext>
              </a:extLst>
            </p:cNvPr>
            <p:cNvSpPr/>
            <p:nvPr/>
          </p:nvSpPr>
          <p:spPr>
            <a:xfrm>
              <a:off x="2988107" y="3999525"/>
              <a:ext cx="1372665"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ASCII Value</a:t>
              </a:r>
              <a:endParaRPr lang="en-IN" sz="1100">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48FC7F0A-6A94-C9E3-B354-61BA49568D5C}"/>
                </a:ext>
              </a:extLst>
            </p:cNvPr>
            <p:cNvSpPr/>
            <p:nvPr/>
          </p:nvSpPr>
          <p:spPr>
            <a:xfrm>
              <a:off x="4477824" y="5941061"/>
              <a:ext cx="1028700" cy="242665"/>
            </a:xfrm>
            <a:prstGeom prst="rect">
              <a:avLst/>
            </a:prstGeom>
            <a:noFill/>
            <a:ln w="25400" cmpd="dbl">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User</a:t>
              </a:r>
              <a:endParaRPr lang="en-IN" sz="1100">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DA40C2EA-F45D-7EDA-8E8B-F024F35626F0}"/>
                </a:ext>
              </a:extLst>
            </p:cNvPr>
            <p:cNvSpPr/>
            <p:nvPr/>
          </p:nvSpPr>
          <p:spPr>
            <a:xfrm>
              <a:off x="45184" y="3513751"/>
              <a:ext cx="132495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6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Register</a:t>
              </a:r>
              <a:endParaRPr lang="en-IN" sz="1100">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F3332DA4-4731-1207-3EF6-0CD239B6FCEB}"/>
                </a:ext>
              </a:extLst>
            </p:cNvPr>
            <p:cNvSpPr/>
            <p:nvPr/>
          </p:nvSpPr>
          <p:spPr>
            <a:xfrm>
              <a:off x="44889" y="3923326"/>
              <a:ext cx="132495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100">
                <a:effectLst/>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816CCD9B-36C0-6A12-353B-25E2357F2CBB}"/>
                </a:ext>
              </a:extLst>
            </p:cNvPr>
            <p:cNvSpPr/>
            <p:nvPr/>
          </p:nvSpPr>
          <p:spPr>
            <a:xfrm>
              <a:off x="4467663" y="3903301"/>
              <a:ext cx="1217295"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10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0333F606-0D84-A3FF-2903-2FD848D7555C}"/>
                </a:ext>
              </a:extLst>
            </p:cNvPr>
            <p:cNvSpPr/>
            <p:nvPr/>
          </p:nvSpPr>
          <p:spPr>
            <a:xfrm>
              <a:off x="45524" y="2524127"/>
              <a:ext cx="1325585" cy="541950"/>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ABE Key Generation and Distribution</a:t>
              </a:r>
              <a:endParaRPr lang="en-IN" sz="1100">
                <a:effectLst/>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A63F0FBC-B042-6B1E-72F2-80BB2021BD35}"/>
                </a:ext>
              </a:extLst>
            </p:cNvPr>
            <p:cNvSpPr/>
            <p:nvPr/>
          </p:nvSpPr>
          <p:spPr>
            <a:xfrm>
              <a:off x="4468299" y="3466963"/>
              <a:ext cx="1217295"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File Request</a:t>
              </a:r>
              <a:endParaRPr lang="en-IN" sz="1100">
                <a:effectLst/>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F273FFA0-6412-8572-6486-2F1E03DA1440}"/>
                </a:ext>
              </a:extLst>
            </p:cNvPr>
            <p:cNvSpPr/>
            <p:nvPr/>
          </p:nvSpPr>
          <p:spPr>
            <a:xfrm>
              <a:off x="1541584" y="1522051"/>
              <a:ext cx="132461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DNA ENCODER</a:t>
              </a:r>
              <a:endParaRPr lang="en-IN" sz="1100">
                <a:effectLst/>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C73A1C36-C516-8F93-7806-FFF514A3AE53}"/>
                </a:ext>
              </a:extLst>
            </p:cNvPr>
            <p:cNvSpPr/>
            <p:nvPr/>
          </p:nvSpPr>
          <p:spPr>
            <a:xfrm>
              <a:off x="3017962" y="1522051"/>
              <a:ext cx="1324610" cy="371475"/>
            </a:xfrm>
            <a:prstGeom prst="rect">
              <a:avLst/>
            </a:prstGeom>
            <a:solidFill>
              <a:schemeClr val="accent6"/>
            </a:solidFill>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cs typeface="Times New Roman" panose="02020603050405020304" pitchFamily="18" charset="0"/>
                </a:rPr>
                <a:t>DNA DECODER</a:t>
              </a:r>
              <a:endParaRPr lang="en-IN" sz="1100">
                <a:effectLst/>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160B8DE6-C3D6-6803-F7F6-28A5CD3669B9}"/>
                </a:ext>
              </a:extLst>
            </p:cNvPr>
            <p:cNvSpPr/>
            <p:nvPr/>
          </p:nvSpPr>
          <p:spPr>
            <a:xfrm>
              <a:off x="165221" y="5867400"/>
              <a:ext cx="1028700" cy="242570"/>
            </a:xfrm>
            <a:prstGeom prst="rect">
              <a:avLst/>
            </a:prstGeom>
            <a:noFill/>
            <a:ln w="25400" cmpd="dbl">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solidFill>
                    <a:srgbClr val="000000"/>
                  </a:solidFill>
                  <a:effectLst/>
                  <a:latin typeface="Times New Roman" panose="02020603050405020304" pitchFamily="18" charset="0"/>
                  <a:ea typeface="Calibri" panose="020F0502020204030204" pitchFamily="34" charset="0"/>
                </a:rPr>
                <a:t>Data Owner</a:t>
              </a:r>
              <a:endParaRPr lang="en-IN" sz="1200">
                <a:effectLst/>
                <a:latin typeface="Times New Roman" panose="02020603050405020304" pitchFamily="18" charset="0"/>
                <a:ea typeface="Times New Roman" panose="02020603050405020304" pitchFamily="18" charset="0"/>
              </a:endParaRPr>
            </a:p>
          </p:txBody>
        </p:sp>
        <p:pic>
          <p:nvPicPr>
            <p:cNvPr id="31" name="Picture 30">
              <a:extLst>
                <a:ext uri="{FF2B5EF4-FFF2-40B4-BE49-F238E27FC236}">
                  <a16:creationId xmlns:a16="http://schemas.microsoft.com/office/drawing/2014/main" id="{A788E34E-0F74-BA93-5B8C-95CEEFDB4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7156" y="128704"/>
              <a:ext cx="1385455" cy="1043709"/>
            </a:xfrm>
            <a:prstGeom prst="rect">
              <a:avLst/>
            </a:prstGeom>
          </p:spPr>
        </p:pic>
        <p:sp>
          <p:nvSpPr>
            <p:cNvPr id="32" name="Rectangle 31">
              <a:extLst>
                <a:ext uri="{FF2B5EF4-FFF2-40B4-BE49-F238E27FC236}">
                  <a16:creationId xmlns:a16="http://schemas.microsoft.com/office/drawing/2014/main" id="{F0819346-C2F3-D9FB-CAFC-532A678967BD}"/>
                </a:ext>
              </a:extLst>
            </p:cNvPr>
            <p:cNvSpPr/>
            <p:nvPr/>
          </p:nvSpPr>
          <p:spPr>
            <a:xfrm>
              <a:off x="45524" y="3104176"/>
              <a:ext cx="1324610"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rPr>
                <a:t>Add &amp; Manage user</a:t>
              </a:r>
              <a:endParaRPr lang="en-IN" sz="1200">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580AA6AA-A0E0-9AEC-934A-C164284B83EB}"/>
                </a:ext>
              </a:extLst>
            </p:cNvPr>
            <p:cNvSpPr/>
            <p:nvPr/>
          </p:nvSpPr>
          <p:spPr>
            <a:xfrm>
              <a:off x="1514006" y="3628049"/>
              <a:ext cx="1338609"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a:effectLst/>
                  <a:latin typeface="Times New Roman" panose="02020603050405020304" pitchFamily="18" charset="0"/>
                  <a:ea typeface="Calibri" panose="020F0502020204030204" pitchFamily="34" charset="0"/>
                </a:rPr>
                <a:t>Fasta File Generation</a:t>
              </a:r>
              <a:endParaRPr lang="en-IN" sz="1200">
                <a:effectLst/>
                <a:latin typeface="Times New Roman" panose="02020603050405020304" pitchFamily="18" charset="0"/>
                <a:ea typeface="Times New Roman" panose="02020603050405020304" pitchFamily="18" charset="0"/>
              </a:endParaRPr>
            </a:p>
          </p:txBody>
        </p:sp>
        <p:cxnSp>
          <p:nvCxnSpPr>
            <p:cNvPr id="34" name="Elbow Connector 34">
              <a:extLst>
                <a:ext uri="{FF2B5EF4-FFF2-40B4-BE49-F238E27FC236}">
                  <a16:creationId xmlns:a16="http://schemas.microsoft.com/office/drawing/2014/main" id="{9001F13F-6B58-57D3-A32E-ECBDE36B7826}"/>
                </a:ext>
              </a:extLst>
            </p:cNvPr>
            <p:cNvCxnSpPr>
              <a:stCxn id="31" idx="2"/>
              <a:endCxn id="38" idx="1"/>
            </p:cNvCxnSpPr>
            <p:nvPr/>
          </p:nvCxnSpPr>
          <p:spPr>
            <a:xfrm rot="5400000">
              <a:off x="1097758" y="2269825"/>
              <a:ext cx="2999538" cy="804715"/>
            </a:xfrm>
            <a:prstGeom prst="bentConnector3">
              <a:avLst>
                <a:gd name="adj1" fmla="val 5219"/>
              </a:avLst>
            </a:prstGeom>
            <a:ln w="19050">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5">
              <a:extLst>
                <a:ext uri="{FF2B5EF4-FFF2-40B4-BE49-F238E27FC236}">
                  <a16:creationId xmlns:a16="http://schemas.microsoft.com/office/drawing/2014/main" id="{51C33220-7F29-7D32-90F3-AE3CE869B779}"/>
                </a:ext>
              </a:extLst>
            </p:cNvPr>
            <p:cNvCxnSpPr>
              <a:endCxn id="29" idx="0"/>
            </p:cNvCxnSpPr>
            <p:nvPr/>
          </p:nvCxnSpPr>
          <p:spPr>
            <a:xfrm>
              <a:off x="3026850" y="1333501"/>
              <a:ext cx="653417" cy="188550"/>
            </a:xfrm>
            <a:prstGeom prst="bentConnector2">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775FD4A-8C52-9A0D-0F18-8F0DE64FC868}"/>
                </a:ext>
              </a:extLst>
            </p:cNvPr>
            <p:cNvSpPr/>
            <p:nvPr/>
          </p:nvSpPr>
          <p:spPr>
            <a:xfrm>
              <a:off x="2979859" y="4447201"/>
              <a:ext cx="1393189" cy="371475"/>
            </a:xfrm>
            <a:prstGeom prst="rect">
              <a:avLst/>
            </a:prstGeom>
            <a:ln w="25400" cmpd="dbl">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effectLst/>
                  <a:latin typeface="Times New Roman" panose="02020603050405020304" pitchFamily="18" charset="0"/>
                  <a:ea typeface="Calibri" panose="020F0502020204030204" pitchFamily="34" charset="0"/>
                </a:rPr>
                <a:t>Original File</a:t>
              </a:r>
              <a:endParaRPr lang="en-IN" sz="1200">
                <a:effectLst/>
                <a:latin typeface="Times New Roman" panose="02020603050405020304" pitchFamily="18" charset="0"/>
                <a:ea typeface="Times New Roman" panose="02020603050405020304" pitchFamily="18" charset="0"/>
              </a:endParaRPr>
            </a:p>
          </p:txBody>
        </p:sp>
        <p:cxnSp>
          <p:nvCxnSpPr>
            <p:cNvPr id="37" name="Elbow Connector 37">
              <a:extLst>
                <a:ext uri="{FF2B5EF4-FFF2-40B4-BE49-F238E27FC236}">
                  <a16:creationId xmlns:a16="http://schemas.microsoft.com/office/drawing/2014/main" id="{7B597920-988D-0667-3984-27BAEC741366}"/>
                </a:ext>
              </a:extLst>
            </p:cNvPr>
            <p:cNvCxnSpPr>
              <a:stCxn id="29" idx="2"/>
              <a:endCxn id="20" idx="3"/>
            </p:cNvCxnSpPr>
            <p:nvPr/>
          </p:nvCxnSpPr>
          <p:spPr>
            <a:xfrm rot="16200000" flipH="1">
              <a:off x="2350161" y="3223631"/>
              <a:ext cx="3457768" cy="797557"/>
            </a:xfrm>
            <a:prstGeom prst="bentConnector2">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Can 38">
              <a:extLst>
                <a:ext uri="{FF2B5EF4-FFF2-40B4-BE49-F238E27FC236}">
                  <a16:creationId xmlns:a16="http://schemas.microsoft.com/office/drawing/2014/main" id="{AA5C0620-0856-C0D8-7AA0-1BFFE1638792}"/>
                </a:ext>
              </a:extLst>
            </p:cNvPr>
            <p:cNvSpPr/>
            <p:nvPr/>
          </p:nvSpPr>
          <p:spPr>
            <a:xfrm>
              <a:off x="1762126" y="4171951"/>
              <a:ext cx="866086" cy="7805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DNA Cloud SS</a:t>
              </a:r>
              <a:endParaRPr lang="en-IN" sz="1100">
                <a:effectLst/>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82BC49C3-78E3-2908-7BC3-7236A4404617}"/>
                </a:ext>
              </a:extLst>
            </p:cNvPr>
            <p:cNvSpPr/>
            <p:nvPr/>
          </p:nvSpPr>
          <p:spPr>
            <a:xfrm>
              <a:off x="3447074" y="332400"/>
              <a:ext cx="1772917" cy="242570"/>
            </a:xfrm>
            <a:prstGeom prst="rect">
              <a:avLst/>
            </a:prstGeom>
            <a:noFill/>
            <a:ln w="25400" cmpd="dbl">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solidFill>
                    <a:srgbClr val="000000"/>
                  </a:solidFill>
                  <a:effectLst/>
                  <a:latin typeface="Times New Roman" panose="02020603050405020304" pitchFamily="18" charset="0"/>
                  <a:ea typeface="Calibri" panose="020F0502020204030204" pitchFamily="34" charset="0"/>
                </a:rPr>
                <a:t>DNA Cloud Application Server</a:t>
              </a:r>
              <a:endParaRPr lang="en-IN" sz="1200">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F37DC520-9698-CCC7-43C7-D1C3B44AC786}"/>
                </a:ext>
              </a:extLst>
            </p:cNvPr>
            <p:cNvSpPr/>
            <p:nvPr/>
          </p:nvSpPr>
          <p:spPr>
            <a:xfrm>
              <a:off x="1418250" y="4971075"/>
              <a:ext cx="1772285" cy="242570"/>
            </a:xfrm>
            <a:prstGeom prst="rect">
              <a:avLst/>
            </a:prstGeom>
            <a:noFill/>
            <a:ln w="25400" cmpd="dbl">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spcAft>
                  <a:spcPts val="800"/>
                </a:spcAft>
              </a:pPr>
              <a:r>
                <a:rPr lang="en-US" sz="900" b="1">
                  <a:solidFill>
                    <a:srgbClr val="000000"/>
                  </a:solidFill>
                  <a:effectLst/>
                  <a:latin typeface="Times New Roman" panose="02020603050405020304" pitchFamily="18" charset="0"/>
                  <a:ea typeface="Calibri" panose="020F0502020204030204" pitchFamily="34" charset="0"/>
                </a:rPr>
                <a:t>DNA Cloud Storage Server</a:t>
              </a:r>
              <a:endParaRPr lang="en-IN" sz="1200">
                <a:effectLst/>
                <a:latin typeface="Times New Roman" panose="02020603050405020304" pitchFamily="18" charset="0"/>
                <a:ea typeface="Times New Roman" panose="02020603050405020304" pitchFamily="18" charset="0"/>
              </a:endParaRPr>
            </a:p>
          </p:txBody>
        </p:sp>
      </p:grpSp>
      <p:pic>
        <p:nvPicPr>
          <p:cNvPr id="41" name="Picture 40">
            <a:extLst>
              <a:ext uri="{FF2B5EF4-FFF2-40B4-BE49-F238E27FC236}">
                <a16:creationId xmlns:a16="http://schemas.microsoft.com/office/drawing/2014/main" id="{98F1D875-1549-06EF-2AAB-2E17C9F4D5FF}"/>
              </a:ext>
            </a:extLst>
          </p:cNvPr>
          <p:cNvPicPr>
            <a:picLocks noChangeAspect="1"/>
          </p:cNvPicPr>
          <p:nvPr/>
        </p:nvPicPr>
        <p:blipFill>
          <a:blip r:embed="rId5"/>
          <a:stretch>
            <a:fillRect/>
          </a:stretch>
        </p:blipFill>
        <p:spPr>
          <a:xfrm>
            <a:off x="302149" y="135173"/>
            <a:ext cx="1566407" cy="1244380"/>
          </a:xfrm>
          <a:prstGeom prst="rect">
            <a:avLst/>
          </a:prstGeom>
        </p:spPr>
      </p:pic>
    </p:spTree>
    <p:extLst>
      <p:ext uri="{BB962C8B-B14F-4D97-AF65-F5344CB8AC3E}">
        <p14:creationId xmlns:p14="http://schemas.microsoft.com/office/powerpoint/2010/main" val="230174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1868</Words>
  <Application>Microsoft Office PowerPoint</Application>
  <PresentationFormat>Widescreen</PresentationFormat>
  <Paragraphs>199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   ADITHYA INSTITUTE OF TECHNOLOGY</vt:lpstr>
      <vt:lpstr>                         DOMAIN</vt:lpstr>
      <vt:lpstr>                            ABSTRACT</vt:lpstr>
      <vt:lpstr>                            OBJECTIVE</vt:lpstr>
      <vt:lpstr>                        LITERATURE SURVEY</vt:lpstr>
      <vt:lpstr>                       EXISTING SYSTEM</vt:lpstr>
      <vt:lpstr>                 DRAWBACKS </vt:lpstr>
      <vt:lpstr>                           PROPOSED SYSTEM</vt:lpstr>
      <vt:lpstr>                         SYSTEM ARCHITECTURE</vt:lpstr>
      <vt:lpstr>                              MODULES</vt:lpstr>
      <vt:lpstr>            1. CLOUD SERVICE PROVIDER</vt:lpstr>
      <vt:lpstr>                 2.DATA USER INTERFACE</vt:lpstr>
      <vt:lpstr>                 2.DATA USER INTERFACE</vt:lpstr>
      <vt:lpstr>                    3.DATA MANIPULATION</vt:lpstr>
      <vt:lpstr>                       4.DNA COMPUTING</vt:lpstr>
      <vt:lpstr>                        5.DNA CRYPTOGRAPHY</vt:lpstr>
      <vt:lpstr>        6. DNA STRAIN FASTA FILE GENERATION</vt:lpstr>
      <vt:lpstr>                            SYSTEM REQUIRMENTS</vt:lpstr>
      <vt:lpstr>    REFERENCE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ADITHYA INSTITUTE OF TECHNOLOGY</dc:title>
  <dc:creator>Aravinth 3777</dc:creator>
  <cp:lastModifiedBy>anusha s</cp:lastModifiedBy>
  <cp:revision>14</cp:revision>
  <dcterms:created xsi:type="dcterms:W3CDTF">2024-01-27T15:45:04Z</dcterms:created>
  <dcterms:modified xsi:type="dcterms:W3CDTF">2024-03-19T13:56:22Z</dcterms:modified>
</cp:coreProperties>
</file>