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3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th 3777" userId="712e98822512b59d" providerId="LiveId" clId="{80BC5850-2A2B-4DA9-B23C-8D36F6EF4D0B}"/>
    <pc:docChg chg="modSld">
      <pc:chgData name="Aravinth 3777" userId="712e98822512b59d" providerId="LiveId" clId="{80BC5850-2A2B-4DA9-B23C-8D36F6EF4D0B}" dt="2024-01-28T06:46:39.696" v="589" actId="1076"/>
      <pc:docMkLst>
        <pc:docMk/>
      </pc:docMkLst>
      <pc:sldChg chg="modSp mod">
        <pc:chgData name="Aravinth 3777" userId="712e98822512b59d" providerId="LiveId" clId="{80BC5850-2A2B-4DA9-B23C-8D36F6EF4D0B}" dt="2024-01-28T05:51:43.793" v="49" actId="1076"/>
        <pc:sldMkLst>
          <pc:docMk/>
          <pc:sldMk cId="1046612847" sldId="261"/>
        </pc:sldMkLst>
        <pc:spChg chg="mod">
          <ac:chgData name="Aravinth 3777" userId="712e98822512b59d" providerId="LiveId" clId="{80BC5850-2A2B-4DA9-B23C-8D36F6EF4D0B}" dt="2024-01-28T05:51:43.793" v="49" actId="1076"/>
          <ac:spMkLst>
            <pc:docMk/>
            <pc:sldMk cId="1046612847" sldId="261"/>
            <ac:spMk id="3" creationId="{D7B37010-E890-7B28-BF63-D1B601F60BCC}"/>
          </ac:spMkLst>
        </pc:spChg>
      </pc:sldChg>
      <pc:sldChg chg="modSp mod">
        <pc:chgData name="Aravinth 3777" userId="712e98822512b59d" providerId="LiveId" clId="{80BC5850-2A2B-4DA9-B23C-8D36F6EF4D0B}" dt="2024-01-28T06:00:46.880" v="135" actId="12"/>
        <pc:sldMkLst>
          <pc:docMk/>
          <pc:sldMk cId="2034398174" sldId="262"/>
        </pc:sldMkLst>
        <pc:spChg chg="mod">
          <ac:chgData name="Aravinth 3777" userId="712e98822512b59d" providerId="LiveId" clId="{80BC5850-2A2B-4DA9-B23C-8D36F6EF4D0B}" dt="2024-01-28T05:53:34.425" v="99" actId="20577"/>
          <ac:spMkLst>
            <pc:docMk/>
            <pc:sldMk cId="2034398174" sldId="262"/>
            <ac:spMk id="2" creationId="{04BD9D5C-FE8C-747E-E61C-9A67B8185520}"/>
          </ac:spMkLst>
        </pc:spChg>
        <pc:spChg chg="mod">
          <ac:chgData name="Aravinth 3777" userId="712e98822512b59d" providerId="LiveId" clId="{80BC5850-2A2B-4DA9-B23C-8D36F6EF4D0B}" dt="2024-01-28T06:00:46.880" v="135" actId="12"/>
          <ac:spMkLst>
            <pc:docMk/>
            <pc:sldMk cId="2034398174" sldId="262"/>
            <ac:spMk id="3" creationId="{115B3D2A-55A2-74E8-476A-B4FF5B424AC9}"/>
          </ac:spMkLst>
        </pc:spChg>
        <pc:picChg chg="mod">
          <ac:chgData name="Aravinth 3777" userId="712e98822512b59d" providerId="LiveId" clId="{80BC5850-2A2B-4DA9-B23C-8D36F6EF4D0B}" dt="2024-01-28T05:53:23.594" v="96" actId="1076"/>
          <ac:picMkLst>
            <pc:docMk/>
            <pc:sldMk cId="2034398174" sldId="262"/>
            <ac:picMk id="4" creationId="{586BFB37-9447-EED7-0610-0249A356C566}"/>
          </ac:picMkLst>
        </pc:picChg>
      </pc:sldChg>
      <pc:sldChg chg="modSp mod">
        <pc:chgData name="Aravinth 3777" userId="712e98822512b59d" providerId="LiveId" clId="{80BC5850-2A2B-4DA9-B23C-8D36F6EF4D0B}" dt="2024-01-28T06:16:11.096" v="199" actId="20577"/>
        <pc:sldMkLst>
          <pc:docMk/>
          <pc:sldMk cId="3839115858" sldId="263"/>
        </pc:sldMkLst>
        <pc:spChg chg="mod">
          <ac:chgData name="Aravinth 3777" userId="712e98822512b59d" providerId="LiveId" clId="{80BC5850-2A2B-4DA9-B23C-8D36F6EF4D0B}" dt="2024-01-28T06:04:03.280" v="186" actId="20577"/>
          <ac:spMkLst>
            <pc:docMk/>
            <pc:sldMk cId="3839115858" sldId="263"/>
            <ac:spMk id="2" creationId="{5FB041A4-712D-1F32-44C7-AF1B0E7F29D6}"/>
          </ac:spMkLst>
        </pc:spChg>
        <pc:spChg chg="mod">
          <ac:chgData name="Aravinth 3777" userId="712e98822512b59d" providerId="LiveId" clId="{80BC5850-2A2B-4DA9-B23C-8D36F6EF4D0B}" dt="2024-01-28T06:16:11.096" v="199" actId="20577"/>
          <ac:spMkLst>
            <pc:docMk/>
            <pc:sldMk cId="3839115858" sldId="263"/>
            <ac:spMk id="3" creationId="{9484A8E5-4B0B-9CD2-B854-86467F5B9F21}"/>
          </ac:spMkLst>
        </pc:spChg>
        <pc:picChg chg="mod">
          <ac:chgData name="Aravinth 3777" userId="712e98822512b59d" providerId="LiveId" clId="{80BC5850-2A2B-4DA9-B23C-8D36F6EF4D0B}" dt="2024-01-28T06:04:06.847" v="187" actId="1076"/>
          <ac:picMkLst>
            <pc:docMk/>
            <pc:sldMk cId="3839115858" sldId="263"/>
            <ac:picMk id="4" creationId="{66428DC2-682E-324A-C806-3AA1C4C92DBF}"/>
          </ac:picMkLst>
        </pc:picChg>
      </pc:sldChg>
      <pc:sldChg chg="modSp mod">
        <pc:chgData name="Aravinth 3777" userId="712e98822512b59d" providerId="LiveId" clId="{80BC5850-2A2B-4DA9-B23C-8D36F6EF4D0B}" dt="2024-01-28T06:36:21.223" v="426" actId="20577"/>
        <pc:sldMkLst>
          <pc:docMk/>
          <pc:sldMk cId="2165432748" sldId="264"/>
        </pc:sldMkLst>
        <pc:spChg chg="mod">
          <ac:chgData name="Aravinth 3777" userId="712e98822512b59d" providerId="LiveId" clId="{80BC5850-2A2B-4DA9-B23C-8D36F6EF4D0B}" dt="2024-01-28T06:17:28.538" v="244" actId="20577"/>
          <ac:spMkLst>
            <pc:docMk/>
            <pc:sldMk cId="2165432748" sldId="264"/>
            <ac:spMk id="2" creationId="{6235707A-067B-A8ED-FC5D-9F6393175EB4}"/>
          </ac:spMkLst>
        </pc:spChg>
        <pc:spChg chg="mod">
          <ac:chgData name="Aravinth 3777" userId="712e98822512b59d" providerId="LiveId" clId="{80BC5850-2A2B-4DA9-B23C-8D36F6EF4D0B}" dt="2024-01-28T06:36:21.223" v="426" actId="20577"/>
          <ac:spMkLst>
            <pc:docMk/>
            <pc:sldMk cId="2165432748" sldId="264"/>
            <ac:spMk id="3" creationId="{66CB1958-1D10-8C81-FFFF-983DD37BBC60}"/>
          </ac:spMkLst>
        </pc:spChg>
        <pc:picChg chg="mod">
          <ac:chgData name="Aravinth 3777" userId="712e98822512b59d" providerId="LiveId" clId="{80BC5850-2A2B-4DA9-B23C-8D36F6EF4D0B}" dt="2024-01-28T06:17:31.752" v="245" actId="1076"/>
          <ac:picMkLst>
            <pc:docMk/>
            <pc:sldMk cId="2165432748" sldId="264"/>
            <ac:picMk id="4" creationId="{D168E0BB-43B4-A012-B2AD-C7452D24046C}"/>
          </ac:picMkLst>
        </pc:picChg>
      </pc:sldChg>
      <pc:sldChg chg="modSp mod">
        <pc:chgData name="Aravinth 3777" userId="712e98822512b59d" providerId="LiveId" clId="{80BC5850-2A2B-4DA9-B23C-8D36F6EF4D0B}" dt="2024-01-28T06:46:39.696" v="589" actId="1076"/>
        <pc:sldMkLst>
          <pc:docMk/>
          <pc:sldMk cId="1221335398" sldId="265"/>
        </pc:sldMkLst>
        <pc:spChg chg="mod">
          <ac:chgData name="Aravinth 3777" userId="712e98822512b59d" providerId="LiveId" clId="{80BC5850-2A2B-4DA9-B23C-8D36F6EF4D0B}" dt="2024-01-28T06:36:44.880" v="454" actId="20577"/>
          <ac:spMkLst>
            <pc:docMk/>
            <pc:sldMk cId="1221335398" sldId="265"/>
            <ac:spMk id="2" creationId="{B1C53ADD-80A4-25B1-CBFC-D13631D48B81}"/>
          </ac:spMkLst>
        </pc:spChg>
        <pc:spChg chg="mod">
          <ac:chgData name="Aravinth 3777" userId="712e98822512b59d" providerId="LiveId" clId="{80BC5850-2A2B-4DA9-B23C-8D36F6EF4D0B}" dt="2024-01-28T06:46:39.696" v="589" actId="1076"/>
          <ac:spMkLst>
            <pc:docMk/>
            <pc:sldMk cId="1221335398" sldId="265"/>
            <ac:spMk id="3" creationId="{20F0C782-AE26-5030-F417-0078A379D888}"/>
          </ac:spMkLst>
        </pc:spChg>
        <pc:picChg chg="mod">
          <ac:chgData name="Aravinth 3777" userId="712e98822512b59d" providerId="LiveId" clId="{80BC5850-2A2B-4DA9-B23C-8D36F6EF4D0B}" dt="2024-01-28T06:36:48.577" v="455" actId="1076"/>
          <ac:picMkLst>
            <pc:docMk/>
            <pc:sldMk cId="1221335398" sldId="265"/>
            <ac:picMk id="4" creationId="{501DF7C7-5855-CE37-459A-F20BAC1A262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A082E-F382-99EE-4720-53D919FDB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66A26B2-0C4B-205D-CD31-30DA78924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D49AF3E-B345-646E-C72E-C67E7DD1AEE3}"/>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5" name="Footer Placeholder 4">
            <a:extLst>
              <a:ext uri="{FF2B5EF4-FFF2-40B4-BE49-F238E27FC236}">
                <a16:creationId xmlns:a16="http://schemas.microsoft.com/office/drawing/2014/main" xmlns="" id="{60E070D2-D6F0-4490-34E2-42887F749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0272CD7-2717-F869-DBE4-BC12E0CA8C63}"/>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240257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D8C70-1044-7CBB-7949-70113FDA25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CAFB9D2-BF3E-7747-1920-DAE3703A4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F491D8C-3FE9-3C6E-48F7-A1CDB4CD6EC7}"/>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5" name="Footer Placeholder 4">
            <a:extLst>
              <a:ext uri="{FF2B5EF4-FFF2-40B4-BE49-F238E27FC236}">
                <a16:creationId xmlns:a16="http://schemas.microsoft.com/office/drawing/2014/main" xmlns="" id="{039C4657-CC04-A849-1666-F40CDB39E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3173259-972D-78C1-0313-694550B2DC9E}"/>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330426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7D68797-77DE-E0AB-2B08-843E435D44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454DED8-C5B7-B214-9E77-BBA1B8CDF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863B232-E387-B090-B9AC-227D8F6645CB}"/>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5" name="Footer Placeholder 4">
            <a:extLst>
              <a:ext uri="{FF2B5EF4-FFF2-40B4-BE49-F238E27FC236}">
                <a16:creationId xmlns:a16="http://schemas.microsoft.com/office/drawing/2014/main" xmlns="" id="{3CC0C132-6EC1-27A6-5E80-4C847B8E1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B69E2EA-467B-080B-1C8C-7963F5C7CAD1}"/>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9550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44735-4A64-599D-A70C-92AAB998B9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A1F9056-1073-A6D1-ECA9-CD76BB87C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BAFA7F-AB3F-D475-FC29-C93C06AD78BE}"/>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5" name="Footer Placeholder 4">
            <a:extLst>
              <a:ext uri="{FF2B5EF4-FFF2-40B4-BE49-F238E27FC236}">
                <a16:creationId xmlns:a16="http://schemas.microsoft.com/office/drawing/2014/main" xmlns="" id="{DBE817BE-26BE-A43A-13A2-2104B20E7A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E2D28E-7051-F3D7-30A6-A40FCA46F8C9}"/>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422923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2447A-0158-01CF-33EF-27B4BE85B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61ED09F-6151-1E0F-5BFF-396A5E4E9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A31F783-868B-E8ED-D33B-B7EC6D49549B}"/>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5" name="Footer Placeholder 4">
            <a:extLst>
              <a:ext uri="{FF2B5EF4-FFF2-40B4-BE49-F238E27FC236}">
                <a16:creationId xmlns:a16="http://schemas.microsoft.com/office/drawing/2014/main" xmlns="" id="{B9F8DADC-1E61-A381-1941-4AF5515C6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FD3B999-35F8-7AA2-928C-B9FA32C24ACD}"/>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266905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1785A-A7D9-1936-B861-FF2F27C054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9F68D20-1F6E-426F-2FE9-56D61B99B4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124AB17-D9C2-BFA4-1589-62CEEC2241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C584ABC-E67C-5219-4508-D80D0CCBDB5D}"/>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6" name="Footer Placeholder 5">
            <a:extLst>
              <a:ext uri="{FF2B5EF4-FFF2-40B4-BE49-F238E27FC236}">
                <a16:creationId xmlns:a16="http://schemas.microsoft.com/office/drawing/2014/main" xmlns="" id="{14D34C8C-D8BA-7CF8-30D0-EFCC2FB6E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6C2D9DF-95C1-F034-F7EF-EE0B90B5279A}"/>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382391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8E910F-6B33-1C04-F50A-A62EB1F310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E60E362-2C24-86B1-EB7D-1EEFE53E2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8F3FE39-A019-DB99-2911-3BDAA318B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CDC7F7F-56EA-5ABE-1E1C-76EB6E8B2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B7DDACA-66A1-2B74-B947-7500C84B8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B4CC3AD-8A8C-072D-55C4-A5A544F8009E}"/>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8" name="Footer Placeholder 7">
            <a:extLst>
              <a:ext uri="{FF2B5EF4-FFF2-40B4-BE49-F238E27FC236}">
                <a16:creationId xmlns:a16="http://schemas.microsoft.com/office/drawing/2014/main" xmlns="" id="{337E0F16-DF2F-3789-C47E-08DA644435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33061CB-8BFC-38F1-343B-A657E3CE70BE}"/>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123918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CD129-AFDE-B461-2BD3-4608C97C5F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FC47FD9-11EB-84B9-7429-E867A4963C02}"/>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4" name="Footer Placeholder 3">
            <a:extLst>
              <a:ext uri="{FF2B5EF4-FFF2-40B4-BE49-F238E27FC236}">
                <a16:creationId xmlns:a16="http://schemas.microsoft.com/office/drawing/2014/main" xmlns="" id="{D50C7A0C-3425-D388-99C9-4404B441B8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FCA7920-5818-F548-53D5-7E50EFDD3B16}"/>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219260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067CB2-76FD-E896-FA12-47BEA3F03711}"/>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3" name="Footer Placeholder 2">
            <a:extLst>
              <a:ext uri="{FF2B5EF4-FFF2-40B4-BE49-F238E27FC236}">
                <a16:creationId xmlns:a16="http://schemas.microsoft.com/office/drawing/2014/main" xmlns="" id="{06DDE2A7-CBC9-8FDD-90B6-3CEC1E15FA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FED6DF2-8855-B747-67AC-0239261E7FB1}"/>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170455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099EE-D0A9-FAC4-486A-14EE9D3A2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EE610B3-04BB-4AC0-10DC-25E069F49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F80E29C-9E21-38A7-3B89-6C2E4CD97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FD38434-534B-63DB-F41A-9A9A4008F4C9}"/>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6" name="Footer Placeholder 5">
            <a:extLst>
              <a:ext uri="{FF2B5EF4-FFF2-40B4-BE49-F238E27FC236}">
                <a16:creationId xmlns:a16="http://schemas.microsoft.com/office/drawing/2014/main" xmlns="" id="{6ED73CBF-D967-9861-0446-29D40232D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3033D23-E780-E418-5863-85A3E92C4543}"/>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243330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A0D63C-C1B5-C6F0-EF83-BBBE22F93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3794AF6-398B-55C5-6511-E2FA87596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F571B3E-F40C-07C2-3694-269564062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185052D-6718-132F-810E-6371D80CFB69}"/>
              </a:ext>
            </a:extLst>
          </p:cNvPr>
          <p:cNvSpPr>
            <a:spLocks noGrp="1"/>
          </p:cNvSpPr>
          <p:nvPr>
            <p:ph type="dt" sz="half" idx="10"/>
          </p:nvPr>
        </p:nvSpPr>
        <p:spPr/>
        <p:txBody>
          <a:bodyPr/>
          <a:lstStyle/>
          <a:p>
            <a:fld id="{56FA5938-07DF-465A-89DF-F3C7B7659AD3}" type="datetimeFigureOut">
              <a:rPr lang="en-IN" smtClean="0"/>
              <a:pPr/>
              <a:t>19-03-2024</a:t>
            </a:fld>
            <a:endParaRPr lang="en-IN"/>
          </a:p>
        </p:txBody>
      </p:sp>
      <p:sp>
        <p:nvSpPr>
          <p:cNvPr id="6" name="Footer Placeholder 5">
            <a:extLst>
              <a:ext uri="{FF2B5EF4-FFF2-40B4-BE49-F238E27FC236}">
                <a16:creationId xmlns:a16="http://schemas.microsoft.com/office/drawing/2014/main" xmlns="" id="{77C358E5-D870-BCBA-D0E8-183EF93FA3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B56CCE6-563A-7484-B3D0-A5C3455642F3}"/>
              </a:ext>
            </a:extLst>
          </p:cNvPr>
          <p:cNvSpPr>
            <a:spLocks noGrp="1"/>
          </p:cNvSpPr>
          <p:nvPr>
            <p:ph type="sldNum" sz="quarter" idx="12"/>
          </p:nvPr>
        </p:nvSpPr>
        <p:spPr/>
        <p:txBody>
          <a:body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16068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D2B39EA-A3F4-F125-16C6-876E07539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6B452BF-E9BE-77D4-3B16-4230B49E1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7F050F1-5C3C-C5FB-77F3-DEC7E8ECE0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A5938-07DF-465A-89DF-F3C7B7659AD3}" type="datetimeFigureOut">
              <a:rPr lang="en-IN" smtClean="0"/>
              <a:pPr/>
              <a:t>19-03-2024</a:t>
            </a:fld>
            <a:endParaRPr lang="en-IN"/>
          </a:p>
        </p:txBody>
      </p:sp>
      <p:sp>
        <p:nvSpPr>
          <p:cNvPr id="5" name="Footer Placeholder 4">
            <a:extLst>
              <a:ext uri="{FF2B5EF4-FFF2-40B4-BE49-F238E27FC236}">
                <a16:creationId xmlns:a16="http://schemas.microsoft.com/office/drawing/2014/main" xmlns="" id="{4B142192-8CB6-E652-0B58-454DF9DCD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AA42F07-5C2A-D697-7E77-F1844AE586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951B3-59B6-4C9B-B0C3-0986F9895322}" type="slidenum">
              <a:rPr lang="en-IN" smtClean="0"/>
              <a:pPr/>
              <a:t>‹#›</a:t>
            </a:fld>
            <a:endParaRPr lang="en-IN"/>
          </a:p>
        </p:txBody>
      </p:sp>
    </p:spTree>
    <p:extLst>
      <p:ext uri="{BB962C8B-B14F-4D97-AF65-F5344CB8AC3E}">
        <p14:creationId xmlns:p14="http://schemas.microsoft.com/office/powerpoint/2010/main" xmlns="" val="4036116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B8A78-420B-C7D5-869E-3930AA239219}"/>
              </a:ext>
            </a:extLst>
          </p:cNvPr>
          <p:cNvSpPr>
            <a:spLocks noGrp="1"/>
          </p:cNvSpPr>
          <p:nvPr>
            <p:ph type="ctrTitle"/>
          </p:nvPr>
        </p:nvSpPr>
        <p:spPr>
          <a:xfrm>
            <a:off x="1524000" y="-395514"/>
            <a:ext cx="9144000" cy="2387600"/>
          </a:xfrm>
        </p:spPr>
        <p:txBody>
          <a:bodyPr>
            <a:normAutofit/>
          </a:bodyPr>
          <a:lstStyle/>
          <a:p>
            <a:r>
              <a:rPr lang="en-IN" sz="4000" b="1" dirty="0">
                <a:latin typeface="Times New Roman" panose="02020603050405020304" pitchFamily="18" charset="0"/>
                <a:cs typeface="Times New Roman" panose="02020603050405020304" pitchFamily="18" charset="0"/>
              </a:rPr>
              <a:t>ADITHYA INSTITUTE OF TECHNOLOGY</a:t>
            </a:r>
            <a:endParaRPr lang="en-IN" sz="4000" dirty="0"/>
          </a:p>
        </p:txBody>
      </p:sp>
      <p:sp>
        <p:nvSpPr>
          <p:cNvPr id="3" name="Subtitle 2">
            <a:extLst>
              <a:ext uri="{FF2B5EF4-FFF2-40B4-BE49-F238E27FC236}">
                <a16:creationId xmlns:a16="http://schemas.microsoft.com/office/drawing/2014/main" xmlns="" id="{5052C1C5-92A0-ED2C-39BF-01EDDE60B046}"/>
              </a:ext>
            </a:extLst>
          </p:cNvPr>
          <p:cNvSpPr>
            <a:spLocks noGrp="1"/>
          </p:cNvSpPr>
          <p:nvPr>
            <p:ph type="subTitle" idx="1"/>
          </p:nvPr>
        </p:nvSpPr>
        <p:spPr>
          <a:xfrm>
            <a:off x="0" y="2472612"/>
            <a:ext cx="12192000" cy="3780283"/>
          </a:xfrm>
        </p:spPr>
        <p:txBody>
          <a:bodyPr/>
          <a:lstStyle/>
          <a:p>
            <a:r>
              <a:rPr lang="en-US" sz="2400" b="1" dirty="0">
                <a:latin typeface="Times New Roman" panose="02020603050405020304" pitchFamily="18" charset="0"/>
                <a:cs typeface="Times New Roman" panose="02020603050405020304" pitchFamily="18" charset="0"/>
              </a:rPr>
              <a:t>VIRTUAL  ASSISTANT FOR VISUALLY </a:t>
            </a:r>
            <a:r>
              <a:rPr lang="en-US" sz="2400" b="1" dirty="0" smtClean="0">
                <a:latin typeface="Times New Roman" panose="02020603050405020304" pitchFamily="18" charset="0"/>
                <a:cs typeface="Times New Roman" panose="02020603050405020304" pitchFamily="18" charset="0"/>
              </a:rPr>
              <a:t>IMPAIRED</a:t>
            </a:r>
          </a:p>
          <a:p>
            <a:endParaRPr lang="en-US" b="1"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GUIDED BY :                                                                               PRESENTED BY</a:t>
            </a:r>
          </a:p>
          <a:p>
            <a:r>
              <a:rPr lang="en-IN" dirty="0" smtClean="0">
                <a:latin typeface="Times New Roman" panose="02020603050405020304" pitchFamily="18" charset="0"/>
                <a:cs typeface="Times New Roman" panose="02020603050405020304" pitchFamily="18" charset="0"/>
              </a:rPr>
              <a:t>   DR.M.INDIRANI                                                   ADHINYA.T[710120205002</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JACKSANA.J[710120205017</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KARTHIGEYAN.T[710120205023</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MANONMANI.K[710120205029</a:t>
            </a:r>
            <a:r>
              <a:rPr lang="en-IN"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xmlns="" id="{23DB05A2-827B-6794-1E43-4C7252664A03}"/>
              </a:ext>
            </a:extLst>
          </p:cNvPr>
          <p:cNvPicPr>
            <a:picLocks noChangeAspect="1"/>
          </p:cNvPicPr>
          <p:nvPr/>
        </p:nvPicPr>
        <p:blipFill>
          <a:blip r:embed="rId2" cstate="print"/>
          <a:stretch>
            <a:fillRect/>
          </a:stretch>
        </p:blipFill>
        <p:spPr>
          <a:xfrm>
            <a:off x="533625" y="605105"/>
            <a:ext cx="1588864" cy="1386981"/>
          </a:xfrm>
          <a:prstGeom prst="rect">
            <a:avLst/>
          </a:prstGeom>
        </p:spPr>
      </p:pic>
    </p:spTree>
    <p:extLst>
      <p:ext uri="{BB962C8B-B14F-4D97-AF65-F5344CB8AC3E}">
        <p14:creationId xmlns:p14="http://schemas.microsoft.com/office/powerpoint/2010/main" xmlns="" val="511581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C53ADD-80A4-25B1-CBFC-D13631D48B81}"/>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MODULES</a:t>
            </a:r>
            <a:endParaRPr lang="en-IN" dirty="0"/>
          </a:p>
        </p:txBody>
      </p:sp>
      <p:sp>
        <p:nvSpPr>
          <p:cNvPr id="3" name="Content Placeholder 2">
            <a:extLst>
              <a:ext uri="{FF2B5EF4-FFF2-40B4-BE49-F238E27FC236}">
                <a16:creationId xmlns:a16="http://schemas.microsoft.com/office/drawing/2014/main" xmlns="" id="{20F0C782-AE26-5030-F417-0078A379D888}"/>
              </a:ext>
            </a:extLst>
          </p:cNvPr>
          <p:cNvSpPr>
            <a:spLocks noGrp="1"/>
          </p:cNvSpPr>
          <p:nvPr>
            <p:ph idx="1"/>
          </p:nvPr>
        </p:nvSpPr>
        <p:spPr>
          <a:xfrm>
            <a:off x="863600" y="2281237"/>
            <a:ext cx="10515600" cy="4351338"/>
          </a:xfrm>
        </p:spPr>
        <p:txBody>
          <a:bodyPr/>
          <a:lstStyle/>
          <a:p>
            <a:pPr algn="l"/>
            <a:r>
              <a:rPr lang="en-IN" sz="2000" b="1" dirty="0">
                <a:solidFill>
                  <a:srgbClr val="000000"/>
                </a:solidFill>
                <a:latin typeface="Times New Roman" panose="02020603050405020304" pitchFamily="18" charset="0"/>
                <a:cs typeface="Times New Roman" panose="02020603050405020304" pitchFamily="18" charset="0"/>
              </a:rPr>
              <a:t>WIKIPEDIA</a:t>
            </a:r>
            <a:r>
              <a:rPr lang="en-US" sz="2000" b="1" dirty="0">
                <a:latin typeface="Times New Roman" panose="02020603050405020304" pitchFamily="18" charset="0"/>
                <a:cs typeface="Times New Roman" panose="02020603050405020304" pitchFamily="18" charset="0"/>
              </a:rPr>
              <a:t> MODULE:</a:t>
            </a:r>
          </a:p>
          <a:p>
            <a:pPr marL="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The Wikipedia module presents the user with novel options such as summarizing and reading out the article, and provides intelligent answers to queries using NLP and Machine Reading Comprehension. Once the web page is loaded, the user enters the search query, followed by the confirmation, after which the user is provided with 3 options- reading out the entire article, reading out the summary of the article, and a question and answer session. </a:t>
            </a:r>
          </a:p>
          <a:p>
            <a:pPr marL="0" indent="0" algn="l">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501DF7C7-5855-CE37-459A-F20BAC1A2627}"/>
              </a:ext>
            </a:extLst>
          </p:cNvPr>
          <p:cNvPicPr>
            <a:picLocks noChangeAspect="1"/>
          </p:cNvPicPr>
          <p:nvPr/>
        </p:nvPicPr>
        <p:blipFill>
          <a:blip r:embed="rId2" cstate="print"/>
          <a:stretch>
            <a:fillRect/>
          </a:stretch>
        </p:blipFill>
        <p:spPr>
          <a:xfrm>
            <a:off x="838200" y="234853"/>
            <a:ext cx="1588864" cy="1386981"/>
          </a:xfrm>
          <a:prstGeom prst="rect">
            <a:avLst/>
          </a:prstGeom>
        </p:spPr>
      </p:pic>
    </p:spTree>
    <p:extLst>
      <p:ext uri="{BB962C8B-B14F-4D97-AF65-F5344CB8AC3E}">
        <p14:creationId xmlns:p14="http://schemas.microsoft.com/office/powerpoint/2010/main" xmlns="" val="1221335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F0A03-3AB4-A68B-06C7-6FAE8A98D6C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xmlns="" id="{5810F989-1BAF-9BDB-6041-D24C62E973E4}"/>
              </a:ext>
            </a:extLst>
          </p:cNvPr>
          <p:cNvSpPr>
            <a:spLocks noGrp="1"/>
          </p:cNvSpPr>
          <p:nvPr>
            <p:ph idx="1"/>
          </p:nvPr>
        </p:nvSpPr>
        <p:spPr>
          <a:xfrm>
            <a:off x="851263" y="2141537"/>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purpose of the project is to develop a virtual assistant that will assist a visually impaired person and communicate with the person by speaking through the earpiece.</a:t>
            </a:r>
          </a:p>
          <a:p>
            <a:r>
              <a:rPr lang="en-US" sz="2000" dirty="0">
                <a:latin typeface="Times New Roman" panose="02020603050405020304" pitchFamily="18" charset="0"/>
                <a:cs typeface="Times New Roman" panose="02020603050405020304" pitchFamily="18" charset="0"/>
              </a:rPr>
              <a:t>The system will help the person to recognize people, add new faces, and detect objects that are in their vicinity and their lives can be made smoother by assisting them in describing what is present in front of them at that instant.</a:t>
            </a:r>
          </a:p>
          <a:p>
            <a:r>
              <a:rPr lang="en-US" sz="2000" dirty="0">
                <a:latin typeface="Times New Roman" panose="02020603050405020304" pitchFamily="18" charset="0"/>
                <a:cs typeface="Times New Roman" panose="02020603050405020304" pitchFamily="18" charset="0"/>
              </a:rPr>
              <a:t>The primary working of the system will consist of the camera where it’ll be continuously feeding the images for inputs, the core system processing this input information and the earpiece will act as the output device to provide this result to the user.</a:t>
            </a:r>
          </a:p>
          <a:p>
            <a:r>
              <a:rPr lang="en-US" sz="2000" dirty="0">
                <a:latin typeface="Times New Roman" panose="02020603050405020304" pitchFamily="18" charset="0"/>
                <a:cs typeface="Times New Roman" panose="02020603050405020304" pitchFamily="18" charset="0"/>
              </a:rPr>
              <a:t>The system comprises a camera that acquires images and sends them to the application, where a powerful processor derives information from them and explains them to the user through a distinct audible message </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A330371-41EA-5C04-8CE3-A76751D6B8CE}"/>
              </a:ext>
            </a:extLst>
          </p:cNvPr>
          <p:cNvPicPr>
            <a:picLocks noChangeAspect="1"/>
          </p:cNvPicPr>
          <p:nvPr/>
        </p:nvPicPr>
        <p:blipFill>
          <a:blip r:embed="rId2" cstate="print"/>
          <a:stretch>
            <a:fillRect/>
          </a:stretch>
        </p:blipFill>
        <p:spPr>
          <a:xfrm>
            <a:off x="838200" y="365125"/>
            <a:ext cx="1588864" cy="1386981"/>
          </a:xfrm>
          <a:prstGeom prst="rect">
            <a:avLst/>
          </a:prstGeom>
        </p:spPr>
      </p:pic>
    </p:spTree>
    <p:extLst>
      <p:ext uri="{BB962C8B-B14F-4D97-AF65-F5344CB8AC3E}">
        <p14:creationId xmlns:p14="http://schemas.microsoft.com/office/powerpoint/2010/main" xmlns="" val="3942587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7F4EA-4D9C-34D9-C043-EB4C112FFE5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OBJECTIVE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0078E94-938F-E6DE-CE6D-A574CB3536E1}"/>
              </a:ext>
            </a:extLst>
          </p:cNvPr>
          <p:cNvSpPr>
            <a:spLocks noGrp="1"/>
          </p:cNvSpPr>
          <p:nvPr>
            <p:ph idx="1"/>
          </p:nvPr>
        </p:nvSpPr>
        <p:spPr>
          <a:xfrm>
            <a:off x="838200" y="2273494"/>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first and most basic objective is to make a system that can recognize the users’ speech and reply to those commands.</a:t>
            </a:r>
          </a:p>
          <a:p>
            <a:r>
              <a:rPr lang="en-US" sz="2000" dirty="0">
                <a:latin typeface="Times New Roman" panose="02020603050405020304" pitchFamily="18" charset="0"/>
                <a:cs typeface="Times New Roman" panose="02020603050405020304" pitchFamily="18" charset="0"/>
              </a:rPr>
              <a:t> A system that can do basic functionalities like introducing itself to the user, greeting the user, and telling time, date, or day, and playing videos.</a:t>
            </a:r>
          </a:p>
          <a:p>
            <a:r>
              <a:rPr lang="en-US" sz="2000" dirty="0">
                <a:latin typeface="Times New Roman" panose="02020603050405020304" pitchFamily="18" charset="0"/>
                <a:cs typeface="Times New Roman" panose="02020603050405020304" pitchFamily="18" charset="0"/>
              </a:rPr>
              <a:t>To make a system that can operate for the work that requires the use of web browsers like opening Chrome, opening YouTube, or searching on Wikipedia, etc.</a:t>
            </a:r>
          </a:p>
          <a:p>
            <a:r>
              <a:rPr lang="en-US" sz="2000" dirty="0">
                <a:latin typeface="Times New Roman" panose="02020603050405020304" pitchFamily="18" charset="0"/>
                <a:cs typeface="Times New Roman" panose="02020603050405020304" pitchFamily="18" charset="0"/>
              </a:rPr>
              <a:t>To implement a function so that our virtual assistant tells some jokes as per the user command</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4D9B610-5857-1BB3-F783-E4B948B8B71A}"/>
              </a:ext>
            </a:extLst>
          </p:cNvPr>
          <p:cNvPicPr>
            <a:picLocks noChangeAspect="1"/>
          </p:cNvPicPr>
          <p:nvPr/>
        </p:nvPicPr>
        <p:blipFill>
          <a:blip r:embed="rId2" cstate="print"/>
          <a:stretch>
            <a:fillRect/>
          </a:stretch>
        </p:blipFill>
        <p:spPr>
          <a:xfrm>
            <a:off x="838200" y="303707"/>
            <a:ext cx="1588864" cy="1386981"/>
          </a:xfrm>
          <a:prstGeom prst="rect">
            <a:avLst/>
          </a:prstGeom>
        </p:spPr>
      </p:pic>
    </p:spTree>
    <p:extLst>
      <p:ext uri="{BB962C8B-B14F-4D97-AF65-F5344CB8AC3E}">
        <p14:creationId xmlns:p14="http://schemas.microsoft.com/office/powerpoint/2010/main" xmlns="" val="2838425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77DF7-650E-C774-1BCB-F033CB2840C3}"/>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LITERATURE SURVEY</a:t>
            </a:r>
            <a:endParaRPr lang="en-IN" sz="3600" b="1" dirty="0"/>
          </a:p>
        </p:txBody>
      </p:sp>
      <p:graphicFrame>
        <p:nvGraphicFramePr>
          <p:cNvPr id="8" name="Content Placeholder 7"/>
          <p:cNvGraphicFramePr>
            <a:graphicFrameLocks noGrp="1"/>
          </p:cNvGraphicFramePr>
          <p:nvPr>
            <p:ph idx="1"/>
          </p:nvPr>
        </p:nvGraphicFramePr>
        <p:xfrm>
          <a:off x="1193800" y="2235200"/>
          <a:ext cx="9994900" cy="4318000"/>
        </p:xfrm>
        <a:graphic>
          <a:graphicData uri="http://schemas.openxmlformats.org/drawingml/2006/table">
            <a:tbl>
              <a:tblPr firstRow="1"/>
              <a:tblGrid>
                <a:gridCol w="9994900"/>
              </a:tblGrid>
              <a:tr h="4318000">
                <a:tc>
                  <a:txBody>
                    <a:bodyPr/>
                    <a:lstStyle/>
                    <a:p>
                      <a:endParaRPr 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tr>
            </a:tbl>
          </a:graphicData>
        </a:graphic>
      </p:graphicFrame>
      <p:pic>
        <p:nvPicPr>
          <p:cNvPr id="4" name="Picture 3">
            <a:extLst>
              <a:ext uri="{FF2B5EF4-FFF2-40B4-BE49-F238E27FC236}">
                <a16:creationId xmlns:a16="http://schemas.microsoft.com/office/drawing/2014/main" xmlns="" id="{8F526896-0789-17FD-1E45-53EC6E87A4DB}"/>
              </a:ext>
            </a:extLst>
          </p:cNvPr>
          <p:cNvPicPr>
            <a:picLocks noChangeAspect="1"/>
          </p:cNvPicPr>
          <p:nvPr/>
        </p:nvPicPr>
        <p:blipFill>
          <a:blip r:embed="rId2" cstate="print"/>
          <a:stretch>
            <a:fillRect/>
          </a:stretch>
        </p:blipFill>
        <p:spPr>
          <a:xfrm>
            <a:off x="748228" y="303707"/>
            <a:ext cx="1588864" cy="1386981"/>
          </a:xfrm>
          <a:prstGeom prst="rect">
            <a:avLst/>
          </a:prstGeom>
        </p:spPr>
      </p:pic>
    </p:spTree>
    <p:extLst>
      <p:ext uri="{BB962C8B-B14F-4D97-AF65-F5344CB8AC3E}">
        <p14:creationId xmlns:p14="http://schemas.microsoft.com/office/powerpoint/2010/main" xmlns="" val="4189898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294B6-4791-EA5F-A6F5-31D6FF98A458}"/>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LITERATURE SURVEY</a:t>
            </a:r>
            <a:endParaRPr lang="en-IN" sz="3600" dirty="0"/>
          </a:p>
        </p:txBody>
      </p:sp>
      <p:sp>
        <p:nvSpPr>
          <p:cNvPr id="3" name="Content Placeholder 2">
            <a:extLst>
              <a:ext uri="{FF2B5EF4-FFF2-40B4-BE49-F238E27FC236}">
                <a16:creationId xmlns:a16="http://schemas.microsoft.com/office/drawing/2014/main" xmlns="" id="{AA2D679C-AA83-D2FA-D846-A1C312CD2540}"/>
              </a:ext>
            </a:extLst>
          </p:cNvPr>
          <p:cNvSpPr>
            <a:spLocks noGrp="1"/>
          </p:cNvSpPr>
          <p:nvPr>
            <p:ph idx="1"/>
          </p:nvPr>
        </p:nvSpPr>
        <p:spPr>
          <a:xfrm>
            <a:off x="903514" y="2338808"/>
            <a:ext cx="10515600" cy="4351338"/>
          </a:xfrm>
        </p:spPr>
        <p:txBody>
          <a:bodyPr/>
          <a:lstStyle/>
          <a:p>
            <a:r>
              <a:rPr lang="en-US" sz="2000" b="1" dirty="0" err="1">
                <a:latin typeface="Times New Roman" panose="02020603050405020304" pitchFamily="18" charset="0"/>
                <a:cs typeface="Times New Roman" panose="02020603050405020304" pitchFamily="18" charset="0"/>
              </a:rPr>
              <a:t>Shrikesh</a:t>
            </a:r>
            <a:r>
              <a:rPr lang="en-US" sz="2000" b="1" dirty="0">
                <a:latin typeface="Times New Roman" panose="02020603050405020304" pitchFamily="18" charset="0"/>
                <a:cs typeface="Times New Roman" panose="02020603050405020304" pitchFamily="18" charset="0"/>
              </a:rPr>
              <a:t> Suresh et. al. paper [7], </a:t>
            </a:r>
            <a:r>
              <a:rPr lang="en-US" sz="2000" dirty="0">
                <a:latin typeface="Times New Roman" panose="02020603050405020304" pitchFamily="18" charset="0"/>
                <a:cs typeface="Times New Roman" panose="02020603050405020304" pitchFamily="18" charset="0"/>
              </a:rPr>
              <a:t>built an android application – ‘Vision’. This Android application is for blind people with a voice assistant that can recognize objects and speak out. It has several features such as voice-assisted , newsreader, and an alarm keeper. </a:t>
            </a:r>
          </a:p>
          <a:p>
            <a:r>
              <a:rPr lang="en-US" sz="2000" b="1" dirty="0">
                <a:latin typeface="Times New Roman" panose="02020603050405020304" pitchFamily="18" charset="0"/>
                <a:cs typeface="Times New Roman" panose="02020603050405020304" pitchFamily="18" charset="0"/>
              </a:rPr>
              <a:t>Jawaid Nasreen et. al. paper [11], </a:t>
            </a:r>
            <a:r>
              <a:rPr lang="en-US" sz="2000" dirty="0">
                <a:latin typeface="Times New Roman" panose="02020603050405020304" pitchFamily="18" charset="0"/>
                <a:cs typeface="Times New Roman" panose="02020603050405020304" pitchFamily="18" charset="0"/>
              </a:rPr>
              <a:t>communicates to the users about the objects detected in the surroundings which are captured by the camera of the device. The proposed system uses TensorFlow python libraries for detecting the object and one of the CNN models called VGG16 algorithm trained in ImageNet dataset.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0FD5940-3C80-9C0B-2C4F-5B10A094DCDD}"/>
              </a:ext>
            </a:extLst>
          </p:cNvPr>
          <p:cNvPicPr>
            <a:picLocks noChangeAspect="1"/>
          </p:cNvPicPr>
          <p:nvPr/>
        </p:nvPicPr>
        <p:blipFill>
          <a:blip r:embed="rId2" cstate="print"/>
          <a:stretch>
            <a:fillRect/>
          </a:stretch>
        </p:blipFill>
        <p:spPr>
          <a:xfrm>
            <a:off x="838200" y="371175"/>
            <a:ext cx="1588864" cy="1386981"/>
          </a:xfrm>
          <a:prstGeom prst="rect">
            <a:avLst/>
          </a:prstGeom>
        </p:spPr>
      </p:pic>
    </p:spTree>
    <p:extLst>
      <p:ext uri="{BB962C8B-B14F-4D97-AF65-F5344CB8AC3E}">
        <p14:creationId xmlns:p14="http://schemas.microsoft.com/office/powerpoint/2010/main" xmlns="" val="568597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CCD2F-AF4F-AE8B-80E0-9C15837EE290}"/>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EXISTING SYSTEM</a:t>
            </a:r>
            <a:endParaRPr lang="en-IN" sz="3600" b="1" dirty="0"/>
          </a:p>
        </p:txBody>
      </p:sp>
      <p:sp>
        <p:nvSpPr>
          <p:cNvPr id="3" name="Content Placeholder 2">
            <a:extLst>
              <a:ext uri="{FF2B5EF4-FFF2-40B4-BE49-F238E27FC236}">
                <a16:creationId xmlns:a16="http://schemas.microsoft.com/office/drawing/2014/main" xmlns="" id="{D7B37010-E890-7B28-BF63-D1B601F60BCC}"/>
              </a:ext>
            </a:extLst>
          </p:cNvPr>
          <p:cNvSpPr>
            <a:spLocks noGrp="1"/>
          </p:cNvSpPr>
          <p:nvPr>
            <p:ph idx="1"/>
          </p:nvPr>
        </p:nvSpPr>
        <p:spPr>
          <a:xfrm>
            <a:off x="838200" y="2276474"/>
            <a:ext cx="10515600" cy="4351338"/>
          </a:xfrm>
        </p:spPr>
        <p:txBody>
          <a:bodyPr/>
          <a:lstStyle/>
          <a:p>
            <a:r>
              <a:rPr lang="en-US" sz="2000" dirty="0">
                <a:latin typeface="Times New Roman" panose="02020603050405020304" pitchFamily="18" charset="0"/>
                <a:cs typeface="Times New Roman" panose="02020603050405020304" pitchFamily="18" charset="0"/>
              </a:rPr>
              <a:t>In the existing system describes a voice-over Chatbot that interacts with the user through voice commands and forms the backbone of the system. Five modules, namely, image captioning, object detection, face recognition, voice-over chatbot, and text reading were implemented.</a:t>
            </a:r>
            <a:r>
              <a:rPr lang="en-US" sz="2000" dirty="0"/>
              <a:t> </a:t>
            </a:r>
            <a:r>
              <a:rPr lang="en-US" sz="2000" dirty="0" err="1">
                <a:latin typeface="Times New Roman" panose="02020603050405020304" pitchFamily="18" charset="0"/>
                <a:cs typeface="Times New Roman" panose="02020603050405020304" pitchFamily="18" charset="0"/>
              </a:rPr>
              <a:t>Opencv</a:t>
            </a:r>
            <a:r>
              <a:rPr lang="en-US" sz="2000" dirty="0">
                <a:latin typeface="Times New Roman" panose="02020603050405020304" pitchFamily="18" charset="0"/>
                <a:cs typeface="Times New Roman" panose="02020603050405020304" pitchFamily="18" charset="0"/>
              </a:rPr>
              <a:t> is used for image processing. </a:t>
            </a:r>
            <a:r>
              <a:rPr lang="en-US" sz="2000" dirty="0" err="1">
                <a:latin typeface="Times New Roman" panose="02020603050405020304" pitchFamily="18" charset="0"/>
                <a:cs typeface="Times New Roman" panose="02020603050405020304" pitchFamily="18" charset="0"/>
              </a:rPr>
              <a:t>Pyaudio</a:t>
            </a:r>
            <a:r>
              <a:rPr lang="en-US" sz="2000" dirty="0">
                <a:latin typeface="Times New Roman" panose="02020603050405020304" pitchFamily="18" charset="0"/>
                <a:cs typeface="Times New Roman" panose="02020603050405020304" pitchFamily="18" charset="0"/>
              </a:rPr>
              <a:t> and speech recognition are used to obtain input from the user. GTTS and </a:t>
            </a:r>
            <a:r>
              <a:rPr lang="en-US" sz="2000" dirty="0" err="1">
                <a:latin typeface="Times New Roman" panose="02020603050405020304" pitchFamily="18" charset="0"/>
                <a:cs typeface="Times New Roman" panose="02020603050405020304" pitchFamily="18" charset="0"/>
              </a:rPr>
              <a:t>pyTTSX</a:t>
            </a:r>
            <a:r>
              <a:rPr lang="en-US" sz="2000" dirty="0">
                <a:latin typeface="Times New Roman" panose="02020603050405020304" pitchFamily="18" charset="0"/>
                <a:cs typeface="Times New Roman" panose="02020603050405020304" pitchFamily="18" charset="0"/>
              </a:rPr>
              <a:t> are used to output the dialogue through speech.</a:t>
            </a:r>
          </a:p>
          <a:p>
            <a:r>
              <a:rPr lang="en-US" sz="2000" dirty="0">
                <a:latin typeface="Times New Roman" panose="02020603050405020304" pitchFamily="18" charset="0"/>
                <a:cs typeface="Times New Roman" panose="02020603050405020304" pitchFamily="18" charset="0"/>
              </a:rPr>
              <a:t>An android application – ‘Vision’. This Android application is for blind people with a voice assistant that can recognize objects and speak out. It has several features such as voice-assisted, newsreader, and an alarm keeper.</a:t>
            </a:r>
          </a:p>
          <a:p>
            <a:endParaRPr lang="en-US" sz="20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EF0D5111-D411-DA74-213A-ACC2428966EE}"/>
              </a:ext>
            </a:extLst>
          </p:cNvPr>
          <p:cNvPicPr>
            <a:picLocks noChangeAspect="1"/>
          </p:cNvPicPr>
          <p:nvPr/>
        </p:nvPicPr>
        <p:blipFill>
          <a:blip r:embed="rId2" cstate="print"/>
          <a:stretch>
            <a:fillRect/>
          </a:stretch>
        </p:blipFill>
        <p:spPr>
          <a:xfrm>
            <a:off x="838200" y="230188"/>
            <a:ext cx="1588864" cy="1386981"/>
          </a:xfrm>
          <a:prstGeom prst="rect">
            <a:avLst/>
          </a:prstGeom>
        </p:spPr>
      </p:pic>
    </p:spTree>
    <p:extLst>
      <p:ext uri="{BB962C8B-B14F-4D97-AF65-F5344CB8AC3E}">
        <p14:creationId xmlns:p14="http://schemas.microsoft.com/office/powerpoint/2010/main" xmlns="" val="1046612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D9D5C-FE8C-747E-E61C-9A67B818552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DRAWBACKS OF EXISTING SYSTEM</a:t>
            </a:r>
          </a:p>
        </p:txBody>
      </p:sp>
      <p:sp>
        <p:nvSpPr>
          <p:cNvPr id="3" name="Content Placeholder 2">
            <a:extLst>
              <a:ext uri="{FF2B5EF4-FFF2-40B4-BE49-F238E27FC236}">
                <a16:creationId xmlns:a16="http://schemas.microsoft.com/office/drawing/2014/main" xmlns="" id="{115B3D2A-55A2-74E8-476A-B4FF5B424AC9}"/>
              </a:ext>
            </a:extLst>
          </p:cNvPr>
          <p:cNvSpPr>
            <a:spLocks noGrp="1"/>
          </p:cNvSpPr>
          <p:nvPr>
            <p:ph idx="1"/>
          </p:nvPr>
        </p:nvSpPr>
        <p:spPr>
          <a:xfrm>
            <a:off x="838200" y="2324099"/>
            <a:ext cx="10515600" cy="3852863"/>
          </a:xfrm>
        </p:spPr>
        <p:txBody>
          <a:bodyPr/>
          <a:lstStyle/>
          <a:p>
            <a:pPr algn="l"/>
            <a:r>
              <a:rPr lang="en-US" sz="2000" b="0" i="0" dirty="0">
                <a:solidFill>
                  <a:srgbClr val="323232"/>
                </a:solidFill>
                <a:effectLst/>
                <a:latin typeface="Times New Roman" panose="02020603050405020304" pitchFamily="18" charset="0"/>
                <a:cs typeface="Times New Roman" panose="02020603050405020304" pitchFamily="18" charset="0"/>
              </a:rPr>
              <a:t>Poor Time Management</a:t>
            </a:r>
          </a:p>
          <a:p>
            <a:pPr marL="0" indent="0" algn="l">
              <a:buNone/>
            </a:pPr>
            <a:r>
              <a:rPr lang="en-US" sz="2000" b="0" i="0" dirty="0">
                <a:solidFill>
                  <a:srgbClr val="323232"/>
                </a:solidFill>
                <a:effectLst/>
                <a:latin typeface="Times New Roman" panose="02020603050405020304" pitchFamily="18" charset="0"/>
                <a:cs typeface="Times New Roman" panose="02020603050405020304" pitchFamily="18" charset="0"/>
              </a:rPr>
              <a:t>            Virtual assistants often have to manage multiple tasks at once.</a:t>
            </a:r>
          </a:p>
          <a:p>
            <a:pPr algn="l"/>
            <a:r>
              <a:rPr lang="en-US" sz="2000" b="0" i="0" dirty="0">
                <a:solidFill>
                  <a:srgbClr val="323232"/>
                </a:solidFill>
                <a:effectLst/>
                <a:latin typeface="Times New Roman" panose="02020603050405020304" pitchFamily="18" charset="0"/>
                <a:cs typeface="Times New Roman" panose="02020603050405020304" pitchFamily="18" charset="0"/>
              </a:rPr>
              <a:t>Lack of Technical Skills</a:t>
            </a:r>
          </a:p>
          <a:p>
            <a:pPr marL="0" indent="0" algn="l">
              <a:buNone/>
            </a:pPr>
            <a:r>
              <a:rPr lang="en-US" sz="2000" b="0" i="0" dirty="0">
                <a:solidFill>
                  <a:srgbClr val="323232"/>
                </a:solidFill>
                <a:effectLst/>
                <a:latin typeface="Times New Roman" panose="02020603050405020304" pitchFamily="18" charset="0"/>
                <a:cs typeface="Times New Roman" panose="02020603050405020304" pitchFamily="18" charset="0"/>
              </a:rPr>
              <a:t>            As a virtual assistant, you are expected to be proficient in various software and tools. If you lack technical skills, you may struggle to use these tools effectively, leading to errors and delays in completing tasks.</a:t>
            </a:r>
          </a:p>
          <a:p>
            <a:endParaRPr lang="en-US" sz="2000" b="0" i="0" dirty="0">
              <a:solidFill>
                <a:srgbClr val="323232"/>
              </a:solidFill>
              <a:effectLst/>
              <a:latin typeface="Times New Roman" panose="02020603050405020304" pitchFamily="18" charset="0"/>
              <a:cs typeface="Times New Roman" panose="02020603050405020304" pitchFamily="18" charset="0"/>
            </a:endParaRPr>
          </a:p>
          <a:p>
            <a:endParaRPr lang="en-US" sz="2000" b="0" i="0" dirty="0">
              <a:solidFill>
                <a:srgbClr val="323232"/>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586BFB37-9447-EED7-0610-0249A356C566}"/>
              </a:ext>
            </a:extLst>
          </p:cNvPr>
          <p:cNvPicPr>
            <a:picLocks noChangeAspect="1"/>
          </p:cNvPicPr>
          <p:nvPr/>
        </p:nvPicPr>
        <p:blipFill>
          <a:blip r:embed="rId2" cstate="print"/>
          <a:stretch>
            <a:fillRect/>
          </a:stretch>
        </p:blipFill>
        <p:spPr>
          <a:xfrm>
            <a:off x="838200" y="303707"/>
            <a:ext cx="1588864" cy="1386981"/>
          </a:xfrm>
          <a:prstGeom prst="rect">
            <a:avLst/>
          </a:prstGeom>
        </p:spPr>
      </p:pic>
    </p:spTree>
    <p:extLst>
      <p:ext uri="{BB962C8B-B14F-4D97-AF65-F5344CB8AC3E}">
        <p14:creationId xmlns:p14="http://schemas.microsoft.com/office/powerpoint/2010/main" xmlns="" val="2034398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B041A4-712D-1F32-44C7-AF1B0E7F29D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PROPOSED SYSTEM</a:t>
            </a:r>
          </a:p>
        </p:txBody>
      </p:sp>
      <p:sp>
        <p:nvSpPr>
          <p:cNvPr id="3" name="Content Placeholder 2">
            <a:extLst>
              <a:ext uri="{FF2B5EF4-FFF2-40B4-BE49-F238E27FC236}">
                <a16:creationId xmlns:a16="http://schemas.microsoft.com/office/drawing/2014/main" xmlns="" id="{9484A8E5-4B0B-9CD2-B854-86467F5B9F21}"/>
              </a:ext>
            </a:extLst>
          </p:cNvPr>
          <p:cNvSpPr>
            <a:spLocks noGrp="1"/>
          </p:cNvSpPr>
          <p:nvPr>
            <p:ph idx="1"/>
          </p:nvPr>
        </p:nvSpPr>
        <p:spPr>
          <a:xfrm>
            <a:off x="1066800" y="2270125"/>
            <a:ext cx="10515600" cy="4351338"/>
          </a:xfrm>
        </p:spPr>
        <p:txBody>
          <a:bodyPr>
            <a:norm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The proposed system is based on a completely novel idea and is nowhere like the existing mail systems. The most important aspect that has been kept in mind while developing the proposed system is accessibility</a:t>
            </a:r>
            <a:r>
              <a:rPr lang="en-US" sz="2000" b="0" i="0" dirty="0" smtClean="0">
                <a:solidFill>
                  <a:srgbClr val="222222"/>
                </a:solidFill>
                <a:effectLst/>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The current systems do not provide this accessibility. Thus the system we are developing is completely different from the current system</a:t>
            </a:r>
            <a:r>
              <a:rPr lang="en-US" sz="2000" b="0" i="0" dirty="0" smtClean="0">
                <a:solidFill>
                  <a:srgbClr val="222222"/>
                </a:solidFill>
                <a:effectLst/>
                <a:latin typeface="Times New Roman" panose="02020603050405020304" pitchFamily="18" charset="0"/>
                <a:cs typeface="Times New Roman" panose="02020603050405020304" pitchFamily="18" charset="0"/>
              </a:rPr>
              <a:t>.</a:t>
            </a:r>
            <a:endParaRPr lang="en-US" sz="2000" b="0" i="0" dirty="0">
              <a:solidFill>
                <a:srgbClr val="222222"/>
              </a:solidFill>
              <a:effectLst/>
              <a:latin typeface="Times New Roman" panose="02020603050405020304" pitchFamily="18" charset="0"/>
              <a:cs typeface="Times New Roman" panose="02020603050405020304" pitchFamily="18" charset="0"/>
            </a:endParaRPr>
          </a:p>
          <a:p>
            <a:r>
              <a:rPr lang="en-US" sz="2000" b="0" i="0" dirty="0">
                <a:solidFill>
                  <a:srgbClr val="222222"/>
                </a:solidFill>
                <a:effectLst/>
                <a:latin typeface="Times New Roman" panose="02020603050405020304" pitchFamily="18" charset="0"/>
                <a:cs typeface="Times New Roman" panose="02020603050405020304" pitchFamily="18" charset="0"/>
              </a:rPr>
              <a:t>The complete system is based on Interactive Voice Response. Voice output is done automatically for newly received messages</a:t>
            </a:r>
            <a:r>
              <a:rPr lang="en-US" sz="2000" b="0" i="0" dirty="0" smtClean="0">
                <a:solidFill>
                  <a:srgbClr val="222222"/>
                </a:solidFill>
                <a:effectLst/>
                <a:latin typeface="Times New Roman" panose="02020603050405020304" pitchFamily="18" charset="0"/>
                <a:cs typeface="Times New Roman" panose="02020603050405020304" pitchFamily="18" charset="0"/>
              </a:rPr>
              <a:t>.</a:t>
            </a:r>
          </a:p>
          <a:p>
            <a:r>
              <a:rPr lang="en-US" sz="2000" dirty="0" smtClean="0">
                <a:solidFill>
                  <a:srgbClr val="222222"/>
                </a:solidFill>
                <a:latin typeface="Times New Roman" panose="02020603050405020304" pitchFamily="18" charset="0"/>
                <a:cs typeface="Times New Roman" panose="02020603050405020304" pitchFamily="18" charset="0"/>
              </a:rPr>
              <a:t>This system helps visually impaired people to send the mail through </a:t>
            </a:r>
            <a:r>
              <a:rPr lang="en-US" sz="2000" b="0" i="0" dirty="0" smtClean="0">
                <a:solidFill>
                  <a:srgbClr val="222222"/>
                </a:solidFill>
                <a:effectLst/>
                <a:latin typeface="Times New Roman" panose="02020603050405020304" pitchFamily="18" charset="0"/>
                <a:cs typeface="Times New Roman" panose="02020603050405020304" pitchFamily="18" charset="0"/>
              </a:rPr>
              <a:t> voice  which is based on usage of  speech </a:t>
            </a:r>
            <a:r>
              <a:rPr lang="en-US" sz="2000" b="0" i="0" dirty="0" err="1" smtClean="0">
                <a:solidFill>
                  <a:srgbClr val="222222"/>
                </a:solidFill>
                <a:effectLst/>
                <a:latin typeface="Times New Roman" panose="02020603050405020304" pitchFamily="18" charset="0"/>
                <a:cs typeface="Times New Roman" panose="02020603050405020304" pitchFamily="18" charset="0"/>
              </a:rPr>
              <a:t>recoginition</a:t>
            </a:r>
            <a:r>
              <a:rPr lang="en-US" sz="2000" b="0" i="0" dirty="0" smtClean="0">
                <a:solidFill>
                  <a:srgbClr val="222222"/>
                </a:solidFill>
                <a:effectLst/>
                <a:latin typeface="Times New Roman" panose="02020603050405020304" pitchFamily="18" charset="0"/>
                <a:cs typeface="Times New Roman" panose="02020603050405020304" pitchFamily="18" charset="0"/>
              </a:rPr>
              <a:t>  module to conduct useful functions like reading and sending mail using only their voice</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6428DC2-682E-324A-C806-3AA1C4C92DBF}"/>
              </a:ext>
            </a:extLst>
          </p:cNvPr>
          <p:cNvPicPr>
            <a:picLocks noChangeAspect="1"/>
          </p:cNvPicPr>
          <p:nvPr/>
        </p:nvPicPr>
        <p:blipFill>
          <a:blip r:embed="rId2" cstate="print"/>
          <a:stretch>
            <a:fillRect/>
          </a:stretch>
        </p:blipFill>
        <p:spPr>
          <a:xfrm>
            <a:off x="838200" y="303707"/>
            <a:ext cx="1588864" cy="1386981"/>
          </a:xfrm>
          <a:prstGeom prst="rect">
            <a:avLst/>
          </a:prstGeom>
        </p:spPr>
      </p:pic>
    </p:spTree>
    <p:extLst>
      <p:ext uri="{BB962C8B-B14F-4D97-AF65-F5344CB8AC3E}">
        <p14:creationId xmlns:p14="http://schemas.microsoft.com/office/powerpoint/2010/main" xmlns="" val="3839115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5707A-067B-A8ED-FC5D-9F6393175EB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MODULES</a:t>
            </a:r>
          </a:p>
        </p:txBody>
      </p:sp>
      <p:sp>
        <p:nvSpPr>
          <p:cNvPr id="3" name="Content Placeholder 2">
            <a:extLst>
              <a:ext uri="{FF2B5EF4-FFF2-40B4-BE49-F238E27FC236}">
                <a16:creationId xmlns:a16="http://schemas.microsoft.com/office/drawing/2014/main" xmlns="" id="{66CB1958-1D10-8C81-FFFF-983DD37BBC60}"/>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Speech-recognition Module :</a:t>
            </a:r>
          </a:p>
          <a:p>
            <a:pPr marL="0" indent="0">
              <a:buNone/>
            </a:pPr>
            <a:r>
              <a:rPr lang="en-US" sz="2000" dirty="0">
                <a:latin typeface="Times New Roman" panose="02020603050405020304" pitchFamily="18" charset="0"/>
                <a:cs typeface="Times New Roman" panose="02020603050405020304" pitchFamily="18" charset="0"/>
              </a:rPr>
              <a:t>                 The speech-recognition module will be utilized for communicating with the user through text-to-speech or text. The backbone of this system is the chatbot module since it interacts with the user via voice commands. The G</a:t>
            </a:r>
            <a:r>
              <a:rPr lang="en-US" sz="2000" dirty="0" smtClean="0">
                <a:latin typeface="Times New Roman" panose="02020603050405020304" pitchFamily="18" charset="0"/>
                <a:cs typeface="Times New Roman" panose="02020603050405020304" pitchFamily="18" charset="0"/>
              </a:rPr>
              <a:t>TTS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googleText</a:t>
            </a:r>
            <a:r>
              <a:rPr lang="en-US" sz="2000" dirty="0">
                <a:latin typeface="Times New Roman" panose="02020603050405020304" pitchFamily="18" charset="0"/>
                <a:cs typeface="Times New Roman" panose="02020603050405020304" pitchFamily="18" charset="0"/>
              </a:rPr>
              <a:t> To Speech) and </a:t>
            </a:r>
            <a:r>
              <a:rPr lang="en-US" sz="2000" dirty="0" err="1">
                <a:latin typeface="Times New Roman" panose="02020603050405020304" pitchFamily="18" charset="0"/>
                <a:cs typeface="Times New Roman" panose="02020603050405020304" pitchFamily="18" charset="0"/>
              </a:rPr>
              <a:t>pyTTSX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Pythontext</a:t>
            </a:r>
            <a:r>
              <a:rPr lang="en-US" sz="2000" dirty="0">
                <a:latin typeface="Times New Roman" panose="02020603050405020304" pitchFamily="18" charset="0"/>
                <a:cs typeface="Times New Roman" panose="02020603050405020304" pitchFamily="18" charset="0"/>
              </a:rPr>
              <a:t>-to-speech engines) would be utilized for the generation of audio outputs and Python would be used as the interpreting language. This module is responsible for voice-based conservations between the system and the user.</a:t>
            </a:r>
          </a:p>
          <a:p>
            <a:r>
              <a:rPr lang="en-US" sz="2000" b="1" dirty="0">
                <a:latin typeface="Times New Roman" panose="02020603050405020304" pitchFamily="18" charset="0"/>
                <a:cs typeface="Times New Roman" panose="02020603050405020304" pitchFamily="18" charset="0"/>
              </a:rPr>
              <a:t>Object Detection Module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purpose of this module is to help the user to identify the objects which are located in front of him/her. Object recognition is a method for recognizing and labeling the detected object from the image, video, or live video. The object will be recognized by ML and DL. The algorithm of object algorithms will take the frames as input from the camera and a specific size bounding box is applied to that image and checks if any object is there in the image. When an object is found then the algorithm recognizes the object in the image.</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D168E0BB-43B4-A012-B2AD-C7452D24046C}"/>
              </a:ext>
            </a:extLst>
          </p:cNvPr>
          <p:cNvPicPr>
            <a:picLocks noChangeAspect="1"/>
          </p:cNvPicPr>
          <p:nvPr/>
        </p:nvPicPr>
        <p:blipFill>
          <a:blip r:embed="rId2" cstate="print"/>
          <a:stretch>
            <a:fillRect/>
          </a:stretch>
        </p:blipFill>
        <p:spPr>
          <a:xfrm>
            <a:off x="838200" y="230188"/>
            <a:ext cx="1588864" cy="1386981"/>
          </a:xfrm>
          <a:prstGeom prst="rect">
            <a:avLst/>
          </a:prstGeom>
        </p:spPr>
      </p:pic>
    </p:spTree>
    <p:extLst>
      <p:ext uri="{BB962C8B-B14F-4D97-AF65-F5344CB8AC3E}">
        <p14:creationId xmlns:p14="http://schemas.microsoft.com/office/powerpoint/2010/main" xmlns="" val="2165432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990</Words>
  <Application>Microsoft Office PowerPoint</Application>
  <PresentationFormat>Custom</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ADITHYA INSTITUTE OF TECHNOLOGY</vt:lpstr>
      <vt:lpstr>                            ABSTRACT</vt:lpstr>
      <vt:lpstr>                            OBJECTIVE</vt:lpstr>
      <vt:lpstr>                        LITERATURE SURVEY</vt:lpstr>
      <vt:lpstr>                 LITERATURE SURVEY</vt:lpstr>
      <vt:lpstr>                       EXISTING SYSTEM</vt:lpstr>
      <vt:lpstr>                 DRAWBACKS OF EXISTING SYSTEM</vt:lpstr>
      <vt:lpstr>                           PROPOSED SYSTEM</vt:lpstr>
      <vt:lpstr>                                  MODULES</vt:lpstr>
      <vt:lpstr>                           MODULES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ADITHYA INSTITUTE OF TECHNOLOGY</dc:title>
  <dc:creator>Aravinth 3777</dc:creator>
  <cp:lastModifiedBy>ADMIN</cp:lastModifiedBy>
  <cp:revision>28</cp:revision>
  <dcterms:created xsi:type="dcterms:W3CDTF">2024-01-27T15:45:04Z</dcterms:created>
  <dcterms:modified xsi:type="dcterms:W3CDTF">2024-03-19T15:32:50Z</dcterms:modified>
</cp:coreProperties>
</file>