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4" roundtripDataSignature="AMtx7mh8lGMvgAyq2gJUrCJ3abshO2lq/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91160" autoAdjust="0"/>
  </p:normalViewPr>
  <p:slideViewPr>
    <p:cSldViewPr snapToGrid="0">
      <p:cViewPr varScale="1">
        <p:scale>
          <a:sx n="66" d="100"/>
          <a:sy n="66" d="100"/>
        </p:scale>
        <p:origin x="124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7" name="Google Shape;327;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60ca4a8495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60ca4a849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2" name="Google Shape;342;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9" name="Google Shape;349;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6" name="Google Shape;356;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5" name="Google Shape;365;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1" name="Google Shape;371;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7" name="Google Shape;377;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3" name="Google Shape;383;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8" name="Google Shape;398;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4" name="Google Shape;404;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1" name="Google Shape;411;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7" name="Google Shape;417;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2" name="Google Shape;422;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9" name="Google Shape;429;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6" name="Google Shape;436;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3" name="Google Shape;443;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9" name="Google Shape;449;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6" name="Google Shape;456;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3" name="Google Shape;463;p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0" name="Google Shape;470;p3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7" name="Google Shape;477;p4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3" name="Google Shape;483;p4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9" name="Google Shape;489;p4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7" name="Google Shape;497;p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4" name="Google Shape;504;p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1" name="Google Shape;511;p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0" name="Google Shape;520;p4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6" name="Google Shape;526;p4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3" name="Google Shape;533;p4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50" descr="HD-ShadowLong.png"/>
          <p:cNvPicPr preferRelativeResize="0"/>
          <p:nvPr/>
        </p:nvPicPr>
        <p:blipFill rotWithShape="1">
          <a:blip r:embed="rId2">
            <a:alphaModFix/>
          </a:blip>
          <a:srcRect/>
          <a:stretch/>
        </p:blipFill>
        <p:spPr>
          <a:xfrm>
            <a:off x="1" y="4242851"/>
            <a:ext cx="8968084" cy="275942"/>
          </a:xfrm>
          <a:prstGeom prst="rect">
            <a:avLst/>
          </a:prstGeom>
          <a:noFill/>
          <a:ln>
            <a:noFill/>
          </a:ln>
        </p:spPr>
      </p:pic>
      <p:pic>
        <p:nvPicPr>
          <p:cNvPr id="14" name="Google Shape;14;p50" descr="HD-ShadowShort.png"/>
          <p:cNvPicPr preferRelativeResize="0"/>
          <p:nvPr/>
        </p:nvPicPr>
        <p:blipFill rotWithShape="1">
          <a:blip r:embed="rId3">
            <a:alphaModFix/>
          </a:blip>
          <a:srcRect/>
          <a:stretch/>
        </p:blipFill>
        <p:spPr>
          <a:xfrm>
            <a:off x="9111716" y="4243845"/>
            <a:ext cx="3077108" cy="276940"/>
          </a:xfrm>
          <a:prstGeom prst="rect">
            <a:avLst/>
          </a:prstGeom>
          <a:noFill/>
          <a:ln>
            <a:noFill/>
          </a:ln>
        </p:spPr>
      </p:pic>
      <p:sp>
        <p:nvSpPr>
          <p:cNvPr id="15" name="Google Shape;15;p50"/>
          <p:cNvSpPr/>
          <p:nvPr/>
        </p:nvSpPr>
        <p:spPr>
          <a:xfrm>
            <a:off x="0" y="2590078"/>
            <a:ext cx="8968085" cy="1660332"/>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50"/>
          <p:cNvSpPr/>
          <p:nvPr/>
        </p:nvSpPr>
        <p:spPr>
          <a:xfrm>
            <a:off x="9111715" y="2590078"/>
            <a:ext cx="3077109" cy="166033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50"/>
          <p:cNvSpPr txBox="1">
            <a:spLocks noGrp="1"/>
          </p:cNvSpPr>
          <p:nvPr>
            <p:ph type="ctrTitle"/>
          </p:nvPr>
        </p:nvSpPr>
        <p:spPr>
          <a:xfrm>
            <a:off x="680322" y="2733709"/>
            <a:ext cx="8144134" cy="1373070"/>
          </a:xfrm>
          <a:prstGeom prst="rect">
            <a:avLst/>
          </a:prstGeom>
          <a:noFill/>
          <a:ln>
            <a:noFill/>
          </a:ln>
        </p:spPr>
        <p:txBody>
          <a:bodyPr spcFirstLastPara="1" wrap="square" lIns="91425" tIns="45700" rIns="91425" bIns="45700" anchor="b" anchorCtr="0">
            <a:noAutofit/>
          </a:bodyPr>
          <a:lstStyle>
            <a:lvl1pPr lvl="0" algn="r">
              <a:lnSpc>
                <a:spcPct val="90000"/>
              </a:lnSpc>
              <a:spcBef>
                <a:spcPts val="0"/>
              </a:spcBef>
              <a:spcAft>
                <a:spcPts val="0"/>
              </a:spcAft>
              <a:buClr>
                <a:schemeClr val="lt1"/>
              </a:buClr>
              <a:buSzPts val="5400"/>
              <a:buFont typeface="Trebuchet M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50"/>
          <p:cNvSpPr txBox="1">
            <a:spLocks noGrp="1"/>
          </p:cNvSpPr>
          <p:nvPr>
            <p:ph type="subTitle" idx="1"/>
          </p:nvPr>
        </p:nvSpPr>
        <p:spPr>
          <a:xfrm>
            <a:off x="680322" y="4394039"/>
            <a:ext cx="8144134" cy="1117687"/>
          </a:xfrm>
          <a:prstGeom prst="rect">
            <a:avLst/>
          </a:prstGeom>
          <a:noFill/>
          <a:ln>
            <a:noFill/>
          </a:ln>
        </p:spPr>
        <p:txBody>
          <a:bodyPr spcFirstLastPara="1" wrap="square" lIns="91425" tIns="45700" rIns="91425" bIns="45700" anchor="t" anchorCtr="0">
            <a:norm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 name="Google Shape;19;p50"/>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0"/>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50"/>
          <p:cNvSpPr txBox="1">
            <a:spLocks noGrp="1"/>
          </p:cNvSpPr>
          <p:nvPr>
            <p:ph type="sldNum" idx="12"/>
          </p:nvPr>
        </p:nvSpPr>
        <p:spPr>
          <a:xfrm>
            <a:off x="9255346" y="2750337"/>
            <a:ext cx="1171888" cy="1356442"/>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03"/>
        <p:cNvGrpSpPr/>
        <p:nvPr/>
      </p:nvGrpSpPr>
      <p:grpSpPr>
        <a:xfrm>
          <a:off x="0" y="0"/>
          <a:ext cx="0" cy="0"/>
          <a:chOff x="0" y="0"/>
          <a:chExt cx="0" cy="0"/>
        </a:xfrm>
      </p:grpSpPr>
      <p:pic>
        <p:nvPicPr>
          <p:cNvPr id="104" name="Google Shape;104;p59"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05" name="Google Shape;105;p59"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06" name="Google Shape;106;p59"/>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9"/>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9"/>
          <p:cNvSpPr txBox="1">
            <a:spLocks noGrp="1"/>
          </p:cNvSpPr>
          <p:nvPr>
            <p:ph type="title"/>
          </p:nvPr>
        </p:nvSpPr>
        <p:spPr>
          <a:xfrm>
            <a:off x="680322" y="4711616"/>
            <a:ext cx="9613859" cy="45305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59"/>
          <p:cNvSpPr>
            <a:spLocks noGrp="1"/>
          </p:cNvSpPr>
          <p:nvPr>
            <p:ph type="pic" idx="2"/>
          </p:nvPr>
        </p:nvSpPr>
        <p:spPr>
          <a:xfrm>
            <a:off x="680322" y="609597"/>
            <a:ext cx="9613859" cy="3589575"/>
          </a:xfrm>
          <a:prstGeom prst="rect">
            <a:avLst/>
          </a:prstGeom>
          <a:noFill/>
          <a:ln>
            <a:noFill/>
          </a:ln>
          <a:effectLst>
            <a:outerShdw blurRad="76200" dist="63500" dir="5040000" algn="tl" rotWithShape="0">
              <a:srgbClr val="000000">
                <a:alpha val="40784"/>
              </a:srgbClr>
            </a:outerShdw>
          </a:effectLst>
        </p:spPr>
      </p:sp>
      <p:sp>
        <p:nvSpPr>
          <p:cNvPr id="110" name="Google Shape;110;p59"/>
          <p:cNvSpPr txBox="1">
            <a:spLocks noGrp="1"/>
          </p:cNvSpPr>
          <p:nvPr>
            <p:ph type="body" idx="1"/>
          </p:nvPr>
        </p:nvSpPr>
        <p:spPr>
          <a:xfrm>
            <a:off x="680319" y="5169583"/>
            <a:ext cx="9613862" cy="62297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11" name="Google Shape;111;p59"/>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59"/>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59"/>
          <p:cNvSpPr txBox="1">
            <a:spLocks noGrp="1"/>
          </p:cNvSpPr>
          <p:nvPr>
            <p:ph type="sldNum" idx="12"/>
          </p:nvPr>
        </p:nvSpPr>
        <p:spPr>
          <a:xfrm>
            <a:off x="10729455" y="4711309"/>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14"/>
        <p:cNvGrpSpPr/>
        <p:nvPr/>
      </p:nvGrpSpPr>
      <p:grpSpPr>
        <a:xfrm>
          <a:off x="0" y="0"/>
          <a:ext cx="0" cy="0"/>
          <a:chOff x="0" y="0"/>
          <a:chExt cx="0" cy="0"/>
        </a:xfrm>
      </p:grpSpPr>
      <p:pic>
        <p:nvPicPr>
          <p:cNvPr id="115" name="Google Shape;115;p60"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16" name="Google Shape;116;p60"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17" name="Google Shape;117;p60"/>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60"/>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60"/>
          <p:cNvSpPr txBox="1">
            <a:spLocks noGrp="1"/>
          </p:cNvSpPr>
          <p:nvPr>
            <p:ph type="title"/>
          </p:nvPr>
        </p:nvSpPr>
        <p:spPr>
          <a:xfrm>
            <a:off x="680322" y="609597"/>
            <a:ext cx="9613858" cy="35927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60"/>
          <p:cNvSpPr txBox="1">
            <a:spLocks noGrp="1"/>
          </p:cNvSpPr>
          <p:nvPr>
            <p:ph type="body" idx="1"/>
          </p:nvPr>
        </p:nvSpPr>
        <p:spPr>
          <a:xfrm>
            <a:off x="680322" y="4711615"/>
            <a:ext cx="9613859" cy="1090789"/>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21" name="Google Shape;121;p60"/>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60"/>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60"/>
          <p:cNvSpPr txBox="1">
            <a:spLocks noGrp="1"/>
          </p:cNvSpPr>
          <p:nvPr>
            <p:ph type="sldNum" idx="12"/>
          </p:nvPr>
        </p:nvSpPr>
        <p:spPr>
          <a:xfrm>
            <a:off x="10729455" y="471161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24"/>
        <p:cNvGrpSpPr/>
        <p:nvPr/>
      </p:nvGrpSpPr>
      <p:grpSpPr>
        <a:xfrm>
          <a:off x="0" y="0"/>
          <a:ext cx="0" cy="0"/>
          <a:chOff x="0" y="0"/>
          <a:chExt cx="0" cy="0"/>
        </a:xfrm>
      </p:grpSpPr>
      <p:pic>
        <p:nvPicPr>
          <p:cNvPr id="125" name="Google Shape;125;p61"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26" name="Google Shape;126;p61"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27" name="Google Shape;127;p61"/>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1"/>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1"/>
          <p:cNvSpPr txBox="1">
            <a:spLocks noGrp="1"/>
          </p:cNvSpPr>
          <p:nvPr>
            <p:ph type="title"/>
          </p:nvPr>
        </p:nvSpPr>
        <p:spPr>
          <a:xfrm>
            <a:off x="1127856" y="609598"/>
            <a:ext cx="8718877" cy="30360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0" name="Google Shape;130;p61"/>
          <p:cNvSpPr txBox="1">
            <a:spLocks noGrp="1"/>
          </p:cNvSpPr>
          <p:nvPr>
            <p:ph type="body" idx="1"/>
          </p:nvPr>
        </p:nvSpPr>
        <p:spPr>
          <a:xfrm>
            <a:off x="1402288" y="3653379"/>
            <a:ext cx="815657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31" name="Google Shape;131;p61"/>
          <p:cNvSpPr txBox="1">
            <a:spLocks noGrp="1"/>
          </p:cNvSpPr>
          <p:nvPr>
            <p:ph type="body" idx="2"/>
          </p:nvPr>
        </p:nvSpPr>
        <p:spPr>
          <a:xfrm>
            <a:off x="680322" y="4711615"/>
            <a:ext cx="9613859" cy="1090789"/>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32" name="Google Shape;132;p6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6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61"/>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35" name="Google Shape;135;p61"/>
          <p:cNvSpPr txBox="1"/>
          <p:nvPr/>
        </p:nvSpPr>
        <p:spPr>
          <a:xfrm>
            <a:off x="583572" y="74811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7200"/>
              <a:buFont typeface="Trebuchet MS"/>
              <a:buNone/>
            </a:pPr>
            <a:r>
              <a:rPr lang="en-US" sz="7200" b="0" i="0" u="none" strike="noStrike" cap="none">
                <a:solidFill>
                  <a:schemeClr val="lt1"/>
                </a:solidFill>
                <a:latin typeface="Trebuchet MS"/>
                <a:ea typeface="Trebuchet MS"/>
                <a:cs typeface="Trebuchet MS"/>
                <a:sym typeface="Trebuchet MS"/>
              </a:rPr>
              <a:t>“</a:t>
            </a:r>
            <a:endParaRPr/>
          </a:p>
        </p:txBody>
      </p:sp>
      <p:sp>
        <p:nvSpPr>
          <p:cNvPr id="136" name="Google Shape;136;p61"/>
          <p:cNvSpPr txBox="1"/>
          <p:nvPr/>
        </p:nvSpPr>
        <p:spPr>
          <a:xfrm>
            <a:off x="9662809" y="303352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7200"/>
              <a:buFont typeface="Trebuchet MS"/>
              <a:buNone/>
            </a:pPr>
            <a:r>
              <a:rPr lang="en-US" sz="7200" b="0" i="0" u="none" strike="noStrike" cap="none">
                <a:solidFill>
                  <a:schemeClr val="lt1"/>
                </a:solidFill>
                <a:latin typeface="Trebuchet MS"/>
                <a:ea typeface="Trebuchet MS"/>
                <a:cs typeface="Trebuchet MS"/>
                <a:sym typeface="Trebuchet MS"/>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37"/>
        <p:cNvGrpSpPr/>
        <p:nvPr/>
      </p:nvGrpSpPr>
      <p:grpSpPr>
        <a:xfrm>
          <a:off x="0" y="0"/>
          <a:ext cx="0" cy="0"/>
          <a:chOff x="0" y="0"/>
          <a:chExt cx="0" cy="0"/>
        </a:xfrm>
      </p:grpSpPr>
      <p:pic>
        <p:nvPicPr>
          <p:cNvPr id="138" name="Google Shape;138;p62"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39" name="Google Shape;139;p62"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40" name="Google Shape;140;p62"/>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2"/>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2"/>
          <p:cNvSpPr txBox="1">
            <a:spLocks noGrp="1"/>
          </p:cNvSpPr>
          <p:nvPr>
            <p:ph type="title"/>
          </p:nvPr>
        </p:nvSpPr>
        <p:spPr>
          <a:xfrm>
            <a:off x="680319" y="4711615"/>
            <a:ext cx="9613862" cy="5885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3" name="Google Shape;143;p62"/>
          <p:cNvSpPr txBox="1">
            <a:spLocks noGrp="1"/>
          </p:cNvSpPr>
          <p:nvPr>
            <p:ph type="body" idx="1"/>
          </p:nvPr>
        </p:nvSpPr>
        <p:spPr>
          <a:xfrm>
            <a:off x="680320" y="5300149"/>
            <a:ext cx="9613862" cy="50225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44" name="Google Shape;144;p6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6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62"/>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47"/>
        <p:cNvGrpSpPr/>
        <p:nvPr/>
      </p:nvGrpSpPr>
      <p:grpSpPr>
        <a:xfrm>
          <a:off x="0" y="0"/>
          <a:ext cx="0" cy="0"/>
          <a:chOff x="0" y="0"/>
          <a:chExt cx="0" cy="0"/>
        </a:xfrm>
      </p:grpSpPr>
      <p:pic>
        <p:nvPicPr>
          <p:cNvPr id="148" name="Google Shape;148;p63"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49" name="Google Shape;149;p63"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50" name="Google Shape;150;p63"/>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3"/>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3"/>
          <p:cNvSpPr txBox="1">
            <a:spLocks noGrp="1"/>
          </p:cNvSpPr>
          <p:nvPr>
            <p:ph type="title"/>
          </p:nvPr>
        </p:nvSpPr>
        <p:spPr>
          <a:xfrm>
            <a:off x="669222" y="753228"/>
            <a:ext cx="9624960"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63"/>
          <p:cNvSpPr txBox="1">
            <a:spLocks noGrp="1"/>
          </p:cNvSpPr>
          <p:nvPr>
            <p:ph type="body" idx="1"/>
          </p:nvPr>
        </p:nvSpPr>
        <p:spPr>
          <a:xfrm>
            <a:off x="660946" y="2336873"/>
            <a:ext cx="3070034"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54" name="Google Shape;154;p63"/>
          <p:cNvSpPr txBox="1">
            <a:spLocks noGrp="1"/>
          </p:cNvSpPr>
          <p:nvPr>
            <p:ph type="body" idx="2"/>
          </p:nvPr>
        </p:nvSpPr>
        <p:spPr>
          <a:xfrm>
            <a:off x="680322" y="3022673"/>
            <a:ext cx="3049702"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55" name="Google Shape;155;p63"/>
          <p:cNvSpPr txBox="1">
            <a:spLocks noGrp="1"/>
          </p:cNvSpPr>
          <p:nvPr>
            <p:ph type="body" idx="3"/>
          </p:nvPr>
        </p:nvSpPr>
        <p:spPr>
          <a:xfrm>
            <a:off x="3956025" y="2336873"/>
            <a:ext cx="3063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56" name="Google Shape;156;p63"/>
          <p:cNvSpPr txBox="1">
            <a:spLocks noGrp="1"/>
          </p:cNvSpPr>
          <p:nvPr>
            <p:ph type="body" idx="4"/>
          </p:nvPr>
        </p:nvSpPr>
        <p:spPr>
          <a:xfrm>
            <a:off x="3945470" y="3022673"/>
            <a:ext cx="3063240"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57" name="Google Shape;157;p63"/>
          <p:cNvSpPr txBox="1">
            <a:spLocks noGrp="1"/>
          </p:cNvSpPr>
          <p:nvPr>
            <p:ph type="body" idx="5"/>
          </p:nvPr>
        </p:nvSpPr>
        <p:spPr>
          <a:xfrm>
            <a:off x="7224156" y="2336873"/>
            <a:ext cx="307002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58" name="Google Shape;158;p63"/>
          <p:cNvSpPr txBox="1">
            <a:spLocks noGrp="1"/>
          </p:cNvSpPr>
          <p:nvPr>
            <p:ph type="body" idx="6"/>
          </p:nvPr>
        </p:nvSpPr>
        <p:spPr>
          <a:xfrm>
            <a:off x="7224156" y="3022673"/>
            <a:ext cx="3070025"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59" name="Google Shape;159;p6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6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63"/>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62"/>
        <p:cNvGrpSpPr/>
        <p:nvPr/>
      </p:nvGrpSpPr>
      <p:grpSpPr>
        <a:xfrm>
          <a:off x="0" y="0"/>
          <a:ext cx="0" cy="0"/>
          <a:chOff x="0" y="0"/>
          <a:chExt cx="0" cy="0"/>
        </a:xfrm>
      </p:grpSpPr>
      <p:pic>
        <p:nvPicPr>
          <p:cNvPr id="163" name="Google Shape;163;p64"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64" name="Google Shape;164;p64"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65" name="Google Shape;165;p64"/>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64"/>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64"/>
          <p:cNvSpPr txBox="1">
            <a:spLocks noGrp="1"/>
          </p:cNvSpPr>
          <p:nvPr>
            <p:ph type="title"/>
          </p:nvPr>
        </p:nvSpPr>
        <p:spPr>
          <a:xfrm>
            <a:off x="680322" y="753228"/>
            <a:ext cx="9613860"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8" name="Google Shape;168;p64"/>
          <p:cNvSpPr txBox="1">
            <a:spLocks noGrp="1"/>
          </p:cNvSpPr>
          <p:nvPr>
            <p:ph type="body" idx="1"/>
          </p:nvPr>
        </p:nvSpPr>
        <p:spPr>
          <a:xfrm>
            <a:off x="680318" y="4297503"/>
            <a:ext cx="304970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69" name="Google Shape;169;p64"/>
          <p:cNvSpPr>
            <a:spLocks noGrp="1"/>
          </p:cNvSpPr>
          <p:nvPr>
            <p:ph type="pic" idx="2"/>
          </p:nvPr>
        </p:nvSpPr>
        <p:spPr>
          <a:xfrm>
            <a:off x="680318" y="2336873"/>
            <a:ext cx="3049705"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170" name="Google Shape;170;p64"/>
          <p:cNvSpPr txBox="1">
            <a:spLocks noGrp="1"/>
          </p:cNvSpPr>
          <p:nvPr>
            <p:ph type="body" idx="3"/>
          </p:nvPr>
        </p:nvSpPr>
        <p:spPr>
          <a:xfrm>
            <a:off x="680318" y="4873765"/>
            <a:ext cx="3049705"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71" name="Google Shape;171;p64"/>
          <p:cNvSpPr txBox="1">
            <a:spLocks noGrp="1"/>
          </p:cNvSpPr>
          <p:nvPr>
            <p:ph type="body" idx="4"/>
          </p:nvPr>
        </p:nvSpPr>
        <p:spPr>
          <a:xfrm>
            <a:off x="3945471" y="4297503"/>
            <a:ext cx="3063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64"/>
          <p:cNvSpPr>
            <a:spLocks noGrp="1"/>
          </p:cNvSpPr>
          <p:nvPr>
            <p:ph type="pic" idx="5"/>
          </p:nvPr>
        </p:nvSpPr>
        <p:spPr>
          <a:xfrm>
            <a:off x="3945470" y="2336873"/>
            <a:ext cx="3063240"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173" name="Google Shape;173;p64"/>
          <p:cNvSpPr txBox="1">
            <a:spLocks noGrp="1"/>
          </p:cNvSpPr>
          <p:nvPr>
            <p:ph type="body" idx="6"/>
          </p:nvPr>
        </p:nvSpPr>
        <p:spPr>
          <a:xfrm>
            <a:off x="3944117" y="4873764"/>
            <a:ext cx="3067297"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74" name="Google Shape;174;p64"/>
          <p:cNvSpPr txBox="1">
            <a:spLocks noGrp="1"/>
          </p:cNvSpPr>
          <p:nvPr>
            <p:ph type="body" idx="7"/>
          </p:nvPr>
        </p:nvSpPr>
        <p:spPr>
          <a:xfrm>
            <a:off x="7230678" y="4297503"/>
            <a:ext cx="306350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5" name="Google Shape;175;p64"/>
          <p:cNvSpPr>
            <a:spLocks noGrp="1"/>
          </p:cNvSpPr>
          <p:nvPr>
            <p:ph type="pic" idx="8"/>
          </p:nvPr>
        </p:nvSpPr>
        <p:spPr>
          <a:xfrm>
            <a:off x="7230677" y="2336873"/>
            <a:ext cx="3063505"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176" name="Google Shape;176;p64"/>
          <p:cNvSpPr txBox="1">
            <a:spLocks noGrp="1"/>
          </p:cNvSpPr>
          <p:nvPr>
            <p:ph type="body" idx="9"/>
          </p:nvPr>
        </p:nvSpPr>
        <p:spPr>
          <a:xfrm>
            <a:off x="7230553" y="4873762"/>
            <a:ext cx="3067563"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77" name="Google Shape;177;p6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8" name="Google Shape;178;p6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64"/>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80"/>
        <p:cNvGrpSpPr/>
        <p:nvPr/>
      </p:nvGrpSpPr>
      <p:grpSpPr>
        <a:xfrm>
          <a:off x="0" y="0"/>
          <a:ext cx="0" cy="0"/>
          <a:chOff x="0" y="0"/>
          <a:chExt cx="0" cy="0"/>
        </a:xfrm>
      </p:grpSpPr>
      <p:pic>
        <p:nvPicPr>
          <p:cNvPr id="181" name="Google Shape;181;p65"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82" name="Google Shape;182;p65"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83" name="Google Shape;183;p65"/>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5"/>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5"/>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65"/>
          <p:cNvSpPr txBox="1">
            <a:spLocks noGrp="1"/>
          </p:cNvSpPr>
          <p:nvPr>
            <p:ph type="body" idx="1"/>
          </p:nvPr>
        </p:nvSpPr>
        <p:spPr>
          <a:xfrm rot="5400000">
            <a:off x="3687594" y="-670400"/>
            <a:ext cx="3599316" cy="961386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6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6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p65"/>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0"/>
        <p:cNvGrpSpPr/>
        <p:nvPr/>
      </p:nvGrpSpPr>
      <p:grpSpPr>
        <a:xfrm>
          <a:off x="0" y="0"/>
          <a:ext cx="0" cy="0"/>
          <a:chOff x="0" y="0"/>
          <a:chExt cx="0" cy="0"/>
        </a:xfrm>
      </p:grpSpPr>
      <p:sp>
        <p:nvSpPr>
          <p:cNvPr id="191" name="Google Shape;191;p66"/>
          <p:cNvSpPr/>
          <p:nvPr/>
        </p:nvSpPr>
        <p:spPr>
          <a:xfrm rot="5400000">
            <a:off x="8116207" y="1869395"/>
            <a:ext cx="5106988"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6"/>
          <p:cNvSpPr/>
          <p:nvPr/>
        </p:nvSpPr>
        <p:spPr>
          <a:xfrm rot="5400000">
            <a:off x="9868202" y="5372403"/>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6"/>
          <p:cNvSpPr txBox="1">
            <a:spLocks noGrp="1"/>
          </p:cNvSpPr>
          <p:nvPr>
            <p:ph type="title"/>
          </p:nvPr>
        </p:nvSpPr>
        <p:spPr>
          <a:xfrm rot="5400000">
            <a:off x="8489252" y="2249576"/>
            <a:ext cx="4353760" cy="1073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4" name="Google Shape;194;p66"/>
          <p:cNvSpPr txBox="1">
            <a:spLocks noGrp="1"/>
          </p:cNvSpPr>
          <p:nvPr>
            <p:ph type="body" idx="1"/>
          </p:nvPr>
        </p:nvSpPr>
        <p:spPr>
          <a:xfrm rot="5400000">
            <a:off x="2452030" y="-1162110"/>
            <a:ext cx="5326589" cy="88700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5" name="Google Shape;195;p66"/>
          <p:cNvSpPr txBox="1">
            <a:spLocks noGrp="1"/>
          </p:cNvSpPr>
          <p:nvPr>
            <p:ph type="dt" idx="10"/>
          </p:nvPr>
        </p:nvSpPr>
        <p:spPr>
          <a:xfrm>
            <a:off x="6807126"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6" name="Google Shape;196;p66"/>
          <p:cNvSpPr txBox="1">
            <a:spLocks noGrp="1"/>
          </p:cNvSpPr>
          <p:nvPr>
            <p:ph type="ftr" idx="11"/>
          </p:nvPr>
        </p:nvSpPr>
        <p:spPr>
          <a:xfrm>
            <a:off x="680321" y="5936188"/>
            <a:ext cx="612680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7" name="Google Shape;197;p66"/>
          <p:cNvSpPr txBox="1">
            <a:spLocks noGrp="1"/>
          </p:cNvSpPr>
          <p:nvPr>
            <p:ph type="sldNum" idx="12"/>
          </p:nvPr>
        </p:nvSpPr>
        <p:spPr>
          <a:xfrm>
            <a:off x="10097550" y="5398633"/>
            <a:ext cx="1154151" cy="1090789"/>
          </a:xfrm>
          <a:prstGeom prst="rect">
            <a:avLst/>
          </a:prstGeom>
          <a:noFill/>
          <a:ln>
            <a:noFill/>
          </a:ln>
        </p:spPr>
        <p:txBody>
          <a:bodyPr spcFirstLastPara="1" wrap="square" lIns="91425" tIns="45700" rIns="91425" bIns="45700" anchor="t" anchorCtr="0">
            <a:noAutofit/>
          </a:bodyPr>
          <a:lstStyle>
            <a:lvl1pPr marL="0" lvl="0" indent="0" algn="ctr">
              <a:spcBef>
                <a:spcPts val="0"/>
              </a:spcBef>
              <a:buNone/>
              <a:defRPr sz="3600" b="0" i="0" u="none" strike="noStrike" cap="none">
                <a:solidFill>
                  <a:schemeClr val="lt1"/>
                </a:solidFill>
                <a:latin typeface="Trebuchet MS"/>
                <a:ea typeface="Trebuchet MS"/>
                <a:cs typeface="Trebuchet MS"/>
                <a:sym typeface="Trebuchet MS"/>
              </a:defRPr>
            </a:lvl1pPr>
            <a:lvl2pPr marL="0" lvl="1" indent="0" algn="ctr">
              <a:spcBef>
                <a:spcPts val="0"/>
              </a:spcBef>
              <a:buNone/>
              <a:defRPr sz="3600" b="0" i="0" u="none" strike="noStrike" cap="none">
                <a:solidFill>
                  <a:schemeClr val="lt1"/>
                </a:solidFill>
                <a:latin typeface="Trebuchet MS"/>
                <a:ea typeface="Trebuchet MS"/>
                <a:cs typeface="Trebuchet MS"/>
                <a:sym typeface="Trebuchet MS"/>
              </a:defRPr>
            </a:lvl2pPr>
            <a:lvl3pPr marL="0" lvl="2" indent="0" algn="ctr">
              <a:spcBef>
                <a:spcPts val="0"/>
              </a:spcBef>
              <a:buNone/>
              <a:defRPr sz="3600" b="0" i="0" u="none" strike="noStrike" cap="none">
                <a:solidFill>
                  <a:schemeClr val="lt1"/>
                </a:solidFill>
                <a:latin typeface="Trebuchet MS"/>
                <a:ea typeface="Trebuchet MS"/>
                <a:cs typeface="Trebuchet MS"/>
                <a:sym typeface="Trebuchet MS"/>
              </a:defRPr>
            </a:lvl3pPr>
            <a:lvl4pPr marL="0" lvl="3" indent="0" algn="ctr">
              <a:spcBef>
                <a:spcPts val="0"/>
              </a:spcBef>
              <a:buNone/>
              <a:defRPr sz="3600" b="0" i="0" u="none" strike="noStrike" cap="none">
                <a:solidFill>
                  <a:schemeClr val="lt1"/>
                </a:solidFill>
                <a:latin typeface="Trebuchet MS"/>
                <a:ea typeface="Trebuchet MS"/>
                <a:cs typeface="Trebuchet MS"/>
                <a:sym typeface="Trebuchet MS"/>
              </a:defRPr>
            </a:lvl4pPr>
            <a:lvl5pPr marL="0" lvl="4" indent="0" algn="ctr">
              <a:spcBef>
                <a:spcPts val="0"/>
              </a:spcBef>
              <a:buNone/>
              <a:defRPr sz="3600" b="0" i="0" u="none" strike="noStrike" cap="none">
                <a:solidFill>
                  <a:schemeClr val="lt1"/>
                </a:solidFill>
                <a:latin typeface="Trebuchet MS"/>
                <a:ea typeface="Trebuchet MS"/>
                <a:cs typeface="Trebuchet MS"/>
                <a:sym typeface="Trebuchet MS"/>
              </a:defRPr>
            </a:lvl5pPr>
            <a:lvl6pPr marL="0" lvl="5" indent="0" algn="ctr">
              <a:spcBef>
                <a:spcPts val="0"/>
              </a:spcBef>
              <a:buNone/>
              <a:defRPr sz="3600" b="0" i="0" u="none" strike="noStrike" cap="none">
                <a:solidFill>
                  <a:schemeClr val="lt1"/>
                </a:solidFill>
                <a:latin typeface="Trebuchet MS"/>
                <a:ea typeface="Trebuchet MS"/>
                <a:cs typeface="Trebuchet MS"/>
                <a:sym typeface="Trebuchet MS"/>
              </a:defRPr>
            </a:lvl6pPr>
            <a:lvl7pPr marL="0" lvl="6" indent="0" algn="ctr">
              <a:spcBef>
                <a:spcPts val="0"/>
              </a:spcBef>
              <a:buNone/>
              <a:defRPr sz="3600" b="0" i="0" u="none" strike="noStrike" cap="none">
                <a:solidFill>
                  <a:schemeClr val="lt1"/>
                </a:solidFill>
                <a:latin typeface="Trebuchet MS"/>
                <a:ea typeface="Trebuchet MS"/>
                <a:cs typeface="Trebuchet MS"/>
                <a:sym typeface="Trebuchet MS"/>
              </a:defRPr>
            </a:lvl7pPr>
            <a:lvl8pPr marL="0" lvl="7" indent="0" algn="ctr">
              <a:spcBef>
                <a:spcPts val="0"/>
              </a:spcBef>
              <a:buNone/>
              <a:defRPr sz="3600" b="0" i="0" u="none" strike="noStrike" cap="none">
                <a:solidFill>
                  <a:schemeClr val="lt1"/>
                </a:solidFill>
                <a:latin typeface="Trebuchet MS"/>
                <a:ea typeface="Trebuchet MS"/>
                <a:cs typeface="Trebuchet MS"/>
                <a:sym typeface="Trebuchet MS"/>
              </a:defRPr>
            </a:lvl8pPr>
            <a:lvl9pPr marL="0" lvl="8" indent="0" algn="ctr">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pic>
        <p:nvPicPr>
          <p:cNvPr id="23" name="Google Shape;23;p51"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24" name="Google Shape;24;p51"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25" name="Google Shape;25;p51"/>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1"/>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51"/>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9" name="Google Shape;29;p5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1"/>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pic>
        <p:nvPicPr>
          <p:cNvPr id="33" name="Google Shape;33;p52"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34" name="Google Shape;34;p52"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35" name="Google Shape;35;p52"/>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2"/>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2"/>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2"/>
          <p:cNvSpPr txBox="1">
            <a:spLocks noGrp="1"/>
          </p:cNvSpPr>
          <p:nvPr>
            <p:ph type="body" idx="1"/>
          </p:nvPr>
        </p:nvSpPr>
        <p:spPr>
          <a:xfrm>
            <a:off x="680320" y="2336873"/>
            <a:ext cx="4698358"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9" name="Google Shape;39;p52"/>
          <p:cNvSpPr txBox="1">
            <a:spLocks noGrp="1"/>
          </p:cNvSpPr>
          <p:nvPr>
            <p:ph type="body" idx="2"/>
          </p:nvPr>
        </p:nvSpPr>
        <p:spPr>
          <a:xfrm>
            <a:off x="5594123" y="2336873"/>
            <a:ext cx="4700058"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0" name="Google Shape;40;p5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2"/>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pic>
        <p:nvPicPr>
          <p:cNvPr id="44" name="Google Shape;44;p53"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45" name="Google Shape;45;p53"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46" name="Google Shape;46;p53"/>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3"/>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3"/>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5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5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3"/>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pic>
        <p:nvPicPr>
          <p:cNvPr id="53" name="Google Shape;53;p54" descr="HD-ShadowShort.png"/>
          <p:cNvPicPr preferRelativeResize="0"/>
          <p:nvPr/>
        </p:nvPicPr>
        <p:blipFill rotWithShape="1">
          <a:blip r:embed="rId2">
            <a:alphaModFix/>
          </a:blip>
          <a:srcRect/>
          <a:stretch/>
        </p:blipFill>
        <p:spPr>
          <a:xfrm>
            <a:off x="10585826" y="1971234"/>
            <a:ext cx="1602997" cy="144270"/>
          </a:xfrm>
          <a:prstGeom prst="rect">
            <a:avLst/>
          </a:prstGeom>
          <a:noFill/>
          <a:ln>
            <a:noFill/>
          </a:ln>
        </p:spPr>
      </p:pic>
      <p:sp>
        <p:nvSpPr>
          <p:cNvPr id="54" name="Google Shape;54;p54"/>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4"/>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pic>
        <p:nvPicPr>
          <p:cNvPr id="59" name="Google Shape;59;p55" descr="HD-ShadowLong.png"/>
          <p:cNvPicPr preferRelativeResize="0"/>
          <p:nvPr/>
        </p:nvPicPr>
        <p:blipFill rotWithShape="1">
          <a:blip r:embed="rId2">
            <a:alphaModFix/>
          </a:blip>
          <a:srcRect/>
          <a:stretch/>
        </p:blipFill>
        <p:spPr>
          <a:xfrm>
            <a:off x="-1" y="4086907"/>
            <a:ext cx="10437812" cy="321164"/>
          </a:xfrm>
          <a:prstGeom prst="rect">
            <a:avLst/>
          </a:prstGeom>
          <a:noFill/>
          <a:ln>
            <a:noFill/>
          </a:ln>
        </p:spPr>
      </p:pic>
      <p:pic>
        <p:nvPicPr>
          <p:cNvPr id="60" name="Google Shape;60;p55" descr="HD-ShadowShort.png"/>
          <p:cNvPicPr preferRelativeResize="0"/>
          <p:nvPr/>
        </p:nvPicPr>
        <p:blipFill rotWithShape="1">
          <a:blip r:embed="rId3">
            <a:alphaModFix/>
          </a:blip>
          <a:srcRect/>
          <a:stretch/>
        </p:blipFill>
        <p:spPr>
          <a:xfrm>
            <a:off x="10585824" y="4087901"/>
            <a:ext cx="1602997" cy="144270"/>
          </a:xfrm>
          <a:prstGeom prst="rect">
            <a:avLst/>
          </a:prstGeom>
          <a:noFill/>
          <a:ln>
            <a:noFill/>
          </a:ln>
        </p:spPr>
      </p:pic>
      <p:sp>
        <p:nvSpPr>
          <p:cNvPr id="61" name="Google Shape;61;p55"/>
          <p:cNvSpPr/>
          <p:nvPr/>
        </p:nvSpPr>
        <p:spPr>
          <a:xfrm>
            <a:off x="-2" y="2726267"/>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5"/>
          <p:cNvSpPr/>
          <p:nvPr/>
        </p:nvSpPr>
        <p:spPr>
          <a:xfrm>
            <a:off x="10585825" y="2726267"/>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5"/>
          <p:cNvSpPr txBox="1">
            <a:spLocks noGrp="1"/>
          </p:cNvSpPr>
          <p:nvPr>
            <p:ph type="title"/>
          </p:nvPr>
        </p:nvSpPr>
        <p:spPr>
          <a:xfrm>
            <a:off x="680322" y="2869895"/>
            <a:ext cx="9613860" cy="109078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55"/>
          <p:cNvSpPr txBox="1">
            <a:spLocks noGrp="1"/>
          </p:cNvSpPr>
          <p:nvPr>
            <p:ph type="body" idx="1"/>
          </p:nvPr>
        </p:nvSpPr>
        <p:spPr>
          <a:xfrm>
            <a:off x="680322" y="4232171"/>
            <a:ext cx="9613860" cy="1704017"/>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000"/>
              <a:buNone/>
              <a:defRPr sz="20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65" name="Google Shape;65;p5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5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55"/>
          <p:cNvSpPr txBox="1">
            <a:spLocks noGrp="1"/>
          </p:cNvSpPr>
          <p:nvPr>
            <p:ph type="sldNum" idx="12"/>
          </p:nvPr>
        </p:nvSpPr>
        <p:spPr>
          <a:xfrm>
            <a:off x="10729455" y="286989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8"/>
        <p:cNvGrpSpPr/>
        <p:nvPr/>
      </p:nvGrpSpPr>
      <p:grpSpPr>
        <a:xfrm>
          <a:off x="0" y="0"/>
          <a:ext cx="0" cy="0"/>
          <a:chOff x="0" y="0"/>
          <a:chExt cx="0" cy="0"/>
        </a:xfrm>
      </p:grpSpPr>
      <p:pic>
        <p:nvPicPr>
          <p:cNvPr id="69" name="Google Shape;69;p56"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70" name="Google Shape;70;p56"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71" name="Google Shape;71;p56"/>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6"/>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6"/>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56"/>
          <p:cNvSpPr txBox="1">
            <a:spLocks noGrp="1"/>
          </p:cNvSpPr>
          <p:nvPr>
            <p:ph type="body" idx="1"/>
          </p:nvPr>
        </p:nvSpPr>
        <p:spPr>
          <a:xfrm>
            <a:off x="906350" y="2336873"/>
            <a:ext cx="4472327" cy="69313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75" name="Google Shape;75;p56"/>
          <p:cNvSpPr txBox="1">
            <a:spLocks noGrp="1"/>
          </p:cNvSpPr>
          <p:nvPr>
            <p:ph type="body" idx="2"/>
          </p:nvPr>
        </p:nvSpPr>
        <p:spPr>
          <a:xfrm>
            <a:off x="680322" y="3030008"/>
            <a:ext cx="4698355" cy="29061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6" name="Google Shape;76;p56"/>
          <p:cNvSpPr txBox="1">
            <a:spLocks noGrp="1"/>
          </p:cNvSpPr>
          <p:nvPr>
            <p:ph type="body" idx="3"/>
          </p:nvPr>
        </p:nvSpPr>
        <p:spPr>
          <a:xfrm>
            <a:off x="5820154" y="2336873"/>
            <a:ext cx="4474028" cy="692076"/>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77" name="Google Shape;77;p56"/>
          <p:cNvSpPr txBox="1">
            <a:spLocks noGrp="1"/>
          </p:cNvSpPr>
          <p:nvPr>
            <p:ph type="body" idx="4"/>
          </p:nvPr>
        </p:nvSpPr>
        <p:spPr>
          <a:xfrm>
            <a:off x="5594123" y="3030008"/>
            <a:ext cx="4700059" cy="29061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5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5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1"/>
        <p:cNvGrpSpPr/>
        <p:nvPr/>
      </p:nvGrpSpPr>
      <p:grpSpPr>
        <a:xfrm>
          <a:off x="0" y="0"/>
          <a:ext cx="0" cy="0"/>
          <a:chOff x="0" y="0"/>
          <a:chExt cx="0" cy="0"/>
        </a:xfrm>
      </p:grpSpPr>
      <p:pic>
        <p:nvPicPr>
          <p:cNvPr id="82" name="Google Shape;82;p57"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83" name="Google Shape;83;p57"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84" name="Google Shape;84;p57"/>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7"/>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7"/>
          <p:cNvSpPr txBox="1">
            <a:spLocks noGrp="1"/>
          </p:cNvSpPr>
          <p:nvPr>
            <p:ph type="title"/>
          </p:nvPr>
        </p:nvSpPr>
        <p:spPr>
          <a:xfrm>
            <a:off x="680321" y="753227"/>
            <a:ext cx="9613859" cy="10809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57"/>
          <p:cNvSpPr txBox="1">
            <a:spLocks noGrp="1"/>
          </p:cNvSpPr>
          <p:nvPr>
            <p:ph type="body" idx="1"/>
          </p:nvPr>
        </p:nvSpPr>
        <p:spPr>
          <a:xfrm>
            <a:off x="4685846" y="2336873"/>
            <a:ext cx="5608336" cy="359931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8" name="Google Shape;88;p57"/>
          <p:cNvSpPr txBox="1">
            <a:spLocks noGrp="1"/>
          </p:cNvSpPr>
          <p:nvPr>
            <p:ph type="body" idx="2"/>
          </p:nvPr>
        </p:nvSpPr>
        <p:spPr>
          <a:xfrm>
            <a:off x="680322" y="2336872"/>
            <a:ext cx="3790078" cy="359931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5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5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57"/>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2"/>
        <p:cNvGrpSpPr/>
        <p:nvPr/>
      </p:nvGrpSpPr>
      <p:grpSpPr>
        <a:xfrm>
          <a:off x="0" y="0"/>
          <a:ext cx="0" cy="0"/>
          <a:chOff x="0" y="0"/>
          <a:chExt cx="0" cy="0"/>
        </a:xfrm>
      </p:grpSpPr>
      <p:pic>
        <p:nvPicPr>
          <p:cNvPr id="93" name="Google Shape;93;p58"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94" name="Google Shape;94;p58"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95" name="Google Shape;95;p58"/>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8"/>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8"/>
          <p:cNvSpPr txBox="1">
            <a:spLocks noGrp="1"/>
          </p:cNvSpPr>
          <p:nvPr>
            <p:ph type="title"/>
          </p:nvPr>
        </p:nvSpPr>
        <p:spPr>
          <a:xfrm>
            <a:off x="680323" y="753228"/>
            <a:ext cx="9613857"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58"/>
          <p:cNvSpPr>
            <a:spLocks noGrp="1"/>
          </p:cNvSpPr>
          <p:nvPr>
            <p:ph type="pic" idx="2"/>
          </p:nvPr>
        </p:nvSpPr>
        <p:spPr>
          <a:xfrm>
            <a:off x="4868333" y="2336874"/>
            <a:ext cx="5425849" cy="3599312"/>
          </a:xfrm>
          <a:prstGeom prst="rect">
            <a:avLst/>
          </a:prstGeom>
          <a:noFill/>
          <a:ln>
            <a:noFill/>
          </a:ln>
          <a:effectLst>
            <a:outerShdw blurRad="76200" dist="63500" dir="5040000" algn="tl" rotWithShape="0">
              <a:srgbClr val="000000">
                <a:alpha val="40784"/>
              </a:srgbClr>
            </a:outerShdw>
          </a:effectLst>
        </p:spPr>
      </p:sp>
      <p:sp>
        <p:nvSpPr>
          <p:cNvPr id="99" name="Google Shape;99;p58"/>
          <p:cNvSpPr txBox="1">
            <a:spLocks noGrp="1"/>
          </p:cNvSpPr>
          <p:nvPr>
            <p:ph type="body" idx="1"/>
          </p:nvPr>
        </p:nvSpPr>
        <p:spPr>
          <a:xfrm>
            <a:off x="680323" y="2336873"/>
            <a:ext cx="3876256" cy="3599315"/>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00" name="Google Shape;100;p58"/>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58"/>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58"/>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78121"/>
            </a:gs>
            <a:gs pos="50000">
              <a:srgbClr val="D54006"/>
            </a:gs>
            <a:gs pos="100000">
              <a:srgbClr val="8C0000"/>
            </a:gs>
          </a:gsLst>
          <a:lin ang="2520000" scaled="0"/>
        </a:gradFill>
        <a:effectLst/>
      </p:bgPr>
    </p:bg>
    <p:spTree>
      <p:nvGrpSpPr>
        <p:cNvPr id="1" name="Shape 5"/>
        <p:cNvGrpSpPr/>
        <p:nvPr/>
      </p:nvGrpSpPr>
      <p:grpSpPr>
        <a:xfrm>
          <a:off x="0" y="0"/>
          <a:ext cx="0" cy="0"/>
          <a:chOff x="0" y="0"/>
          <a:chExt cx="0" cy="0"/>
        </a:xfrm>
      </p:grpSpPr>
      <p:pic>
        <p:nvPicPr>
          <p:cNvPr id="6" name="Google Shape;6;p49" descr="hashOverlay-FullResolve.png"/>
          <p:cNvPicPr preferRelativeResize="0"/>
          <p:nvPr/>
        </p:nvPicPr>
        <p:blipFill rotWithShape="1">
          <a:blip r:embed="rId19">
            <a:alphaModFix amt="10000"/>
          </a:blip>
          <a:srcRect/>
          <a:stretch/>
        </p:blipFill>
        <p:spPr>
          <a:xfrm>
            <a:off x="0" y="0"/>
            <a:ext cx="12192000" cy="6858000"/>
          </a:xfrm>
          <a:prstGeom prst="rect">
            <a:avLst/>
          </a:prstGeom>
          <a:noFill/>
          <a:ln>
            <a:noFill/>
          </a:ln>
        </p:spPr>
      </p:pic>
      <p:sp>
        <p:nvSpPr>
          <p:cNvPr id="7" name="Google Shape;7;p49"/>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49"/>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9" name="Google Shape;9;p49"/>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0" name="Google Shape;10;p49"/>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1" name="Google Shape;11;p49"/>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4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201"/>
        <p:cNvGrpSpPr/>
        <p:nvPr/>
      </p:nvGrpSpPr>
      <p:grpSpPr>
        <a:xfrm>
          <a:off x="0" y="0"/>
          <a:ext cx="0" cy="0"/>
          <a:chOff x="0" y="0"/>
          <a:chExt cx="0" cy="0"/>
        </a:xfrm>
      </p:grpSpPr>
      <p:sp>
        <p:nvSpPr>
          <p:cNvPr id="202" name="Google Shape;202;p1"/>
          <p:cNvSpPr txBox="1">
            <a:spLocks noGrp="1"/>
          </p:cNvSpPr>
          <p:nvPr>
            <p:ph type="ctrTitle"/>
          </p:nvPr>
        </p:nvSpPr>
        <p:spPr>
          <a:xfrm>
            <a:off x="0" y="2167317"/>
            <a:ext cx="8637073" cy="2146066"/>
          </a:xfrm>
          <a:prstGeom prst="rect">
            <a:avLst/>
          </a:prstGeom>
          <a:noFill/>
          <a:ln>
            <a:noFill/>
          </a:ln>
        </p:spPr>
        <p:txBody>
          <a:bodyPr spcFirstLastPara="1" wrap="square" lIns="91425" tIns="45700" rIns="91425" bIns="45700" anchor="b" anchorCtr="0">
            <a:normAutofit/>
          </a:bodyPr>
          <a:lstStyle/>
          <a:p>
            <a:pPr marL="0" lvl="0" indent="0" algn="r" rtl="0">
              <a:lnSpc>
                <a:spcPct val="90000"/>
              </a:lnSpc>
              <a:spcBef>
                <a:spcPts val="0"/>
              </a:spcBef>
              <a:spcAft>
                <a:spcPts val="0"/>
              </a:spcAft>
              <a:buClr>
                <a:schemeClr val="lt1"/>
              </a:buClr>
              <a:buSzPts val="4000"/>
              <a:buFont typeface="Arial"/>
              <a:buNone/>
            </a:pPr>
            <a:r>
              <a:rPr lang="en-US" sz="4000">
                <a:latin typeface="Arial"/>
                <a:ea typeface="Arial"/>
                <a:cs typeface="Arial"/>
                <a:sym typeface="Arial"/>
              </a:rPr>
              <a:t> Battery Management systems: Cell/Battery Pack Modelling and SOC Estimation using Kalman Filter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9"/>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The Enhanced Self-correcting cell model (ECM)</a:t>
            </a:r>
            <a:endParaRPr/>
          </a:p>
        </p:txBody>
      </p:sp>
      <p:sp>
        <p:nvSpPr>
          <p:cNvPr id="265" name="Google Shape;265;p9"/>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1800"/>
              <a:buChar char="•"/>
            </a:pPr>
            <a:r>
              <a:rPr lang="en-US" sz="1800"/>
              <a:t>We can now summarize a cell model that combines SOC-dependent open-circuit voltage, Ohmic resistance and diffusion voltages, Hysteresis.</a:t>
            </a:r>
            <a:endParaRPr/>
          </a:p>
          <a:p>
            <a:pPr marL="228600" lvl="0" indent="-228600" algn="l" rtl="0">
              <a:lnSpc>
                <a:spcPct val="90000"/>
              </a:lnSpc>
              <a:spcBef>
                <a:spcPts val="1000"/>
              </a:spcBef>
              <a:spcAft>
                <a:spcPts val="0"/>
              </a:spcAft>
              <a:buClr>
                <a:schemeClr val="lt1"/>
              </a:buClr>
              <a:buSzPts val="1800"/>
              <a:buChar char="•"/>
            </a:pPr>
            <a:r>
              <a:rPr lang="en-US" sz="1800"/>
              <a:t>“Enhanced self-correcting” (ESC) cell model does this </a:t>
            </a:r>
            <a:endParaRPr/>
          </a:p>
          <a:p>
            <a:pPr marL="228600" lvl="0" indent="-228600" algn="l" rtl="0">
              <a:lnSpc>
                <a:spcPct val="90000"/>
              </a:lnSpc>
              <a:spcBef>
                <a:spcPts val="1000"/>
              </a:spcBef>
              <a:spcAft>
                <a:spcPts val="0"/>
              </a:spcAft>
              <a:buClr>
                <a:schemeClr val="lt1"/>
              </a:buClr>
              <a:buSzPts val="1800"/>
              <a:buChar char="•"/>
            </a:pPr>
            <a:r>
              <a:rPr lang="en-US" sz="1800"/>
              <a:t>Enhanced: Model includes description of hysteresis  </a:t>
            </a:r>
            <a:endParaRPr/>
          </a:p>
          <a:p>
            <a:pPr marL="228600" lvl="0" indent="-228600" algn="l" rtl="0">
              <a:lnSpc>
                <a:spcPct val="90000"/>
              </a:lnSpc>
              <a:spcBef>
                <a:spcPts val="1000"/>
              </a:spcBef>
              <a:spcAft>
                <a:spcPts val="0"/>
              </a:spcAft>
              <a:buClr>
                <a:schemeClr val="lt1"/>
              </a:buClr>
              <a:buSzPts val="1800"/>
              <a:buChar char="•"/>
            </a:pPr>
            <a:r>
              <a:rPr lang="en-US" sz="1800"/>
              <a:t>Self correcting: Transient behavior imperfect, but steady-state correct Voltage converges to OCV + hysteresis on rest.</a:t>
            </a:r>
            <a:endParaRPr/>
          </a:p>
          <a:p>
            <a:pPr marL="228600" lvl="0" indent="-228600" algn="l" rtl="0">
              <a:lnSpc>
                <a:spcPct val="90000"/>
              </a:lnSpc>
              <a:spcBef>
                <a:spcPts val="1000"/>
              </a:spcBef>
              <a:spcAft>
                <a:spcPts val="0"/>
              </a:spcAft>
              <a:buClr>
                <a:schemeClr val="lt1"/>
              </a:buClr>
              <a:buSzPts val="1800"/>
              <a:buChar char="•"/>
            </a:pPr>
            <a:r>
              <a:rPr lang="en-US" sz="1800"/>
              <a:t>Converges to OCV + hysteresis –i(sigmaR) on constant-current event</a:t>
            </a:r>
            <a:endParaRPr/>
          </a:p>
          <a:p>
            <a:pPr marL="228600" lvl="0" indent="-76200" algn="l" rtl="0">
              <a:lnSpc>
                <a:spcPct val="90000"/>
              </a:lnSpc>
              <a:spcBef>
                <a:spcPts val="1000"/>
              </a:spcBef>
              <a:spcAft>
                <a:spcPts val="0"/>
              </a:spcAft>
              <a:buClr>
                <a:schemeClr val="lt1"/>
              </a:buClr>
              <a:buSzPts val="2400"/>
              <a:buNone/>
            </a:pPr>
            <a:endParaRPr/>
          </a:p>
        </p:txBody>
      </p:sp>
      <p:pic>
        <p:nvPicPr>
          <p:cNvPr id="266" name="Google Shape;266;p9"/>
          <p:cNvPicPr preferRelativeResize="0"/>
          <p:nvPr/>
        </p:nvPicPr>
        <p:blipFill rotWithShape="1">
          <a:blip r:embed="rId3">
            <a:alphaModFix/>
          </a:blip>
          <a:srcRect/>
          <a:stretch/>
        </p:blipFill>
        <p:spPr>
          <a:xfrm>
            <a:off x="2725445" y="4766650"/>
            <a:ext cx="5763181" cy="1672246"/>
          </a:xfrm>
          <a:prstGeom prst="rect">
            <a:avLst/>
          </a:prstGeom>
          <a:noFill/>
          <a:ln>
            <a:noFill/>
          </a:ln>
        </p:spPr>
      </p:pic>
      <p:pic>
        <p:nvPicPr>
          <p:cNvPr id="267" name="Google Shape;267;p9"/>
          <p:cNvPicPr preferRelativeResize="0"/>
          <p:nvPr/>
        </p:nvPicPr>
        <p:blipFill rotWithShape="1">
          <a:blip r:embed="rId4">
            <a:alphaModFix/>
          </a:blip>
          <a:srcRect/>
          <a:stretch/>
        </p:blipFill>
        <p:spPr>
          <a:xfrm>
            <a:off x="8983363" y="4766649"/>
            <a:ext cx="2807250" cy="167224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0"/>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Project Flow-chart (Basic)</a:t>
            </a:r>
            <a:endParaRPr/>
          </a:p>
        </p:txBody>
      </p:sp>
      <p:pic>
        <p:nvPicPr>
          <p:cNvPr id="273" name="Google Shape;273;p10"/>
          <p:cNvPicPr preferRelativeResize="0"/>
          <p:nvPr/>
        </p:nvPicPr>
        <p:blipFill rotWithShape="1">
          <a:blip r:embed="rId3">
            <a:alphaModFix/>
          </a:blip>
          <a:srcRect/>
          <a:stretch/>
        </p:blipFill>
        <p:spPr>
          <a:xfrm>
            <a:off x="2553809" y="2046991"/>
            <a:ext cx="7084381" cy="443319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Basic structure of modelling</a:t>
            </a:r>
            <a:endParaRPr/>
          </a:p>
        </p:txBody>
      </p:sp>
      <p:sp>
        <p:nvSpPr>
          <p:cNvPr id="279" name="Google Shape;279;p11"/>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a:t>Purple boxes = laboratory processes, yellow boxes = data files and green boxes = processing by Octave/MATLAB functions.</a:t>
            </a:r>
            <a:endParaRPr/>
          </a:p>
          <a:p>
            <a:pPr marL="228600" lvl="0" indent="-76200" algn="l" rtl="0">
              <a:lnSpc>
                <a:spcPct val="90000"/>
              </a:lnSpc>
              <a:spcBef>
                <a:spcPts val="1000"/>
              </a:spcBef>
              <a:spcAft>
                <a:spcPts val="0"/>
              </a:spcAft>
              <a:buClr>
                <a:schemeClr val="lt1"/>
              </a:buClr>
              <a:buSzPts val="2400"/>
              <a:buNone/>
            </a:pPr>
            <a:endParaRPr/>
          </a:p>
        </p:txBody>
      </p:sp>
      <p:pic>
        <p:nvPicPr>
          <p:cNvPr id="280" name="Google Shape;280;p11"/>
          <p:cNvPicPr preferRelativeResize="0"/>
          <p:nvPr/>
        </p:nvPicPr>
        <p:blipFill rotWithShape="1">
          <a:blip r:embed="rId3">
            <a:alphaModFix/>
          </a:blip>
          <a:srcRect/>
          <a:stretch/>
        </p:blipFill>
        <p:spPr>
          <a:xfrm>
            <a:off x="1752560" y="3313589"/>
            <a:ext cx="8686879" cy="250718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pic>
        <p:nvPicPr>
          <p:cNvPr id="285" name="Google Shape;285;p12"/>
          <p:cNvPicPr preferRelativeResize="0"/>
          <p:nvPr/>
        </p:nvPicPr>
        <p:blipFill rotWithShape="1">
          <a:blip r:embed="rId3">
            <a:alphaModFix/>
          </a:blip>
          <a:srcRect/>
          <a:stretch/>
        </p:blipFill>
        <p:spPr>
          <a:xfrm>
            <a:off x="1012055" y="373338"/>
            <a:ext cx="9320954" cy="612907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3"/>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Procedure to measure static OCV of Cell </a:t>
            </a:r>
            <a:endParaRPr/>
          </a:p>
        </p:txBody>
      </p:sp>
      <p:sp>
        <p:nvSpPr>
          <p:cNvPr id="291" name="Google Shape;291;p13"/>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1800"/>
              <a:buNone/>
            </a:pPr>
            <a:r>
              <a:rPr lang="en-US" sz="1800"/>
              <a:t>Discharge portion of test.</a:t>
            </a:r>
            <a:endParaRPr/>
          </a:p>
          <a:p>
            <a:pPr marL="0" lvl="0" indent="0" algn="l" rtl="0">
              <a:lnSpc>
                <a:spcPct val="90000"/>
              </a:lnSpc>
              <a:spcBef>
                <a:spcPts val="1000"/>
              </a:spcBef>
              <a:spcAft>
                <a:spcPts val="0"/>
              </a:spcAft>
              <a:buClr>
                <a:schemeClr val="lt1"/>
              </a:buClr>
              <a:buSzPts val="1800"/>
              <a:buNone/>
            </a:pPr>
            <a:r>
              <a:rPr lang="en-US" sz="1800"/>
              <a:t>OCV test script #1 (at test temperature)</a:t>
            </a:r>
            <a:endParaRPr/>
          </a:p>
          <a:p>
            <a:pPr marL="228600" lvl="0" indent="-228600" algn="l" rtl="0">
              <a:lnSpc>
                <a:spcPct val="90000"/>
              </a:lnSpc>
              <a:spcBef>
                <a:spcPts val="1000"/>
              </a:spcBef>
              <a:spcAft>
                <a:spcPts val="0"/>
              </a:spcAft>
              <a:buClr>
                <a:schemeClr val="lt1"/>
              </a:buClr>
              <a:buSzPts val="1800"/>
              <a:buChar char="•"/>
            </a:pPr>
            <a:r>
              <a:rPr lang="en-US" sz="1800"/>
              <a:t>Soak fully charged cell at test temperature for at least two hours to ensure uniform temperature</a:t>
            </a:r>
            <a:endParaRPr/>
          </a:p>
          <a:p>
            <a:pPr marL="228600" lvl="0" indent="-228600" algn="l" rtl="0">
              <a:lnSpc>
                <a:spcPct val="90000"/>
              </a:lnSpc>
              <a:spcBef>
                <a:spcPts val="1000"/>
              </a:spcBef>
              <a:spcAft>
                <a:spcPts val="0"/>
              </a:spcAft>
              <a:buClr>
                <a:schemeClr val="lt1"/>
              </a:buClr>
              <a:buSzPts val="1800"/>
              <a:buChar char="•"/>
            </a:pPr>
            <a:r>
              <a:rPr lang="en-US" sz="1800"/>
              <a:t>Discharge cell at constant-current C/30 rate until terminal voltage equals Vmin.</a:t>
            </a:r>
            <a:endParaRPr/>
          </a:p>
          <a:p>
            <a:pPr marL="0" lvl="0" indent="0" algn="l" rtl="0">
              <a:lnSpc>
                <a:spcPct val="90000"/>
              </a:lnSpc>
              <a:spcBef>
                <a:spcPts val="1000"/>
              </a:spcBef>
              <a:spcAft>
                <a:spcPts val="0"/>
              </a:spcAft>
              <a:buClr>
                <a:schemeClr val="lt1"/>
              </a:buClr>
              <a:buSzPts val="1800"/>
              <a:buNone/>
            </a:pPr>
            <a:r>
              <a:rPr lang="en-US" sz="1800"/>
              <a:t>OCV test script #2 (at 25 deg C)</a:t>
            </a:r>
            <a:endParaRPr/>
          </a:p>
          <a:p>
            <a:pPr marL="228600" lvl="0" indent="-228600" algn="l" rtl="0">
              <a:lnSpc>
                <a:spcPct val="90000"/>
              </a:lnSpc>
              <a:spcBef>
                <a:spcPts val="1000"/>
              </a:spcBef>
              <a:spcAft>
                <a:spcPts val="0"/>
              </a:spcAft>
              <a:buClr>
                <a:schemeClr val="lt1"/>
              </a:buClr>
              <a:buSzPts val="1800"/>
              <a:buChar char="•"/>
            </a:pPr>
            <a:r>
              <a:rPr lang="en-US" sz="1800"/>
              <a:t>Soak cell at 25 C for at least two hours to ensure uniform temperature throughout</a:t>
            </a:r>
            <a:endParaRPr/>
          </a:p>
          <a:p>
            <a:pPr marL="228600" lvl="0" indent="-228600" algn="l" rtl="0">
              <a:lnSpc>
                <a:spcPct val="90000"/>
              </a:lnSpc>
              <a:spcBef>
                <a:spcPts val="1000"/>
              </a:spcBef>
              <a:spcAft>
                <a:spcPts val="0"/>
              </a:spcAft>
              <a:buClr>
                <a:schemeClr val="lt1"/>
              </a:buClr>
              <a:buSzPts val="1800"/>
              <a:buChar char="•"/>
            </a:pPr>
            <a:r>
              <a:rPr lang="en-US" sz="1800"/>
              <a:t>Bring cell terminal voltage to Vmin by dis/charging at C/30 rate.</a:t>
            </a:r>
            <a:endParaRPr/>
          </a:p>
        </p:txBody>
      </p:sp>
      <p:pic>
        <p:nvPicPr>
          <p:cNvPr id="292" name="Google Shape;292;p13"/>
          <p:cNvPicPr preferRelativeResize="0"/>
          <p:nvPr/>
        </p:nvPicPr>
        <p:blipFill rotWithShape="1">
          <a:blip r:embed="rId3">
            <a:alphaModFix/>
          </a:blip>
          <a:srcRect/>
          <a:stretch/>
        </p:blipFill>
        <p:spPr>
          <a:xfrm>
            <a:off x="8593585" y="4785064"/>
            <a:ext cx="3164077" cy="187318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4"/>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Continuing the procedure</a:t>
            </a:r>
            <a:endParaRPr/>
          </a:p>
        </p:txBody>
      </p:sp>
      <p:sp>
        <p:nvSpPr>
          <p:cNvPr id="298" name="Google Shape;298;p14"/>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1800"/>
              <a:buNone/>
            </a:pPr>
            <a:r>
              <a:rPr lang="en-US" sz="1800"/>
              <a:t>Charge portion of the test.</a:t>
            </a:r>
            <a:endParaRPr/>
          </a:p>
          <a:p>
            <a:pPr marL="0" lvl="0" indent="0" algn="l" rtl="0">
              <a:lnSpc>
                <a:spcPct val="90000"/>
              </a:lnSpc>
              <a:spcBef>
                <a:spcPts val="1000"/>
              </a:spcBef>
              <a:spcAft>
                <a:spcPts val="0"/>
              </a:spcAft>
              <a:buClr>
                <a:schemeClr val="lt1"/>
              </a:buClr>
              <a:buSzPts val="1800"/>
              <a:buNone/>
            </a:pPr>
            <a:r>
              <a:rPr lang="en-US" sz="1800"/>
              <a:t>OCV test script #3 (at test temperature)</a:t>
            </a:r>
            <a:endParaRPr/>
          </a:p>
          <a:p>
            <a:pPr marL="228600" lvl="0" indent="-228600" algn="l" rtl="0">
              <a:lnSpc>
                <a:spcPct val="90000"/>
              </a:lnSpc>
              <a:spcBef>
                <a:spcPts val="1000"/>
              </a:spcBef>
              <a:spcAft>
                <a:spcPts val="0"/>
              </a:spcAft>
              <a:buClr>
                <a:schemeClr val="lt1"/>
              </a:buClr>
              <a:buSzPts val="1800"/>
              <a:buChar char="•"/>
            </a:pPr>
            <a:r>
              <a:rPr lang="en-US" sz="1800"/>
              <a:t>Soak cell at test temperature for at least two hours to ensure uniform temperature throughout.</a:t>
            </a:r>
            <a:endParaRPr/>
          </a:p>
          <a:p>
            <a:pPr marL="228600" lvl="0" indent="-228600" algn="l" rtl="0">
              <a:lnSpc>
                <a:spcPct val="90000"/>
              </a:lnSpc>
              <a:spcBef>
                <a:spcPts val="1000"/>
              </a:spcBef>
              <a:spcAft>
                <a:spcPts val="0"/>
              </a:spcAft>
              <a:buClr>
                <a:schemeClr val="lt1"/>
              </a:buClr>
              <a:buSzPts val="1800"/>
              <a:buChar char="•"/>
            </a:pPr>
            <a:r>
              <a:rPr lang="en-US" sz="1800"/>
              <a:t>Charge the cell at constant-current rate of C/30 until cell terminal voltage equals Vmax  </a:t>
            </a:r>
            <a:endParaRPr/>
          </a:p>
          <a:p>
            <a:pPr marL="0" lvl="0" indent="0" algn="l" rtl="0">
              <a:lnSpc>
                <a:spcPct val="90000"/>
              </a:lnSpc>
              <a:spcBef>
                <a:spcPts val="1000"/>
              </a:spcBef>
              <a:spcAft>
                <a:spcPts val="0"/>
              </a:spcAft>
              <a:buClr>
                <a:schemeClr val="lt1"/>
              </a:buClr>
              <a:buSzPts val="1800"/>
              <a:buNone/>
            </a:pPr>
            <a:r>
              <a:rPr lang="en-US" sz="1800"/>
              <a:t>OCV test script #4 (at 25 deg C)</a:t>
            </a:r>
            <a:endParaRPr/>
          </a:p>
          <a:p>
            <a:pPr marL="228600" lvl="0" indent="-228600" algn="l" rtl="0">
              <a:lnSpc>
                <a:spcPct val="90000"/>
              </a:lnSpc>
              <a:spcBef>
                <a:spcPts val="1000"/>
              </a:spcBef>
              <a:spcAft>
                <a:spcPts val="0"/>
              </a:spcAft>
              <a:buClr>
                <a:schemeClr val="lt1"/>
              </a:buClr>
              <a:buSzPts val="1800"/>
              <a:buChar char="•"/>
            </a:pPr>
            <a:r>
              <a:rPr lang="en-US" sz="1800"/>
              <a:t>Soak cell at 25 C for at least two hours to ensure uniform temperature throughout the cell</a:t>
            </a:r>
            <a:endParaRPr/>
          </a:p>
          <a:p>
            <a:pPr marL="228600" lvl="0" indent="-228600" algn="l" rtl="0">
              <a:lnSpc>
                <a:spcPct val="90000"/>
              </a:lnSpc>
              <a:spcBef>
                <a:spcPts val="1000"/>
              </a:spcBef>
              <a:spcAft>
                <a:spcPts val="0"/>
              </a:spcAft>
              <a:buClr>
                <a:schemeClr val="lt1"/>
              </a:buClr>
              <a:buSzPts val="1800"/>
              <a:buChar char="•"/>
            </a:pPr>
            <a:r>
              <a:rPr lang="en-US" sz="1800"/>
              <a:t>Bring cell terminal voltage to Vmax by dis/charging at C/30 rate.</a:t>
            </a:r>
            <a:endParaRPr/>
          </a:p>
        </p:txBody>
      </p:sp>
      <p:pic>
        <p:nvPicPr>
          <p:cNvPr id="299" name="Google Shape;299;p14"/>
          <p:cNvPicPr preferRelativeResize="0"/>
          <p:nvPr/>
        </p:nvPicPr>
        <p:blipFill rotWithShape="1">
          <a:blip r:embed="rId3">
            <a:alphaModFix/>
          </a:blip>
          <a:srcRect/>
          <a:stretch/>
        </p:blipFill>
        <p:spPr>
          <a:xfrm>
            <a:off x="8922058" y="4899547"/>
            <a:ext cx="2589621" cy="166799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5"/>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Calculating Coulombic efficiency and total capacity</a:t>
            </a:r>
            <a:endParaRPr/>
          </a:p>
        </p:txBody>
      </p:sp>
      <p:sp>
        <p:nvSpPr>
          <p:cNvPr id="305" name="Google Shape;305;p15"/>
          <p:cNvSpPr txBox="1">
            <a:spLocks noGrp="1"/>
          </p:cNvSpPr>
          <p:nvPr>
            <p:ph type="body" idx="1"/>
          </p:nvPr>
        </p:nvSpPr>
        <p:spPr>
          <a:xfrm>
            <a:off x="680320" y="2336873"/>
            <a:ext cx="4698358" cy="359931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400"/>
              <a:buNone/>
            </a:pPr>
            <a:r>
              <a:rPr lang="en-US"/>
              <a:t>At 25 deg C</a:t>
            </a:r>
            <a:endParaRPr/>
          </a:p>
          <a:p>
            <a:pPr marL="228600" lvl="0" indent="-228600" algn="l" rtl="0">
              <a:lnSpc>
                <a:spcPct val="90000"/>
              </a:lnSpc>
              <a:spcBef>
                <a:spcPts val="1000"/>
              </a:spcBef>
              <a:spcAft>
                <a:spcPts val="0"/>
              </a:spcAft>
              <a:buClr>
                <a:schemeClr val="lt1"/>
              </a:buClr>
              <a:buSzPts val="2400"/>
              <a:buChar char="•"/>
            </a:pPr>
            <a:r>
              <a:rPr lang="en-US"/>
              <a:t>The capacity Q is calculated the total discharge Ah from script1&amp;2 – (eta25)x Total charge Ah from script1&amp;2. </a:t>
            </a:r>
            <a:endParaRPr/>
          </a:p>
          <a:p>
            <a:pPr marL="228600" lvl="0" indent="-228600" algn="l" rtl="0">
              <a:lnSpc>
                <a:spcPct val="90000"/>
              </a:lnSpc>
              <a:spcBef>
                <a:spcPts val="1000"/>
              </a:spcBef>
              <a:spcAft>
                <a:spcPts val="0"/>
              </a:spcAft>
              <a:buClr>
                <a:schemeClr val="lt1"/>
              </a:buClr>
              <a:buSzPts val="2400"/>
              <a:buChar char="•"/>
            </a:pPr>
            <a:r>
              <a:rPr lang="en-US"/>
              <a:t>Eta 25 is given by: </a:t>
            </a:r>
            <a:endParaRPr/>
          </a:p>
          <a:p>
            <a:pPr marL="228600" lvl="0" indent="-76200" algn="l" rtl="0">
              <a:lnSpc>
                <a:spcPct val="90000"/>
              </a:lnSpc>
              <a:spcBef>
                <a:spcPts val="1000"/>
              </a:spcBef>
              <a:spcAft>
                <a:spcPts val="0"/>
              </a:spcAft>
              <a:buClr>
                <a:schemeClr val="lt1"/>
              </a:buClr>
              <a:buSzPts val="2400"/>
              <a:buNone/>
            </a:pPr>
            <a:endParaRPr/>
          </a:p>
        </p:txBody>
      </p:sp>
      <p:sp>
        <p:nvSpPr>
          <p:cNvPr id="306" name="Google Shape;306;p15"/>
          <p:cNvSpPr txBox="1">
            <a:spLocks noGrp="1"/>
          </p:cNvSpPr>
          <p:nvPr>
            <p:ph type="body" idx="2"/>
          </p:nvPr>
        </p:nvSpPr>
        <p:spPr>
          <a:xfrm>
            <a:off x="5594123" y="2336872"/>
            <a:ext cx="4700058" cy="405504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a:t>At test temperature</a:t>
            </a:r>
            <a:endParaRPr/>
          </a:p>
          <a:p>
            <a:pPr marL="228600" lvl="0" indent="-228600" algn="l" rtl="0">
              <a:lnSpc>
                <a:spcPct val="90000"/>
              </a:lnSpc>
              <a:spcBef>
                <a:spcPts val="1000"/>
              </a:spcBef>
              <a:spcAft>
                <a:spcPts val="0"/>
              </a:spcAft>
              <a:buClr>
                <a:schemeClr val="lt1"/>
              </a:buClr>
              <a:buSzPts val="2400"/>
              <a:buChar char="•"/>
            </a:pPr>
            <a:r>
              <a:rPr lang="en-US"/>
              <a:t>The capacity is calculated in the same way i.e., total discharge(Ah) – (eta25)x Total charge Ah (script 2&amp;4)</a:t>
            </a:r>
            <a:endParaRPr/>
          </a:p>
          <a:p>
            <a:pPr marL="228600" lvl="0" indent="-228600" algn="l" rtl="0">
              <a:lnSpc>
                <a:spcPct val="90000"/>
              </a:lnSpc>
              <a:spcBef>
                <a:spcPts val="1000"/>
              </a:spcBef>
              <a:spcAft>
                <a:spcPts val="0"/>
              </a:spcAft>
              <a:buClr>
                <a:schemeClr val="lt1"/>
              </a:buClr>
              <a:buSzPts val="2400"/>
              <a:buChar char="•"/>
            </a:pPr>
            <a:r>
              <a:rPr lang="en-US"/>
              <a:t>Eta ~25 is given by:</a:t>
            </a:r>
            <a:endParaRPr/>
          </a:p>
          <a:p>
            <a:pPr marL="0" lvl="0" indent="0" algn="l" rtl="0">
              <a:lnSpc>
                <a:spcPct val="90000"/>
              </a:lnSpc>
              <a:spcBef>
                <a:spcPts val="1000"/>
              </a:spcBef>
              <a:spcAft>
                <a:spcPts val="0"/>
              </a:spcAft>
              <a:buClr>
                <a:schemeClr val="lt1"/>
              </a:buClr>
              <a:buSzPts val="2400"/>
              <a:buNone/>
            </a:pPr>
            <a:endParaRPr/>
          </a:p>
          <a:p>
            <a:pPr marL="228600" lvl="0" indent="-76200" algn="l" rtl="0">
              <a:lnSpc>
                <a:spcPct val="90000"/>
              </a:lnSpc>
              <a:spcBef>
                <a:spcPts val="1000"/>
              </a:spcBef>
              <a:spcAft>
                <a:spcPts val="0"/>
              </a:spcAft>
              <a:buClr>
                <a:schemeClr val="lt1"/>
              </a:buClr>
              <a:buSzPts val="2400"/>
              <a:buNone/>
            </a:pPr>
            <a:endParaRPr/>
          </a:p>
        </p:txBody>
      </p:sp>
      <p:pic>
        <p:nvPicPr>
          <p:cNvPr id="307" name="Google Shape;307;p15"/>
          <p:cNvPicPr preferRelativeResize="0"/>
          <p:nvPr/>
        </p:nvPicPr>
        <p:blipFill rotWithShape="1">
          <a:blip r:embed="rId3">
            <a:alphaModFix/>
          </a:blip>
          <a:srcRect/>
          <a:stretch/>
        </p:blipFill>
        <p:spPr>
          <a:xfrm>
            <a:off x="5784817" y="4889338"/>
            <a:ext cx="4724809" cy="1215434"/>
          </a:xfrm>
          <a:prstGeom prst="rect">
            <a:avLst/>
          </a:prstGeom>
          <a:noFill/>
          <a:ln>
            <a:noFill/>
          </a:ln>
        </p:spPr>
      </p:pic>
      <p:pic>
        <p:nvPicPr>
          <p:cNvPr id="308" name="Google Shape;308;p15"/>
          <p:cNvPicPr preferRelativeResize="0"/>
          <p:nvPr/>
        </p:nvPicPr>
        <p:blipFill rotWithShape="1">
          <a:blip r:embed="rId4">
            <a:alphaModFix/>
          </a:blip>
          <a:srcRect/>
          <a:stretch/>
        </p:blipFill>
        <p:spPr>
          <a:xfrm>
            <a:off x="463685" y="5024201"/>
            <a:ext cx="4783018" cy="98181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6"/>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Overcoming missing data</a:t>
            </a:r>
            <a:endParaRPr/>
          </a:p>
        </p:txBody>
      </p:sp>
      <p:sp>
        <p:nvSpPr>
          <p:cNvPr id="314" name="Google Shape;314;p16"/>
          <p:cNvSpPr txBox="1">
            <a:spLocks noGrp="1"/>
          </p:cNvSpPr>
          <p:nvPr>
            <p:ph type="body" idx="1"/>
          </p:nvPr>
        </p:nvSpPr>
        <p:spPr>
          <a:xfrm>
            <a:off x="680320" y="2336872"/>
            <a:ext cx="4698358" cy="433913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1500"/>
              <a:buChar char="•"/>
            </a:pPr>
            <a:r>
              <a:rPr lang="en-US" sz="1500"/>
              <a:t>Estimate 100 % SOC discharge resistance via instant voltage change when test moves from step 1 to step 2. </a:t>
            </a:r>
            <a:endParaRPr/>
          </a:p>
          <a:p>
            <a:pPr marL="228600" lvl="0" indent="-228600" algn="l" rtl="0">
              <a:lnSpc>
                <a:spcPct val="90000"/>
              </a:lnSpc>
              <a:spcBef>
                <a:spcPts val="1000"/>
              </a:spcBef>
              <a:spcAft>
                <a:spcPts val="0"/>
              </a:spcAft>
              <a:buClr>
                <a:schemeClr val="lt1"/>
              </a:buClr>
              <a:buSzPts val="1500"/>
              <a:buChar char="•"/>
            </a:pPr>
            <a:r>
              <a:rPr lang="en-US" sz="1500"/>
              <a:t>Estimate 0 % SOC resistance via voltage change at end of step 4</a:t>
            </a:r>
            <a:endParaRPr/>
          </a:p>
          <a:p>
            <a:pPr marL="228600" lvl="0" indent="-228600" algn="l" rtl="0">
              <a:lnSpc>
                <a:spcPct val="90000"/>
              </a:lnSpc>
              <a:spcBef>
                <a:spcPts val="1000"/>
              </a:spcBef>
              <a:spcAft>
                <a:spcPts val="0"/>
              </a:spcAft>
              <a:buClr>
                <a:schemeClr val="lt1"/>
              </a:buClr>
              <a:buSzPts val="1500"/>
              <a:buChar char="•"/>
            </a:pPr>
            <a:r>
              <a:rPr lang="en-US" sz="1500"/>
              <a:t>Estimate 0 % SOC charge resistance via voltage change when moving from step 5 to 6 </a:t>
            </a:r>
            <a:endParaRPr/>
          </a:p>
          <a:p>
            <a:pPr marL="228600" lvl="0" indent="-228600" algn="l" rtl="0">
              <a:lnSpc>
                <a:spcPct val="90000"/>
              </a:lnSpc>
              <a:spcBef>
                <a:spcPts val="1000"/>
              </a:spcBef>
              <a:spcAft>
                <a:spcPts val="0"/>
              </a:spcAft>
              <a:buClr>
                <a:schemeClr val="lt1"/>
              </a:buClr>
              <a:buSzPts val="1500"/>
              <a:buChar char="•"/>
            </a:pPr>
            <a:r>
              <a:rPr lang="en-US" sz="1500"/>
              <a:t>Estimate 100 % SOC charge resistance at end of step 8 Assume changes linearly from 0 % SOC value to 100 % SOC value</a:t>
            </a:r>
            <a:endParaRPr/>
          </a:p>
          <a:p>
            <a:pPr marL="0" lvl="0" indent="0" algn="l" rtl="0">
              <a:lnSpc>
                <a:spcPct val="90000"/>
              </a:lnSpc>
              <a:spcBef>
                <a:spcPts val="1000"/>
              </a:spcBef>
              <a:spcAft>
                <a:spcPts val="0"/>
              </a:spcAft>
              <a:buClr>
                <a:schemeClr val="lt1"/>
              </a:buClr>
              <a:buSzPts val="1500"/>
              <a:buNone/>
            </a:pPr>
            <a:endParaRPr sz="1500"/>
          </a:p>
        </p:txBody>
      </p:sp>
      <p:sp>
        <p:nvSpPr>
          <p:cNvPr id="315" name="Google Shape;315;p16"/>
          <p:cNvSpPr txBox="1">
            <a:spLocks noGrp="1"/>
          </p:cNvSpPr>
          <p:nvPr>
            <p:ph type="body" idx="2"/>
          </p:nvPr>
        </p:nvSpPr>
        <p:spPr>
          <a:xfrm>
            <a:off x="5594123" y="2336872"/>
            <a:ext cx="4700058" cy="426848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1500"/>
              <a:buChar char="•"/>
            </a:pPr>
            <a:r>
              <a:rPr lang="en-US" sz="1500"/>
              <a:t>Approximate mid-SOC steady-state resistance by considering voltage difference between adjusted curves at 50 % SOC</a:t>
            </a:r>
            <a:endParaRPr/>
          </a:p>
          <a:p>
            <a:pPr marL="228600" lvl="0" indent="-228600" algn="l" rtl="0">
              <a:lnSpc>
                <a:spcPct val="90000"/>
              </a:lnSpc>
              <a:spcBef>
                <a:spcPts val="1000"/>
              </a:spcBef>
              <a:spcAft>
                <a:spcPts val="0"/>
              </a:spcAft>
              <a:buClr>
                <a:schemeClr val="lt1"/>
              </a:buClr>
              <a:buSzPts val="1500"/>
              <a:buChar char="•"/>
            </a:pPr>
            <a:r>
              <a:rPr lang="en-US" sz="1500"/>
              <a:t>Blend linearly between modified charge-voltage and discharge-voltage curves so that blend is halfway between curves at 50 % SOC </a:t>
            </a:r>
            <a:endParaRPr/>
          </a:p>
          <a:p>
            <a:pPr marL="228600" lvl="0" indent="-228600" algn="l" rtl="0">
              <a:lnSpc>
                <a:spcPct val="90000"/>
              </a:lnSpc>
              <a:spcBef>
                <a:spcPts val="1000"/>
              </a:spcBef>
              <a:spcAft>
                <a:spcPts val="0"/>
              </a:spcAft>
              <a:buClr>
                <a:schemeClr val="lt1"/>
              </a:buClr>
              <a:buSzPts val="1500"/>
              <a:buChar char="•"/>
            </a:pPr>
            <a:r>
              <a:rPr lang="en-US" sz="1500"/>
              <a:t>Follows charge curve for low SOC and discharge curve for high SOC. Overcomes “missing data” problem.</a:t>
            </a:r>
            <a:endParaRPr/>
          </a:p>
          <a:p>
            <a:pPr marL="0" lvl="0" indent="0" algn="l" rtl="0">
              <a:lnSpc>
                <a:spcPct val="90000"/>
              </a:lnSpc>
              <a:spcBef>
                <a:spcPts val="1000"/>
              </a:spcBef>
              <a:spcAft>
                <a:spcPts val="0"/>
              </a:spcAft>
              <a:buClr>
                <a:schemeClr val="lt1"/>
              </a:buClr>
              <a:buSzPts val="1500"/>
              <a:buNone/>
            </a:pPr>
            <a:endParaRPr sz="1500"/>
          </a:p>
        </p:txBody>
      </p:sp>
      <p:pic>
        <p:nvPicPr>
          <p:cNvPr id="316" name="Google Shape;316;p16"/>
          <p:cNvPicPr preferRelativeResize="0"/>
          <p:nvPr/>
        </p:nvPicPr>
        <p:blipFill rotWithShape="1">
          <a:blip r:embed="rId3">
            <a:alphaModFix/>
          </a:blip>
          <a:srcRect/>
          <a:stretch/>
        </p:blipFill>
        <p:spPr>
          <a:xfrm>
            <a:off x="1897819" y="4862311"/>
            <a:ext cx="2495308" cy="1743045"/>
          </a:xfrm>
          <a:prstGeom prst="rect">
            <a:avLst/>
          </a:prstGeom>
          <a:noFill/>
          <a:ln>
            <a:noFill/>
          </a:ln>
        </p:spPr>
      </p:pic>
      <p:pic>
        <p:nvPicPr>
          <p:cNvPr id="317" name="Google Shape;317;p16"/>
          <p:cNvPicPr preferRelativeResize="0"/>
          <p:nvPr/>
        </p:nvPicPr>
        <p:blipFill rotWithShape="1">
          <a:blip r:embed="rId4">
            <a:alphaModFix/>
          </a:blip>
          <a:srcRect/>
          <a:stretch/>
        </p:blipFill>
        <p:spPr>
          <a:xfrm>
            <a:off x="6596177" y="4535321"/>
            <a:ext cx="2760887" cy="204325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17"/>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Missing data &amp; overcoming data of SSG cell @ 0 deg C</a:t>
            </a:r>
            <a:endParaRPr/>
          </a:p>
        </p:txBody>
      </p:sp>
      <p:pic>
        <p:nvPicPr>
          <p:cNvPr id="323" name="Google Shape;323;p17"/>
          <p:cNvPicPr preferRelativeResize="0"/>
          <p:nvPr/>
        </p:nvPicPr>
        <p:blipFill rotWithShape="1">
          <a:blip r:embed="rId3">
            <a:alphaModFix/>
          </a:blip>
          <a:srcRect/>
          <a:stretch/>
        </p:blipFill>
        <p:spPr>
          <a:xfrm>
            <a:off x="358351" y="1982192"/>
            <a:ext cx="5349704" cy="4778154"/>
          </a:xfrm>
          <a:prstGeom prst="rect">
            <a:avLst/>
          </a:prstGeom>
          <a:noFill/>
          <a:ln>
            <a:noFill/>
          </a:ln>
        </p:spPr>
      </p:pic>
      <p:pic>
        <p:nvPicPr>
          <p:cNvPr id="324" name="Google Shape;324;p17"/>
          <p:cNvPicPr preferRelativeResize="0"/>
          <p:nvPr/>
        </p:nvPicPr>
        <p:blipFill rotWithShape="1">
          <a:blip r:embed="rId4">
            <a:alphaModFix/>
          </a:blip>
          <a:srcRect/>
          <a:stretch/>
        </p:blipFill>
        <p:spPr>
          <a:xfrm>
            <a:off x="6096000" y="1982192"/>
            <a:ext cx="5319221" cy="477053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18"/>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Modelling Temperature dependency</a:t>
            </a:r>
            <a:endParaRPr/>
          </a:p>
        </p:txBody>
      </p:sp>
      <p:sp>
        <p:nvSpPr>
          <p:cNvPr id="330" name="Google Shape;330;p18"/>
          <p:cNvSpPr txBox="1">
            <a:spLocks noGrp="1"/>
          </p:cNvSpPr>
          <p:nvPr>
            <p:ph type="body" idx="1"/>
          </p:nvPr>
        </p:nvSpPr>
        <p:spPr>
          <a:xfrm>
            <a:off x="680321" y="2336873"/>
            <a:ext cx="9613861" cy="440127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lt1"/>
              </a:buClr>
              <a:buSzPct val="100000"/>
              <a:buChar char="•"/>
            </a:pPr>
            <a:r>
              <a:rPr lang="en-US"/>
              <a:t>At any given SOC, OCV variation is nearly linear in Combine individual approximate single-temperature OCV results to make a final model of the form.</a:t>
            </a:r>
            <a:endParaRPr/>
          </a:p>
          <a:p>
            <a:pPr marL="228600" lvl="0" indent="-228600" algn="l" rtl="0">
              <a:lnSpc>
                <a:spcPct val="90000"/>
              </a:lnSpc>
              <a:spcBef>
                <a:spcPts val="1000"/>
              </a:spcBef>
              <a:spcAft>
                <a:spcPts val="0"/>
              </a:spcAft>
              <a:buClr>
                <a:schemeClr val="lt1"/>
              </a:buClr>
              <a:buSzPct val="100000"/>
              <a:buChar char="•"/>
            </a:pPr>
            <a:r>
              <a:rPr lang="en-US"/>
              <a:t>OCV(z(t),T(t)) =  OCV0(z(t)) + T(t) x OCVrel(z(t)) where OCV0(z(t)) is the OCV relationship @0degC, and OCVrel(z(t)) is the linear temperature-correction factor at each SOC.</a:t>
            </a:r>
            <a:endParaRPr/>
          </a:p>
          <a:p>
            <a:pPr marL="228600" lvl="0" indent="-87629" algn="l" rtl="0">
              <a:lnSpc>
                <a:spcPct val="90000"/>
              </a:lnSpc>
              <a:spcBef>
                <a:spcPts val="1000"/>
              </a:spcBef>
              <a:spcAft>
                <a:spcPts val="0"/>
              </a:spcAft>
              <a:buClr>
                <a:schemeClr val="lt1"/>
              </a:buClr>
              <a:buSzPct val="100000"/>
              <a:buNone/>
            </a:pPr>
            <a:endParaRPr/>
          </a:p>
          <a:p>
            <a:pPr marL="228600" lvl="0" indent="-87629" algn="l" rtl="0">
              <a:lnSpc>
                <a:spcPct val="90000"/>
              </a:lnSpc>
              <a:spcBef>
                <a:spcPts val="1000"/>
              </a:spcBef>
              <a:spcAft>
                <a:spcPts val="0"/>
              </a:spcAft>
              <a:buClr>
                <a:schemeClr val="lt1"/>
              </a:buClr>
              <a:buSzPct val="100000"/>
              <a:buNone/>
            </a:pPr>
            <a:endParaRPr/>
          </a:p>
          <a:p>
            <a:pPr marL="228600" lvl="0" indent="-87629" algn="l" rtl="0">
              <a:lnSpc>
                <a:spcPct val="90000"/>
              </a:lnSpc>
              <a:spcBef>
                <a:spcPts val="1000"/>
              </a:spcBef>
              <a:spcAft>
                <a:spcPts val="0"/>
              </a:spcAft>
              <a:buClr>
                <a:schemeClr val="lt1"/>
              </a:buClr>
              <a:buSzPct val="100000"/>
              <a:buNone/>
            </a:pPr>
            <a:endParaRPr/>
          </a:p>
          <a:p>
            <a:pPr marL="228600" lvl="0" indent="-228600" algn="l" rtl="0">
              <a:lnSpc>
                <a:spcPct val="90000"/>
              </a:lnSpc>
              <a:spcBef>
                <a:spcPts val="1000"/>
              </a:spcBef>
              <a:spcAft>
                <a:spcPts val="0"/>
              </a:spcAft>
              <a:buClr>
                <a:schemeClr val="lt1"/>
              </a:buClr>
              <a:buSzPct val="100000"/>
              <a:buChar char="•"/>
            </a:pPr>
            <a:r>
              <a:rPr lang="en-US"/>
              <a:t>One way to find X from A and Y is to use the least-squares solution, which is computed in Octave/MATLAB as X=A\Y.</a:t>
            </a:r>
            <a:endParaRPr/>
          </a:p>
          <a:p>
            <a:pPr marL="228600" lvl="0" indent="-228600" algn="l" rtl="0">
              <a:lnSpc>
                <a:spcPct val="90000"/>
              </a:lnSpc>
              <a:spcBef>
                <a:spcPts val="1000"/>
              </a:spcBef>
              <a:spcAft>
                <a:spcPts val="0"/>
              </a:spcAft>
              <a:buClr>
                <a:schemeClr val="lt1"/>
              </a:buClr>
              <a:buSzPct val="100000"/>
              <a:buChar char="•"/>
            </a:pPr>
            <a:r>
              <a:rPr lang="en-US"/>
              <a:t>We tend to use data only from tests above 0 C because accuracy degrades at low temperatures due to high cell resistances.</a:t>
            </a:r>
            <a:endParaRPr/>
          </a:p>
          <a:p>
            <a:pPr marL="0" lvl="0" indent="0" algn="l" rtl="0">
              <a:lnSpc>
                <a:spcPct val="90000"/>
              </a:lnSpc>
              <a:spcBef>
                <a:spcPts val="1000"/>
              </a:spcBef>
              <a:spcAft>
                <a:spcPts val="0"/>
              </a:spcAft>
              <a:buClr>
                <a:schemeClr val="lt1"/>
              </a:buClr>
              <a:buSzPct val="100000"/>
              <a:buNone/>
            </a:pPr>
            <a:endParaRPr/>
          </a:p>
        </p:txBody>
      </p:sp>
      <p:pic>
        <p:nvPicPr>
          <p:cNvPr id="331" name="Google Shape;331;p18"/>
          <p:cNvPicPr preferRelativeResize="0"/>
          <p:nvPr/>
        </p:nvPicPr>
        <p:blipFill rotWithShape="1">
          <a:blip r:embed="rId3">
            <a:alphaModFix/>
          </a:blip>
          <a:srcRect/>
          <a:stretch/>
        </p:blipFill>
        <p:spPr>
          <a:xfrm>
            <a:off x="3458348" y="4172681"/>
            <a:ext cx="4778154" cy="10516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160ca4a8495_0_0"/>
          <p:cNvSpPr txBox="1">
            <a:spLocks noGrp="1"/>
          </p:cNvSpPr>
          <p:nvPr>
            <p:ph type="title"/>
          </p:nvPr>
        </p:nvSpPr>
        <p:spPr>
          <a:xfrm>
            <a:off x="680321" y="753228"/>
            <a:ext cx="9613800" cy="1080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Disclaimer</a:t>
            </a:r>
            <a:endParaRPr/>
          </a:p>
        </p:txBody>
      </p:sp>
      <p:sp>
        <p:nvSpPr>
          <p:cNvPr id="209" name="Google Shape;209;g160ca4a8495_0_0"/>
          <p:cNvSpPr txBox="1">
            <a:spLocks noGrp="1"/>
          </p:cNvSpPr>
          <p:nvPr>
            <p:ph type="body" idx="1"/>
          </p:nvPr>
        </p:nvSpPr>
        <p:spPr>
          <a:xfrm>
            <a:off x="680321" y="2336873"/>
            <a:ext cx="9613800" cy="35994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US"/>
              <a:t>Images in the theory section are taken from Coursera Specialization on BMS without any intention of infringement</a:t>
            </a:r>
            <a:endParaRPr/>
          </a:p>
          <a:p>
            <a:pPr marL="457200" lvl="0" indent="-342900" algn="l" rtl="0">
              <a:spcBef>
                <a:spcPts val="0"/>
              </a:spcBef>
              <a:spcAft>
                <a:spcPts val="0"/>
              </a:spcAft>
              <a:buSzPts val="1800"/>
              <a:buChar char="•"/>
            </a:pPr>
            <a:r>
              <a:rPr lang="en-US"/>
              <a:t>Some images in theory part are from Mathworks</a:t>
            </a:r>
            <a:endParaRPr/>
          </a:p>
          <a:p>
            <a:pPr marL="457200" lvl="0" indent="-342900" algn="l" rtl="0">
              <a:spcBef>
                <a:spcPts val="0"/>
              </a:spcBef>
              <a:spcAft>
                <a:spcPts val="0"/>
              </a:spcAft>
              <a:buSzPts val="1800"/>
              <a:buChar char="•"/>
            </a:pPr>
            <a:r>
              <a:rPr lang="en-US"/>
              <a:t>All the models are created from scratch and simulation results presented are novel.</a:t>
            </a:r>
            <a:endParaRPr/>
          </a:p>
          <a:p>
            <a:pPr marL="0" lvl="0" indent="0" algn="l" rtl="0">
              <a:spcBef>
                <a:spcPts val="1000"/>
              </a:spcBef>
              <a:spcAft>
                <a:spcPts val="0"/>
              </a:spcAft>
              <a:buNone/>
            </a:pPr>
            <a:endParaRPr/>
          </a:p>
          <a:p>
            <a:pPr marL="0" lvl="0" indent="0" algn="l" rtl="0">
              <a:spcBef>
                <a:spcPts val="100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19"/>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Raw OCV test results</a:t>
            </a:r>
            <a:endParaRPr/>
          </a:p>
        </p:txBody>
      </p:sp>
      <p:sp>
        <p:nvSpPr>
          <p:cNvPr id="337" name="Google Shape;337;p19"/>
          <p:cNvSpPr txBox="1">
            <a:spLocks noGrp="1"/>
          </p:cNvSpPr>
          <p:nvPr>
            <p:ph type="body" idx="1"/>
          </p:nvPr>
        </p:nvSpPr>
        <p:spPr>
          <a:xfrm>
            <a:off x="680320" y="2336873"/>
            <a:ext cx="4698358" cy="359931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400"/>
              <a:buNone/>
            </a:pPr>
            <a:endParaRPr/>
          </a:p>
          <a:p>
            <a:pPr marL="228600" lvl="0" indent="-76200" algn="l" rtl="0">
              <a:lnSpc>
                <a:spcPct val="90000"/>
              </a:lnSpc>
              <a:spcBef>
                <a:spcPts val="1000"/>
              </a:spcBef>
              <a:spcAft>
                <a:spcPts val="0"/>
              </a:spcAft>
              <a:buClr>
                <a:schemeClr val="lt1"/>
              </a:buClr>
              <a:buSzPts val="2400"/>
              <a:buNone/>
            </a:pPr>
            <a:endParaRPr/>
          </a:p>
        </p:txBody>
      </p:sp>
      <p:pic>
        <p:nvPicPr>
          <p:cNvPr id="338" name="Google Shape;338;p19"/>
          <p:cNvPicPr preferRelativeResize="0">
            <a:picLocks noGrp="1"/>
          </p:cNvPicPr>
          <p:nvPr>
            <p:ph type="body" idx="2"/>
          </p:nvPr>
        </p:nvPicPr>
        <p:blipFill rotWithShape="1">
          <a:blip r:embed="rId3">
            <a:alphaModFix/>
          </a:blip>
          <a:srcRect/>
          <a:stretch/>
        </p:blipFill>
        <p:spPr>
          <a:xfrm>
            <a:off x="6251297" y="2440249"/>
            <a:ext cx="5333560" cy="3998645"/>
          </a:xfrm>
          <a:prstGeom prst="rect">
            <a:avLst/>
          </a:prstGeom>
          <a:noFill/>
          <a:ln>
            <a:noFill/>
          </a:ln>
        </p:spPr>
      </p:pic>
      <p:pic>
        <p:nvPicPr>
          <p:cNvPr id="339" name="Google Shape;339;p19"/>
          <p:cNvPicPr preferRelativeResize="0"/>
          <p:nvPr/>
        </p:nvPicPr>
        <p:blipFill rotWithShape="1">
          <a:blip r:embed="rId4">
            <a:alphaModFix/>
          </a:blip>
          <a:srcRect/>
          <a:stretch/>
        </p:blipFill>
        <p:spPr>
          <a:xfrm>
            <a:off x="362719" y="2449127"/>
            <a:ext cx="5333559" cy="399864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0"/>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Comparison of LG and SSG cell at 25 deg C</a:t>
            </a:r>
            <a:endParaRPr/>
          </a:p>
        </p:txBody>
      </p:sp>
      <p:pic>
        <p:nvPicPr>
          <p:cNvPr id="345" name="Google Shape;345;p20"/>
          <p:cNvPicPr preferRelativeResize="0"/>
          <p:nvPr/>
        </p:nvPicPr>
        <p:blipFill rotWithShape="1">
          <a:blip r:embed="rId3">
            <a:alphaModFix/>
          </a:blip>
          <a:srcRect/>
          <a:stretch/>
        </p:blipFill>
        <p:spPr>
          <a:xfrm>
            <a:off x="680321" y="2255300"/>
            <a:ext cx="5333559" cy="3998645"/>
          </a:xfrm>
          <a:prstGeom prst="rect">
            <a:avLst/>
          </a:prstGeom>
          <a:noFill/>
          <a:ln>
            <a:noFill/>
          </a:ln>
        </p:spPr>
      </p:pic>
      <p:pic>
        <p:nvPicPr>
          <p:cNvPr id="346" name="Google Shape;346;p20"/>
          <p:cNvPicPr preferRelativeResize="0"/>
          <p:nvPr/>
        </p:nvPicPr>
        <p:blipFill rotWithShape="1">
          <a:blip r:embed="rId4">
            <a:alphaModFix/>
          </a:blip>
          <a:srcRect/>
          <a:stretch/>
        </p:blipFill>
        <p:spPr>
          <a:xfrm>
            <a:off x="6417290" y="2255299"/>
            <a:ext cx="5333559" cy="399864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Introducing the dynamic portion of test</a:t>
            </a:r>
            <a:endParaRPr/>
          </a:p>
        </p:txBody>
      </p:sp>
      <p:sp>
        <p:nvSpPr>
          <p:cNvPr id="352" name="Google Shape;352;p21"/>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1600"/>
              <a:buChar char="•"/>
            </a:pPr>
            <a:r>
              <a:rPr lang="en-US" sz="1600"/>
              <a:t>Cell must be exercised with demand profile representative of final application to gather data for tuning parameter values of ESC model that describe dynamic effects.</a:t>
            </a:r>
            <a:endParaRPr/>
          </a:p>
          <a:p>
            <a:pPr marL="0" lvl="0" indent="0" algn="l" rtl="0">
              <a:lnSpc>
                <a:spcPct val="90000"/>
              </a:lnSpc>
              <a:spcBef>
                <a:spcPts val="1000"/>
              </a:spcBef>
              <a:spcAft>
                <a:spcPts val="0"/>
              </a:spcAft>
              <a:buClr>
                <a:schemeClr val="lt1"/>
              </a:buClr>
              <a:buSzPts val="1600"/>
              <a:buNone/>
            </a:pPr>
            <a:r>
              <a:rPr lang="en-US" sz="1600"/>
              <a:t>Dynamic “discharge” portion of test</a:t>
            </a:r>
            <a:endParaRPr/>
          </a:p>
          <a:p>
            <a:pPr marL="0" lvl="0" indent="0" algn="l" rtl="0">
              <a:lnSpc>
                <a:spcPct val="90000"/>
              </a:lnSpc>
              <a:spcBef>
                <a:spcPts val="1000"/>
              </a:spcBef>
              <a:spcAft>
                <a:spcPts val="0"/>
              </a:spcAft>
              <a:buClr>
                <a:schemeClr val="lt1"/>
              </a:buClr>
              <a:buSzPts val="1600"/>
              <a:buNone/>
            </a:pPr>
            <a:r>
              <a:rPr lang="en-US" sz="1600"/>
              <a:t>Dynamic test script #1 (at test temperature)</a:t>
            </a:r>
            <a:endParaRPr/>
          </a:p>
          <a:p>
            <a:pPr marL="228600" lvl="0" indent="-228600" algn="l" rtl="0">
              <a:lnSpc>
                <a:spcPct val="90000"/>
              </a:lnSpc>
              <a:spcBef>
                <a:spcPts val="1000"/>
              </a:spcBef>
              <a:spcAft>
                <a:spcPts val="0"/>
              </a:spcAft>
              <a:buClr>
                <a:schemeClr val="lt1"/>
              </a:buClr>
              <a:buSzPts val="1600"/>
              <a:buChar char="•"/>
            </a:pPr>
            <a:r>
              <a:rPr lang="en-US" sz="1600"/>
              <a:t>Soak fully charged cell at test temperature for at least two hours to ensure uniform temperature throughout</a:t>
            </a:r>
            <a:endParaRPr/>
          </a:p>
          <a:p>
            <a:pPr marL="228600" lvl="0" indent="-228600" algn="l" rtl="0">
              <a:lnSpc>
                <a:spcPct val="90000"/>
              </a:lnSpc>
              <a:spcBef>
                <a:spcPts val="1000"/>
              </a:spcBef>
              <a:spcAft>
                <a:spcPts val="0"/>
              </a:spcAft>
              <a:buClr>
                <a:schemeClr val="lt1"/>
              </a:buClr>
              <a:buSzPts val="1600"/>
              <a:buChar char="•"/>
            </a:pPr>
            <a:r>
              <a:rPr lang="en-US" sz="1600"/>
              <a:t>Discharge cell at constant-current at a C/1 rate for 6 min (avoid over-voltage later)</a:t>
            </a:r>
            <a:endParaRPr/>
          </a:p>
          <a:p>
            <a:pPr marL="228600" lvl="0" indent="-228600" algn="l" rtl="0">
              <a:lnSpc>
                <a:spcPct val="90000"/>
              </a:lnSpc>
              <a:spcBef>
                <a:spcPts val="1000"/>
              </a:spcBef>
              <a:spcAft>
                <a:spcPts val="0"/>
              </a:spcAft>
              <a:buClr>
                <a:schemeClr val="lt1"/>
              </a:buClr>
              <a:buSzPts val="1600"/>
              <a:buChar char="•"/>
            </a:pPr>
            <a:r>
              <a:rPr lang="en-US" sz="1600"/>
              <a:t>Execute dynamic profiles over SOC range of interest (e.g., 90 % to 10 % SOC)</a:t>
            </a:r>
            <a:endParaRPr/>
          </a:p>
          <a:p>
            <a:pPr marL="228600" lvl="0" indent="-76200" algn="l" rtl="0">
              <a:lnSpc>
                <a:spcPct val="90000"/>
              </a:lnSpc>
              <a:spcBef>
                <a:spcPts val="1000"/>
              </a:spcBef>
              <a:spcAft>
                <a:spcPts val="0"/>
              </a:spcAft>
              <a:buClr>
                <a:schemeClr val="lt1"/>
              </a:buClr>
              <a:buSzPts val="2400"/>
              <a:buNone/>
            </a:pPr>
            <a:endParaRPr/>
          </a:p>
          <a:p>
            <a:pPr marL="0" lvl="0" indent="0" algn="l" rtl="0">
              <a:lnSpc>
                <a:spcPct val="90000"/>
              </a:lnSpc>
              <a:spcBef>
                <a:spcPts val="1000"/>
              </a:spcBef>
              <a:spcAft>
                <a:spcPts val="0"/>
              </a:spcAft>
              <a:buClr>
                <a:schemeClr val="lt1"/>
              </a:buClr>
              <a:buSzPts val="2400"/>
              <a:buNone/>
            </a:pPr>
            <a:endParaRPr/>
          </a:p>
        </p:txBody>
      </p:sp>
      <p:pic>
        <p:nvPicPr>
          <p:cNvPr id="353" name="Google Shape;353;p21"/>
          <p:cNvPicPr preferRelativeResize="0"/>
          <p:nvPr/>
        </p:nvPicPr>
        <p:blipFill rotWithShape="1">
          <a:blip r:embed="rId3">
            <a:alphaModFix/>
          </a:blip>
          <a:srcRect/>
          <a:stretch/>
        </p:blipFill>
        <p:spPr>
          <a:xfrm>
            <a:off x="3585307" y="4909253"/>
            <a:ext cx="4595258" cy="162471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2"/>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Discharge and charge calibration of the test</a:t>
            </a:r>
            <a:endParaRPr/>
          </a:p>
        </p:txBody>
      </p:sp>
      <p:sp>
        <p:nvSpPr>
          <p:cNvPr id="359" name="Google Shape;359;p22"/>
          <p:cNvSpPr txBox="1">
            <a:spLocks noGrp="1"/>
          </p:cNvSpPr>
          <p:nvPr>
            <p:ph type="body" idx="1"/>
          </p:nvPr>
        </p:nvSpPr>
        <p:spPr>
          <a:xfrm>
            <a:off x="680320" y="2336873"/>
            <a:ext cx="4698358" cy="359931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1500"/>
              <a:buNone/>
            </a:pPr>
            <a:r>
              <a:rPr lang="en-US" sz="1500"/>
              <a:t>Discharge calibration portion of test</a:t>
            </a:r>
            <a:endParaRPr/>
          </a:p>
          <a:p>
            <a:pPr marL="0" lvl="0" indent="0" algn="l" rtl="0">
              <a:lnSpc>
                <a:spcPct val="90000"/>
              </a:lnSpc>
              <a:spcBef>
                <a:spcPts val="1000"/>
              </a:spcBef>
              <a:spcAft>
                <a:spcPts val="0"/>
              </a:spcAft>
              <a:buClr>
                <a:schemeClr val="lt1"/>
              </a:buClr>
              <a:buSzPts val="1500"/>
              <a:buNone/>
            </a:pPr>
            <a:r>
              <a:rPr lang="en-US" sz="1500"/>
              <a:t>Dynamic test script #2 (at 25 C)</a:t>
            </a:r>
            <a:endParaRPr/>
          </a:p>
          <a:p>
            <a:pPr marL="228600" lvl="0" indent="-228600" algn="l" rtl="0">
              <a:lnSpc>
                <a:spcPct val="90000"/>
              </a:lnSpc>
              <a:spcBef>
                <a:spcPts val="1000"/>
              </a:spcBef>
              <a:spcAft>
                <a:spcPts val="0"/>
              </a:spcAft>
              <a:buClr>
                <a:schemeClr val="lt1"/>
              </a:buClr>
              <a:buSzPts val="1500"/>
              <a:buChar char="•"/>
            </a:pPr>
            <a:r>
              <a:rPr lang="en-US" sz="1500"/>
              <a:t>Soak cell at 25 C for at least two hours to ensure uniform temperature throughout</a:t>
            </a:r>
            <a:endParaRPr/>
          </a:p>
          <a:p>
            <a:pPr marL="228600" lvl="0" indent="-228600" algn="l" rtl="0">
              <a:lnSpc>
                <a:spcPct val="90000"/>
              </a:lnSpc>
              <a:spcBef>
                <a:spcPts val="1000"/>
              </a:spcBef>
              <a:spcAft>
                <a:spcPts val="0"/>
              </a:spcAft>
              <a:buClr>
                <a:schemeClr val="lt1"/>
              </a:buClr>
              <a:buSzPts val="1500"/>
              <a:buChar char="•"/>
            </a:pPr>
            <a:r>
              <a:rPr lang="en-US" sz="1500"/>
              <a:t>Bring cell terminal voltage to Vmin by dis/charging at C/30 rate</a:t>
            </a:r>
            <a:endParaRPr/>
          </a:p>
          <a:p>
            <a:pPr marL="228600" lvl="0" indent="-228600" algn="l" rtl="0">
              <a:lnSpc>
                <a:spcPct val="90000"/>
              </a:lnSpc>
              <a:spcBef>
                <a:spcPts val="1000"/>
              </a:spcBef>
              <a:spcAft>
                <a:spcPts val="0"/>
              </a:spcAft>
              <a:buClr>
                <a:schemeClr val="lt1"/>
              </a:buClr>
              <a:buSzPts val="1500"/>
              <a:buChar char="•"/>
            </a:pPr>
            <a:r>
              <a:rPr lang="en-US" sz="1500"/>
              <a:t>Follow-on dither profile(s) can be used to eliminate hysteresis to the greatest degree possible</a:t>
            </a:r>
            <a:endParaRPr/>
          </a:p>
          <a:p>
            <a:pPr marL="228600" lvl="0" indent="-133350" algn="l" rtl="0">
              <a:lnSpc>
                <a:spcPct val="90000"/>
              </a:lnSpc>
              <a:spcBef>
                <a:spcPts val="1000"/>
              </a:spcBef>
              <a:spcAft>
                <a:spcPts val="0"/>
              </a:spcAft>
              <a:buClr>
                <a:schemeClr val="lt1"/>
              </a:buClr>
              <a:buSzPts val="1500"/>
              <a:buNone/>
            </a:pPr>
            <a:endParaRPr sz="1500"/>
          </a:p>
        </p:txBody>
      </p:sp>
      <p:sp>
        <p:nvSpPr>
          <p:cNvPr id="360" name="Google Shape;360;p22"/>
          <p:cNvSpPr txBox="1">
            <a:spLocks noGrp="1"/>
          </p:cNvSpPr>
          <p:nvPr>
            <p:ph type="body" idx="2"/>
          </p:nvPr>
        </p:nvSpPr>
        <p:spPr>
          <a:xfrm>
            <a:off x="5594123" y="2336873"/>
            <a:ext cx="4700058" cy="359931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1500"/>
              <a:buNone/>
            </a:pPr>
            <a:r>
              <a:rPr lang="en-US" sz="1500"/>
              <a:t>Charge calibration portion of test</a:t>
            </a:r>
            <a:endParaRPr/>
          </a:p>
          <a:p>
            <a:pPr marL="0" lvl="0" indent="0" algn="l" rtl="0">
              <a:lnSpc>
                <a:spcPct val="90000"/>
              </a:lnSpc>
              <a:spcBef>
                <a:spcPts val="1000"/>
              </a:spcBef>
              <a:spcAft>
                <a:spcPts val="0"/>
              </a:spcAft>
              <a:buClr>
                <a:schemeClr val="lt1"/>
              </a:buClr>
              <a:buSzPts val="1500"/>
              <a:buNone/>
            </a:pPr>
            <a:r>
              <a:rPr lang="en-US" sz="1500"/>
              <a:t>Dynamic test script #3 (at 25 C)</a:t>
            </a:r>
            <a:endParaRPr/>
          </a:p>
          <a:p>
            <a:pPr marL="228600" lvl="0" indent="-228600" algn="l" rtl="0">
              <a:lnSpc>
                <a:spcPct val="90000"/>
              </a:lnSpc>
              <a:spcBef>
                <a:spcPts val="1000"/>
              </a:spcBef>
              <a:spcAft>
                <a:spcPts val="0"/>
              </a:spcAft>
              <a:buClr>
                <a:schemeClr val="lt1"/>
              </a:buClr>
              <a:buSzPts val="1500"/>
              <a:buChar char="•"/>
            </a:pPr>
            <a:r>
              <a:rPr lang="en-US" sz="1500"/>
              <a:t>Charge cell using a constant-current C/1 rate (or as specified by manufacturer) until voltage equals Vmax; then, maintain voltage constant at max until current drops below C/30</a:t>
            </a:r>
            <a:endParaRPr/>
          </a:p>
          <a:p>
            <a:pPr marL="228600" lvl="0" indent="-228600" algn="l" rtl="0">
              <a:lnSpc>
                <a:spcPct val="90000"/>
              </a:lnSpc>
              <a:spcBef>
                <a:spcPts val="1000"/>
              </a:spcBef>
              <a:spcAft>
                <a:spcPts val="0"/>
              </a:spcAft>
              <a:buClr>
                <a:schemeClr val="lt1"/>
              </a:buClr>
              <a:buSzPts val="1500"/>
              <a:buChar char="•"/>
            </a:pPr>
            <a:r>
              <a:rPr lang="en-US" sz="1500"/>
              <a:t>Follow-on dither profile(s) can be used to eliminate hysteresis to the greatest degree possible</a:t>
            </a:r>
            <a:endParaRPr/>
          </a:p>
          <a:p>
            <a:pPr marL="228600" lvl="0" indent="-133350" algn="l" rtl="0">
              <a:lnSpc>
                <a:spcPct val="90000"/>
              </a:lnSpc>
              <a:spcBef>
                <a:spcPts val="1000"/>
              </a:spcBef>
              <a:spcAft>
                <a:spcPts val="0"/>
              </a:spcAft>
              <a:buClr>
                <a:schemeClr val="lt1"/>
              </a:buClr>
              <a:buSzPts val="1500"/>
              <a:buNone/>
            </a:pPr>
            <a:endParaRPr sz="1500"/>
          </a:p>
        </p:txBody>
      </p:sp>
      <p:pic>
        <p:nvPicPr>
          <p:cNvPr id="361" name="Google Shape;361;p22"/>
          <p:cNvPicPr preferRelativeResize="0"/>
          <p:nvPr/>
        </p:nvPicPr>
        <p:blipFill rotWithShape="1">
          <a:blip r:embed="rId3">
            <a:alphaModFix/>
          </a:blip>
          <a:srcRect/>
          <a:stretch/>
        </p:blipFill>
        <p:spPr>
          <a:xfrm>
            <a:off x="1511141" y="4786730"/>
            <a:ext cx="2724530" cy="1971950"/>
          </a:xfrm>
          <a:prstGeom prst="rect">
            <a:avLst/>
          </a:prstGeom>
          <a:noFill/>
          <a:ln>
            <a:noFill/>
          </a:ln>
        </p:spPr>
      </p:pic>
      <p:pic>
        <p:nvPicPr>
          <p:cNvPr id="362" name="Google Shape;362;p22"/>
          <p:cNvPicPr preferRelativeResize="0"/>
          <p:nvPr/>
        </p:nvPicPr>
        <p:blipFill rotWithShape="1">
          <a:blip r:embed="rId4">
            <a:alphaModFix/>
          </a:blip>
          <a:srcRect/>
          <a:stretch/>
        </p:blipFill>
        <p:spPr>
          <a:xfrm>
            <a:off x="6813324" y="4786730"/>
            <a:ext cx="2593880" cy="1971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3"/>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Overall procedure to determine parameter values</a:t>
            </a:r>
            <a:endParaRPr/>
          </a:p>
        </p:txBody>
      </p:sp>
      <p:sp>
        <p:nvSpPr>
          <p:cNvPr id="368" name="Google Shape;368;p23"/>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lt1"/>
              </a:buClr>
              <a:buSzPct val="100000"/>
              <a:buChar char="•"/>
            </a:pPr>
            <a:r>
              <a:rPr lang="en-US"/>
              <a:t>First, compute eta and Q from data, directly, as we did for the OCV test results.</a:t>
            </a:r>
            <a:endParaRPr/>
          </a:p>
          <a:p>
            <a:pPr marL="228600" lvl="0" indent="-228600" algn="l" rtl="0">
              <a:lnSpc>
                <a:spcPct val="90000"/>
              </a:lnSpc>
              <a:spcBef>
                <a:spcPts val="1000"/>
              </a:spcBef>
              <a:spcAft>
                <a:spcPts val="0"/>
              </a:spcAft>
              <a:buClr>
                <a:schemeClr val="lt1"/>
              </a:buClr>
              <a:buSzPct val="100000"/>
              <a:buChar char="•"/>
            </a:pPr>
            <a:r>
              <a:rPr lang="en-US"/>
              <a:t>Compute z[k], OCV(z[k]) for every data sample; subtract OCV from v[k].</a:t>
            </a:r>
            <a:endParaRPr/>
          </a:p>
          <a:p>
            <a:pPr marL="228600" lvl="0" indent="-228600" algn="l" rtl="0">
              <a:lnSpc>
                <a:spcPct val="90000"/>
              </a:lnSpc>
              <a:spcBef>
                <a:spcPts val="1000"/>
              </a:spcBef>
              <a:spcAft>
                <a:spcPts val="0"/>
              </a:spcAft>
              <a:buClr>
                <a:schemeClr val="lt1"/>
              </a:buClr>
              <a:buSzPct val="100000"/>
              <a:buChar char="•"/>
            </a:pPr>
            <a:r>
              <a:rPr lang="en-US"/>
              <a:t>Use subspace system identification technique to find R–C time constants</a:t>
            </a:r>
            <a:endParaRPr/>
          </a:p>
          <a:p>
            <a:pPr marL="228600" lvl="0" indent="-228600" algn="l" rtl="0">
              <a:lnSpc>
                <a:spcPct val="90000"/>
              </a:lnSpc>
              <a:spcBef>
                <a:spcPts val="1000"/>
              </a:spcBef>
              <a:spcAft>
                <a:spcPts val="0"/>
              </a:spcAft>
              <a:buClr>
                <a:schemeClr val="lt1"/>
              </a:buClr>
              <a:buSzPct val="100000"/>
              <a:buChar char="•"/>
            </a:pPr>
            <a:r>
              <a:rPr lang="en-US"/>
              <a:t>Compute s[k], i[r] for every data sample</a:t>
            </a:r>
            <a:endParaRPr/>
          </a:p>
          <a:p>
            <a:pPr marL="228600" lvl="0" indent="-228600" algn="l" rtl="0">
              <a:lnSpc>
                <a:spcPct val="90000"/>
              </a:lnSpc>
              <a:spcBef>
                <a:spcPts val="1000"/>
              </a:spcBef>
              <a:spcAft>
                <a:spcPts val="0"/>
              </a:spcAft>
              <a:buClr>
                <a:schemeClr val="lt1"/>
              </a:buClr>
              <a:buSzPct val="100000"/>
              <a:buChar char="•"/>
            </a:pPr>
            <a:r>
              <a:rPr lang="en-US"/>
              <a:t>Guess value for gamma for computing hysteresis voltage.</a:t>
            </a:r>
            <a:endParaRPr/>
          </a:p>
          <a:p>
            <a:pPr marL="228600" lvl="0" indent="-228600" algn="l" rtl="0">
              <a:lnSpc>
                <a:spcPct val="90000"/>
              </a:lnSpc>
              <a:spcBef>
                <a:spcPts val="1000"/>
              </a:spcBef>
              <a:spcAft>
                <a:spcPts val="0"/>
              </a:spcAft>
              <a:buClr>
                <a:schemeClr val="lt1"/>
              </a:buClr>
              <a:buSzPct val="100000"/>
              <a:buChar char="•"/>
            </a:pPr>
            <a:r>
              <a:rPr lang="en-US"/>
              <a:t>“Unexplained” part of voltage is now linear in parameters—solve for these parameter values using least squares</a:t>
            </a:r>
            <a:endParaRPr/>
          </a:p>
          <a:p>
            <a:pPr marL="228600" lvl="0" indent="-228600" algn="l" rtl="0">
              <a:lnSpc>
                <a:spcPct val="90000"/>
              </a:lnSpc>
              <a:spcBef>
                <a:spcPts val="1000"/>
              </a:spcBef>
              <a:spcAft>
                <a:spcPts val="0"/>
              </a:spcAft>
              <a:buClr>
                <a:schemeClr val="lt1"/>
              </a:buClr>
              <a:buSzPct val="100000"/>
              <a:buChar char="•"/>
            </a:pPr>
            <a:r>
              <a:rPr lang="en-US"/>
              <a:t>Compute rms voltage-prediction error of present model</a:t>
            </a:r>
            <a:endParaRPr/>
          </a:p>
          <a:p>
            <a:pPr marL="228600" lvl="0" indent="-228600" algn="l" rtl="0">
              <a:lnSpc>
                <a:spcPct val="90000"/>
              </a:lnSpc>
              <a:spcBef>
                <a:spcPts val="1000"/>
              </a:spcBef>
              <a:spcAft>
                <a:spcPts val="0"/>
              </a:spcAft>
              <a:buClr>
                <a:schemeClr val="lt1"/>
              </a:buClr>
              <a:buSzPct val="100000"/>
              <a:buChar char="•"/>
            </a:pPr>
            <a:r>
              <a:rPr lang="en-US"/>
              <a:t>Adapt to minimize this error, iterating steps 5–8 until convergence is reached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4"/>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Finding R–C time constant</a:t>
            </a:r>
            <a:endParaRPr/>
          </a:p>
        </p:txBody>
      </p:sp>
      <p:sp>
        <p:nvSpPr>
          <p:cNvPr id="374" name="Google Shape;374;p24"/>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a:t> Could use nonlinear optimization to guess and adapt values (together with other unknown parameter values), to minimize rms voltage error.</a:t>
            </a:r>
            <a:endParaRPr/>
          </a:p>
          <a:p>
            <a:pPr marL="228600" lvl="0" indent="-228600" algn="l" rtl="0">
              <a:lnSpc>
                <a:spcPct val="90000"/>
              </a:lnSpc>
              <a:spcBef>
                <a:spcPts val="1000"/>
              </a:spcBef>
              <a:spcAft>
                <a:spcPts val="0"/>
              </a:spcAft>
              <a:buClr>
                <a:schemeClr val="lt1"/>
              </a:buClr>
              <a:buSzPts val="2400"/>
              <a:buChar char="•"/>
            </a:pPr>
            <a:r>
              <a:rPr lang="en-US"/>
              <a:t>Nonlinear optimization is slow, not guaranteed to find optimal solution</a:t>
            </a:r>
            <a:endParaRPr/>
          </a:p>
          <a:p>
            <a:pPr marL="228600" lvl="0" indent="-228600" algn="l" rtl="0">
              <a:lnSpc>
                <a:spcPct val="90000"/>
              </a:lnSpc>
              <a:spcBef>
                <a:spcPts val="1000"/>
              </a:spcBef>
              <a:spcAft>
                <a:spcPts val="0"/>
              </a:spcAft>
              <a:buClr>
                <a:schemeClr val="lt1"/>
              </a:buClr>
              <a:buSzPts val="2400"/>
              <a:buChar char="•"/>
            </a:pPr>
            <a:r>
              <a:rPr lang="en-US"/>
              <a:t>Subspace system identification replaces nonlinear optimization with linear-algebra technique that finds solution in one step</a:t>
            </a:r>
            <a:endParaRPr/>
          </a:p>
          <a:p>
            <a:pPr marL="0" lvl="0" indent="0" algn="l" rtl="0">
              <a:lnSpc>
                <a:spcPct val="90000"/>
              </a:lnSpc>
              <a:spcBef>
                <a:spcPts val="1000"/>
              </a:spcBef>
              <a:spcAft>
                <a:spcPts val="0"/>
              </a:spcAft>
              <a:buClr>
                <a:schemeClr val="lt1"/>
              </a:buClr>
              <a:buSzPts val="2400"/>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25"/>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Compute rms prediction voltage error</a:t>
            </a:r>
            <a:endParaRPr/>
          </a:p>
        </p:txBody>
      </p:sp>
      <p:pic>
        <p:nvPicPr>
          <p:cNvPr id="380" name="Google Shape;380;p25"/>
          <p:cNvPicPr preferRelativeResize="0">
            <a:picLocks noGrp="1"/>
          </p:cNvPicPr>
          <p:nvPr>
            <p:ph type="body" idx="1"/>
          </p:nvPr>
        </p:nvPicPr>
        <p:blipFill rotWithShape="1">
          <a:blip r:embed="rId3">
            <a:alphaModFix/>
          </a:blip>
          <a:srcRect/>
          <a:stretch/>
        </p:blipFill>
        <p:spPr>
          <a:xfrm>
            <a:off x="955208" y="2209801"/>
            <a:ext cx="9468952" cy="402430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6"/>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Graphical results for Dynamic OCV</a:t>
            </a:r>
            <a:endParaRPr/>
          </a:p>
        </p:txBody>
      </p:sp>
      <p:sp>
        <p:nvSpPr>
          <p:cNvPr id="386" name="Google Shape;386;p26"/>
          <p:cNvSpPr txBox="1">
            <a:spLocks noGrp="1"/>
          </p:cNvSpPr>
          <p:nvPr>
            <p:ph type="body" idx="1"/>
          </p:nvPr>
        </p:nvSpPr>
        <p:spPr>
          <a:xfrm>
            <a:off x="680321" y="2336872"/>
            <a:ext cx="10683096" cy="4521128"/>
          </a:xfrm>
          <a:prstGeom prst="rect">
            <a:avLst/>
          </a:prstGeom>
          <a:noFill/>
          <a:ln>
            <a:noFill/>
          </a:ln>
        </p:spPr>
        <p:txBody>
          <a:bodyPr spcFirstLastPara="1" wrap="square" lIns="91425" tIns="45700" rIns="91425" bIns="45700" anchor="t" anchorCtr="0">
            <a:normAutofit fontScale="70000" lnSpcReduction="20000"/>
          </a:bodyPr>
          <a:lstStyle/>
          <a:p>
            <a:pPr marL="228600" lvl="0" indent="-121920" algn="l" rtl="0">
              <a:lnSpc>
                <a:spcPct val="90000"/>
              </a:lnSpc>
              <a:spcBef>
                <a:spcPts val="0"/>
              </a:spcBef>
              <a:spcAft>
                <a:spcPts val="0"/>
              </a:spcAft>
              <a:buClr>
                <a:schemeClr val="lt1"/>
              </a:buClr>
              <a:buSzPct val="100000"/>
              <a:buNone/>
            </a:pPr>
            <a:endParaRPr/>
          </a:p>
          <a:p>
            <a:pPr marL="228600" lvl="0" indent="-121920" algn="l" rtl="0">
              <a:lnSpc>
                <a:spcPct val="90000"/>
              </a:lnSpc>
              <a:spcBef>
                <a:spcPts val="1000"/>
              </a:spcBef>
              <a:spcAft>
                <a:spcPts val="0"/>
              </a:spcAft>
              <a:buClr>
                <a:schemeClr val="lt1"/>
              </a:buClr>
              <a:buSzPct val="100000"/>
              <a:buNone/>
            </a:pPr>
            <a:endParaRPr/>
          </a:p>
          <a:p>
            <a:pPr marL="228600" lvl="0" indent="-121920" algn="l" rtl="0">
              <a:lnSpc>
                <a:spcPct val="90000"/>
              </a:lnSpc>
              <a:spcBef>
                <a:spcPts val="1000"/>
              </a:spcBef>
              <a:spcAft>
                <a:spcPts val="0"/>
              </a:spcAft>
              <a:buClr>
                <a:schemeClr val="lt1"/>
              </a:buClr>
              <a:buSzPct val="100000"/>
              <a:buNone/>
            </a:pPr>
            <a:endParaRPr/>
          </a:p>
          <a:p>
            <a:pPr marL="228600" lvl="0" indent="-121920" algn="l" rtl="0">
              <a:lnSpc>
                <a:spcPct val="90000"/>
              </a:lnSpc>
              <a:spcBef>
                <a:spcPts val="1000"/>
              </a:spcBef>
              <a:spcAft>
                <a:spcPts val="0"/>
              </a:spcAft>
              <a:buClr>
                <a:schemeClr val="lt1"/>
              </a:buClr>
              <a:buSzPct val="100000"/>
              <a:buNone/>
            </a:pPr>
            <a:endParaRPr/>
          </a:p>
          <a:p>
            <a:pPr marL="228600" lvl="0" indent="-121920" algn="l" rtl="0">
              <a:lnSpc>
                <a:spcPct val="90000"/>
              </a:lnSpc>
              <a:spcBef>
                <a:spcPts val="1000"/>
              </a:spcBef>
              <a:spcAft>
                <a:spcPts val="0"/>
              </a:spcAft>
              <a:buClr>
                <a:schemeClr val="lt1"/>
              </a:buClr>
              <a:buSzPct val="100000"/>
              <a:buNone/>
            </a:pPr>
            <a:endParaRPr/>
          </a:p>
          <a:p>
            <a:pPr marL="228600" lvl="0" indent="-121920" algn="l" rtl="0">
              <a:lnSpc>
                <a:spcPct val="90000"/>
              </a:lnSpc>
              <a:spcBef>
                <a:spcPts val="1000"/>
              </a:spcBef>
              <a:spcAft>
                <a:spcPts val="0"/>
              </a:spcAft>
              <a:buClr>
                <a:schemeClr val="lt1"/>
              </a:buClr>
              <a:buSzPct val="100000"/>
              <a:buNone/>
            </a:pPr>
            <a:endParaRPr/>
          </a:p>
          <a:p>
            <a:pPr marL="228600" lvl="0" indent="-121920" algn="l" rtl="0">
              <a:lnSpc>
                <a:spcPct val="90000"/>
              </a:lnSpc>
              <a:spcBef>
                <a:spcPts val="1000"/>
              </a:spcBef>
              <a:spcAft>
                <a:spcPts val="0"/>
              </a:spcAft>
              <a:buClr>
                <a:schemeClr val="lt1"/>
              </a:buClr>
              <a:buSzPct val="100000"/>
              <a:buNone/>
            </a:pPr>
            <a:endParaRPr/>
          </a:p>
          <a:p>
            <a:pPr marL="0" lvl="0" indent="0" algn="l" rtl="0">
              <a:lnSpc>
                <a:spcPct val="90000"/>
              </a:lnSpc>
              <a:spcBef>
                <a:spcPts val="1000"/>
              </a:spcBef>
              <a:spcAft>
                <a:spcPts val="0"/>
              </a:spcAft>
              <a:buClr>
                <a:schemeClr val="lt1"/>
              </a:buClr>
              <a:buSzPct val="100000"/>
              <a:buNone/>
            </a:pPr>
            <a:endParaRPr/>
          </a:p>
          <a:p>
            <a:pPr marL="228600" lvl="0" indent="-121920" algn="l" rtl="0">
              <a:lnSpc>
                <a:spcPct val="90000"/>
              </a:lnSpc>
              <a:spcBef>
                <a:spcPts val="1000"/>
              </a:spcBef>
              <a:spcAft>
                <a:spcPts val="0"/>
              </a:spcAft>
              <a:buClr>
                <a:schemeClr val="lt1"/>
              </a:buClr>
              <a:buSzPct val="100000"/>
              <a:buNone/>
            </a:pPr>
            <a:endParaRPr/>
          </a:p>
          <a:p>
            <a:pPr marL="228600" lvl="0" indent="-121920" algn="l" rtl="0">
              <a:lnSpc>
                <a:spcPct val="90000"/>
              </a:lnSpc>
              <a:spcBef>
                <a:spcPts val="1000"/>
              </a:spcBef>
              <a:spcAft>
                <a:spcPts val="0"/>
              </a:spcAft>
              <a:buClr>
                <a:schemeClr val="lt1"/>
              </a:buClr>
              <a:buSzPct val="100000"/>
              <a:buNone/>
            </a:pPr>
            <a:endParaRPr/>
          </a:p>
          <a:p>
            <a:pPr marL="228600" lvl="0" indent="-121920" algn="l" rtl="0">
              <a:lnSpc>
                <a:spcPct val="90000"/>
              </a:lnSpc>
              <a:spcBef>
                <a:spcPts val="1000"/>
              </a:spcBef>
              <a:spcAft>
                <a:spcPts val="0"/>
              </a:spcAft>
              <a:buClr>
                <a:schemeClr val="lt1"/>
              </a:buClr>
              <a:buSzPct val="100000"/>
              <a:buNone/>
            </a:pPr>
            <a:endParaRPr/>
          </a:p>
          <a:p>
            <a:pPr marL="228600" lvl="0" indent="-121920" algn="l" rtl="0">
              <a:lnSpc>
                <a:spcPct val="90000"/>
              </a:lnSpc>
              <a:spcBef>
                <a:spcPts val="1000"/>
              </a:spcBef>
              <a:spcAft>
                <a:spcPts val="0"/>
              </a:spcAft>
              <a:buClr>
                <a:schemeClr val="lt1"/>
              </a:buClr>
              <a:buSzPct val="100000"/>
              <a:buNone/>
            </a:pPr>
            <a:endParaRPr/>
          </a:p>
          <a:p>
            <a:pPr marL="228600" lvl="0" indent="-121920" algn="l" rtl="0">
              <a:lnSpc>
                <a:spcPct val="90000"/>
              </a:lnSpc>
              <a:spcBef>
                <a:spcPts val="1000"/>
              </a:spcBef>
              <a:spcAft>
                <a:spcPts val="0"/>
              </a:spcAft>
              <a:buClr>
                <a:schemeClr val="lt1"/>
              </a:buClr>
              <a:buSzPct val="100000"/>
              <a:buNone/>
            </a:pPr>
            <a:endParaRPr/>
          </a:p>
          <a:p>
            <a:pPr marL="228600" lvl="0" indent="-228600" algn="l" rtl="0">
              <a:lnSpc>
                <a:spcPct val="90000"/>
              </a:lnSpc>
              <a:spcBef>
                <a:spcPts val="1000"/>
              </a:spcBef>
              <a:spcAft>
                <a:spcPts val="0"/>
              </a:spcAft>
              <a:buClr>
                <a:schemeClr val="lt1"/>
              </a:buClr>
              <a:buSzPct val="100000"/>
              <a:buChar char="•"/>
            </a:pPr>
            <a:r>
              <a:rPr lang="en-US"/>
              <a:t>RMS Error = 260mV</a:t>
            </a:r>
            <a:endParaRPr/>
          </a:p>
        </p:txBody>
      </p:sp>
      <p:pic>
        <p:nvPicPr>
          <p:cNvPr id="387" name="Google Shape;387;p26"/>
          <p:cNvPicPr preferRelativeResize="0"/>
          <p:nvPr/>
        </p:nvPicPr>
        <p:blipFill rotWithShape="1">
          <a:blip r:embed="rId3">
            <a:alphaModFix/>
          </a:blip>
          <a:srcRect/>
          <a:stretch/>
        </p:blipFill>
        <p:spPr>
          <a:xfrm>
            <a:off x="828583" y="1953087"/>
            <a:ext cx="5195921" cy="4674093"/>
          </a:xfrm>
          <a:prstGeom prst="rect">
            <a:avLst/>
          </a:prstGeom>
          <a:noFill/>
          <a:ln>
            <a:noFill/>
          </a:ln>
        </p:spPr>
      </p:pic>
      <p:pic>
        <p:nvPicPr>
          <p:cNvPr id="388" name="Google Shape;388;p26"/>
          <p:cNvPicPr preferRelativeResize="0"/>
          <p:nvPr/>
        </p:nvPicPr>
        <p:blipFill rotWithShape="1">
          <a:blip r:embed="rId4">
            <a:alphaModFix/>
          </a:blip>
          <a:srcRect/>
          <a:stretch/>
        </p:blipFill>
        <p:spPr>
          <a:xfrm>
            <a:off x="6529199" y="1953086"/>
            <a:ext cx="5212548" cy="467409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7"/>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SSG and LG Dynamic model Comparison</a:t>
            </a:r>
            <a:endParaRPr/>
          </a:p>
        </p:txBody>
      </p:sp>
      <p:pic>
        <p:nvPicPr>
          <p:cNvPr id="394" name="Google Shape;394;p27"/>
          <p:cNvPicPr preferRelativeResize="0">
            <a:picLocks noGrp="1"/>
          </p:cNvPicPr>
          <p:nvPr>
            <p:ph type="body" idx="1"/>
          </p:nvPr>
        </p:nvPicPr>
        <p:blipFill rotWithShape="1">
          <a:blip r:embed="rId3">
            <a:alphaModFix/>
          </a:blip>
          <a:srcRect/>
          <a:stretch/>
        </p:blipFill>
        <p:spPr>
          <a:xfrm>
            <a:off x="680321" y="2079348"/>
            <a:ext cx="4939244" cy="4565807"/>
          </a:xfrm>
          <a:prstGeom prst="rect">
            <a:avLst/>
          </a:prstGeom>
          <a:noFill/>
          <a:ln>
            <a:noFill/>
          </a:ln>
        </p:spPr>
      </p:pic>
      <p:pic>
        <p:nvPicPr>
          <p:cNvPr id="395" name="Google Shape;395;p27"/>
          <p:cNvPicPr preferRelativeResize="0"/>
          <p:nvPr/>
        </p:nvPicPr>
        <p:blipFill rotWithShape="1">
          <a:blip r:embed="rId4">
            <a:alphaModFix/>
          </a:blip>
          <a:srcRect/>
          <a:stretch/>
        </p:blipFill>
        <p:spPr>
          <a:xfrm>
            <a:off x="6319079" y="2079348"/>
            <a:ext cx="4939245" cy="458694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28"/>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RMS Error comparison Table</a:t>
            </a:r>
            <a:endParaRPr/>
          </a:p>
        </p:txBody>
      </p:sp>
      <p:pic>
        <p:nvPicPr>
          <p:cNvPr id="401" name="Google Shape;401;p28"/>
          <p:cNvPicPr preferRelativeResize="0">
            <a:picLocks noGrp="1"/>
          </p:cNvPicPr>
          <p:nvPr>
            <p:ph type="body" idx="1"/>
          </p:nvPr>
        </p:nvPicPr>
        <p:blipFill rotWithShape="1">
          <a:blip r:embed="rId3">
            <a:alphaModFix/>
          </a:blip>
          <a:srcRect/>
          <a:stretch/>
        </p:blipFill>
        <p:spPr>
          <a:xfrm>
            <a:off x="1038687" y="2518304"/>
            <a:ext cx="9862786" cy="358646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Trebuchet MS"/>
              <a:buNone/>
            </a:pPr>
            <a:r>
              <a:rPr lang="en-US"/>
              <a:t>Understanding Li-ion cells</a:t>
            </a:r>
            <a:endParaRPr/>
          </a:p>
        </p:txBody>
      </p:sp>
      <p:sp>
        <p:nvSpPr>
          <p:cNvPr id="215" name="Google Shape;215;p2"/>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fontScale="85000" lnSpcReduction="20000"/>
          </a:bodyPr>
          <a:lstStyle/>
          <a:p>
            <a:pPr marL="0" lvl="0" indent="0" algn="just" rtl="0">
              <a:lnSpc>
                <a:spcPct val="90000"/>
              </a:lnSpc>
              <a:spcBef>
                <a:spcPts val="0"/>
              </a:spcBef>
              <a:spcAft>
                <a:spcPts val="0"/>
              </a:spcAft>
              <a:buClr>
                <a:schemeClr val="lt1"/>
              </a:buClr>
              <a:buSzPct val="100000"/>
              <a:buNone/>
            </a:pPr>
            <a:r>
              <a:rPr lang="en-US"/>
              <a:t>The chemistry which makes Li-ion cells different from other redox reaction cells is the process of intercalation followed in the cell.</a:t>
            </a:r>
            <a:endParaRPr/>
          </a:p>
          <a:p>
            <a:pPr marL="228600" lvl="0" indent="-228600" algn="just" rtl="0">
              <a:lnSpc>
                <a:spcPct val="90000"/>
              </a:lnSpc>
              <a:spcBef>
                <a:spcPts val="1000"/>
              </a:spcBef>
              <a:spcAft>
                <a:spcPts val="0"/>
              </a:spcAft>
              <a:buClr>
                <a:schemeClr val="lt1"/>
              </a:buClr>
              <a:buSzPct val="100000"/>
              <a:buChar char="•"/>
            </a:pPr>
            <a:r>
              <a:rPr lang="en-US"/>
              <a:t>Lithium is stored in the electrodes much like water is stored in a sponge. Intercalation involves insertion of lithium ions into crystalline lattice of host electrode without changing its crystal structure. </a:t>
            </a:r>
            <a:endParaRPr/>
          </a:p>
          <a:p>
            <a:pPr marL="228600" lvl="0" indent="-228600" algn="just" rtl="0">
              <a:lnSpc>
                <a:spcPct val="90000"/>
              </a:lnSpc>
              <a:spcBef>
                <a:spcPts val="1000"/>
              </a:spcBef>
              <a:spcAft>
                <a:spcPts val="0"/>
              </a:spcAft>
              <a:buClr>
                <a:schemeClr val="lt1"/>
              </a:buClr>
              <a:buSzPct val="100000"/>
              <a:buChar char="•"/>
            </a:pPr>
            <a:r>
              <a:rPr lang="en-US"/>
              <a:t>Li is stored in the electrodes, and Li+ moves through the electrolyte </a:t>
            </a:r>
            <a:endParaRPr/>
          </a:p>
          <a:p>
            <a:pPr marL="228600" lvl="0" indent="-228600" algn="just" rtl="0">
              <a:lnSpc>
                <a:spcPct val="90000"/>
              </a:lnSpc>
              <a:spcBef>
                <a:spcPts val="1000"/>
              </a:spcBef>
              <a:spcAft>
                <a:spcPts val="0"/>
              </a:spcAft>
              <a:buClr>
                <a:schemeClr val="lt1"/>
              </a:buClr>
              <a:buSzPct val="100000"/>
              <a:buChar char="•"/>
            </a:pPr>
            <a:r>
              <a:rPr lang="en-US"/>
              <a:t>Li+ enters an electrode, becoming Li when an electron is available; Li exits an electrode and becomes Li+ when it can give up an electron </a:t>
            </a:r>
            <a:endParaRPr/>
          </a:p>
          <a:p>
            <a:pPr marL="0" lvl="0" indent="0" algn="just" rtl="0">
              <a:lnSpc>
                <a:spcPct val="90000"/>
              </a:lnSpc>
              <a:spcBef>
                <a:spcPts val="1000"/>
              </a:spcBef>
              <a:spcAft>
                <a:spcPts val="0"/>
              </a:spcAft>
              <a:buClr>
                <a:schemeClr val="lt1"/>
              </a:buClr>
              <a:buSzPct val="100000"/>
              <a:buNone/>
            </a:pPr>
            <a:r>
              <a:rPr lang="en-US"/>
              <a:t>Electrodes have two key properties: </a:t>
            </a:r>
            <a:endParaRPr/>
          </a:p>
          <a:p>
            <a:pPr marL="228600" lvl="0" indent="-228600" algn="just" rtl="0">
              <a:lnSpc>
                <a:spcPct val="90000"/>
              </a:lnSpc>
              <a:spcBef>
                <a:spcPts val="1000"/>
              </a:spcBef>
              <a:spcAft>
                <a:spcPts val="0"/>
              </a:spcAft>
              <a:buClr>
                <a:schemeClr val="lt1"/>
              </a:buClr>
              <a:buSzPct val="100000"/>
              <a:buChar char="•"/>
            </a:pPr>
            <a:r>
              <a:rPr lang="en-US"/>
              <a:t>Open crystal structures, allowing insertion or extraction of lithium ions in the vacant spaces.</a:t>
            </a:r>
            <a:endParaRPr/>
          </a:p>
          <a:p>
            <a:pPr marL="228600" lvl="0" indent="-228600" algn="just" rtl="0">
              <a:lnSpc>
                <a:spcPct val="90000"/>
              </a:lnSpc>
              <a:spcBef>
                <a:spcPts val="1000"/>
              </a:spcBef>
              <a:spcAft>
                <a:spcPts val="0"/>
              </a:spcAft>
              <a:buClr>
                <a:schemeClr val="lt1"/>
              </a:buClr>
              <a:buSzPct val="100000"/>
              <a:buChar char="•"/>
            </a:pPr>
            <a:r>
              <a:rPr lang="en-US"/>
              <a:t>Ability to accept compensating electrons.</a:t>
            </a:r>
            <a:endParaRPr/>
          </a:p>
          <a:p>
            <a:pPr marL="228600" lvl="0" indent="-99060" algn="l" rtl="0">
              <a:lnSpc>
                <a:spcPct val="90000"/>
              </a:lnSpc>
              <a:spcBef>
                <a:spcPts val="1000"/>
              </a:spcBef>
              <a:spcAft>
                <a:spcPts val="0"/>
              </a:spcAft>
              <a:buClr>
                <a:schemeClr val="lt1"/>
              </a:buClr>
              <a:buSzPct val="100000"/>
              <a:buNone/>
            </a:pPr>
            <a:endParaRPr/>
          </a:p>
        </p:txBody>
      </p:sp>
      <p:pic>
        <p:nvPicPr>
          <p:cNvPr id="216" name="Google Shape;216;p2"/>
          <p:cNvPicPr preferRelativeResize="0"/>
          <p:nvPr/>
        </p:nvPicPr>
        <p:blipFill rotWithShape="1">
          <a:blip r:embed="rId3">
            <a:alphaModFix/>
          </a:blip>
          <a:srcRect/>
          <a:stretch/>
        </p:blipFill>
        <p:spPr>
          <a:xfrm>
            <a:off x="9792070" y="5130958"/>
            <a:ext cx="2399930" cy="172704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29"/>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MATLAB toolbox to use the ECM cell model</a:t>
            </a:r>
            <a:endParaRPr/>
          </a:p>
        </p:txBody>
      </p:sp>
      <p:sp>
        <p:nvSpPr>
          <p:cNvPr id="407" name="Google Shape;407;p29"/>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lt1"/>
              </a:buClr>
              <a:buSzPct val="100000"/>
              <a:buChar char="•"/>
            </a:pPr>
            <a:r>
              <a:rPr lang="en-US"/>
              <a:t>The figure depicts the process for invoking simCell.m to simulate a cell’s voltage response to an input-current stimulus</a:t>
            </a:r>
            <a:endParaRPr/>
          </a:p>
          <a:p>
            <a:pPr marL="228600" lvl="0" indent="-228600" algn="l" rtl="0">
              <a:lnSpc>
                <a:spcPct val="90000"/>
              </a:lnSpc>
              <a:spcBef>
                <a:spcPts val="1000"/>
              </a:spcBef>
              <a:spcAft>
                <a:spcPts val="0"/>
              </a:spcAft>
              <a:buClr>
                <a:schemeClr val="lt1"/>
              </a:buClr>
              <a:buSzPct val="100000"/>
              <a:buChar char="•"/>
            </a:pPr>
            <a:r>
              <a:rPr lang="en-US"/>
              <a:t>Sometimes, it may be important to query model parameters </a:t>
            </a:r>
            <a:endParaRPr/>
          </a:p>
          <a:p>
            <a:pPr marL="228600" lvl="0" indent="-228600" algn="l" rtl="0">
              <a:lnSpc>
                <a:spcPct val="90000"/>
              </a:lnSpc>
              <a:spcBef>
                <a:spcPts val="1000"/>
              </a:spcBef>
              <a:spcAft>
                <a:spcPts val="0"/>
              </a:spcAft>
              <a:buClr>
                <a:schemeClr val="lt1"/>
              </a:buClr>
              <a:buSzPct val="100000"/>
              <a:buChar char="•"/>
            </a:pPr>
            <a:r>
              <a:rPr lang="en-US"/>
              <a:t>This may be done by directly accessing fields in “model” </a:t>
            </a:r>
            <a:endParaRPr/>
          </a:p>
          <a:p>
            <a:pPr marL="228600" lvl="0" indent="-228600" algn="l" rtl="0">
              <a:lnSpc>
                <a:spcPct val="90000"/>
              </a:lnSpc>
              <a:spcBef>
                <a:spcPts val="1000"/>
              </a:spcBef>
              <a:spcAft>
                <a:spcPts val="0"/>
              </a:spcAft>
              <a:buClr>
                <a:schemeClr val="lt1"/>
              </a:buClr>
              <a:buSzPct val="100000"/>
              <a:buChar char="•"/>
            </a:pPr>
            <a:r>
              <a:rPr lang="en-US"/>
              <a:t>But, this is generally not considered good programming practice Instead, the toolbox provides data accessor functions</a:t>
            </a:r>
            <a:endParaRPr/>
          </a:p>
          <a:p>
            <a:pPr marL="228600" lvl="0" indent="-228600" algn="l" rtl="0">
              <a:lnSpc>
                <a:spcPct val="90000"/>
              </a:lnSpc>
              <a:spcBef>
                <a:spcPts val="1000"/>
              </a:spcBef>
              <a:spcAft>
                <a:spcPts val="0"/>
              </a:spcAft>
              <a:buClr>
                <a:schemeClr val="lt1"/>
              </a:buClr>
              <a:buSzPct val="100000"/>
              <a:buChar char="•"/>
            </a:pPr>
            <a:r>
              <a:rPr lang="en-US"/>
              <a:t>In order to determine OCV at one or more SOCs, the OCVfromSOCtemp.m function is used.</a:t>
            </a:r>
            <a:endParaRPr/>
          </a:p>
          <a:p>
            <a:pPr marL="228600" lvl="0" indent="-228600" algn="l" rtl="0">
              <a:lnSpc>
                <a:spcPct val="90000"/>
              </a:lnSpc>
              <a:spcBef>
                <a:spcPts val="1000"/>
              </a:spcBef>
              <a:spcAft>
                <a:spcPts val="0"/>
              </a:spcAft>
              <a:buClr>
                <a:schemeClr val="lt1"/>
              </a:buClr>
              <a:buSzPct val="100000"/>
              <a:buChar char="•"/>
            </a:pPr>
            <a:r>
              <a:rPr lang="en-US"/>
              <a:t>In order to determine SOC from one or more at-rest OCVs, the SOCfromOCVtemp.m function is used</a:t>
            </a:r>
            <a:endParaRPr/>
          </a:p>
          <a:p>
            <a:pPr marL="228600" lvl="0" indent="-228600" algn="l" rtl="0">
              <a:lnSpc>
                <a:spcPct val="90000"/>
              </a:lnSpc>
              <a:spcBef>
                <a:spcPts val="1000"/>
              </a:spcBef>
              <a:spcAft>
                <a:spcPts val="0"/>
              </a:spcAft>
              <a:buClr>
                <a:schemeClr val="lt1"/>
              </a:buClr>
              <a:buSzPct val="100000"/>
              <a:buChar char="•"/>
            </a:pPr>
            <a:r>
              <a:rPr lang="en-US"/>
              <a:t>Finally, in order to determine a model dynamic parameter value, the getParamESC.m function is used</a:t>
            </a:r>
            <a:endParaRPr/>
          </a:p>
          <a:p>
            <a:pPr marL="0" lvl="0" indent="0" algn="l" rtl="0">
              <a:lnSpc>
                <a:spcPct val="90000"/>
              </a:lnSpc>
              <a:spcBef>
                <a:spcPts val="1000"/>
              </a:spcBef>
              <a:spcAft>
                <a:spcPts val="0"/>
              </a:spcAft>
              <a:buClr>
                <a:schemeClr val="lt1"/>
              </a:buClr>
              <a:buSzPct val="100000"/>
              <a:buNone/>
            </a:pPr>
            <a:endParaRPr/>
          </a:p>
        </p:txBody>
      </p:sp>
      <p:pic>
        <p:nvPicPr>
          <p:cNvPr id="408" name="Google Shape;408;p29"/>
          <p:cNvPicPr preferRelativeResize="0"/>
          <p:nvPr/>
        </p:nvPicPr>
        <p:blipFill rotWithShape="1">
          <a:blip r:embed="rId3">
            <a:alphaModFix/>
          </a:blip>
          <a:srcRect/>
          <a:stretch/>
        </p:blipFill>
        <p:spPr>
          <a:xfrm>
            <a:off x="9019713" y="5284607"/>
            <a:ext cx="3027285" cy="147008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0"/>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Simulink cell model using simCell toolbox</a:t>
            </a:r>
            <a:endParaRPr/>
          </a:p>
        </p:txBody>
      </p:sp>
      <p:sp>
        <p:nvSpPr>
          <p:cNvPr id="414" name="Google Shape;414;p30"/>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90000"/>
              </a:lnSpc>
              <a:spcBef>
                <a:spcPts val="0"/>
              </a:spcBef>
              <a:spcAft>
                <a:spcPts val="0"/>
              </a:spcAft>
              <a:buClr>
                <a:schemeClr val="lt1"/>
              </a:buClr>
              <a:buSzPct val="100000"/>
              <a:buChar char="•"/>
            </a:pPr>
            <a:r>
              <a:rPr lang="en-US"/>
              <a:t>sim-Cell file inputs the current, temperature, time and outputs the desired dynamic voltage, actual data voltage and the raw-OCV voltage.</a:t>
            </a:r>
            <a:endParaRPr/>
          </a:p>
          <a:p>
            <a:pPr marL="228600" lvl="0" indent="-228600" algn="l" rtl="0">
              <a:lnSpc>
                <a:spcPct val="90000"/>
              </a:lnSpc>
              <a:spcBef>
                <a:spcPts val="1000"/>
              </a:spcBef>
              <a:spcAft>
                <a:spcPts val="0"/>
              </a:spcAft>
              <a:buClr>
                <a:schemeClr val="lt1"/>
              </a:buClr>
              <a:buSzPct val="100000"/>
              <a:buChar char="•"/>
            </a:pPr>
            <a:r>
              <a:rPr lang="en-US"/>
              <a:t>getParamESC function also integrated in the MATLAB function of cell model to call the cell parameter values from the cell-model which was created in dynamicOCV of the required cell, drive-cycle and the cell dynamic data.</a:t>
            </a:r>
            <a:endParaRPr/>
          </a:p>
          <a:p>
            <a:pPr marL="228600" lvl="0" indent="-228600" algn="l" rtl="0">
              <a:lnSpc>
                <a:spcPct val="90000"/>
              </a:lnSpc>
              <a:spcBef>
                <a:spcPts val="1000"/>
              </a:spcBef>
              <a:spcAft>
                <a:spcPts val="0"/>
              </a:spcAft>
              <a:buClr>
                <a:schemeClr val="lt1"/>
              </a:buClr>
              <a:buSzPct val="100000"/>
              <a:buChar char="•"/>
            </a:pPr>
            <a:r>
              <a:rPr lang="en-US"/>
              <a:t>With respect to the values loaded in the workspace irkc (RC pair current is calculated in the script and the desried voltage is lastly measured using formula : vk = OCV - RParam*irkc - ik(1).*R0Param </a:t>
            </a:r>
            <a:endParaRPr/>
          </a:p>
          <a:p>
            <a:pPr marL="228600" lvl="0" indent="-228600" algn="l" rtl="0">
              <a:lnSpc>
                <a:spcPct val="90000"/>
              </a:lnSpc>
              <a:spcBef>
                <a:spcPts val="1000"/>
              </a:spcBef>
              <a:spcAft>
                <a:spcPts val="0"/>
              </a:spcAft>
              <a:buClr>
                <a:schemeClr val="lt1"/>
              </a:buClr>
              <a:buSzPct val="100000"/>
              <a:buChar char="•"/>
            </a:pPr>
            <a:r>
              <a:rPr lang="en-US"/>
              <a:t>And the voltage error is calculated using : verr=vact-vk</a:t>
            </a:r>
            <a:endParaRPr/>
          </a:p>
          <a:p>
            <a:pPr marL="228600" lvl="0" indent="-87629" algn="l" rtl="0">
              <a:lnSpc>
                <a:spcPct val="90000"/>
              </a:lnSpc>
              <a:spcBef>
                <a:spcPts val="1000"/>
              </a:spcBef>
              <a:spcAft>
                <a:spcPts val="0"/>
              </a:spcAft>
              <a:buClr>
                <a:schemeClr val="lt1"/>
              </a:buClr>
              <a:buSzPct val="100000"/>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pic>
        <p:nvPicPr>
          <p:cNvPr id="419" name="Google Shape;419;p31"/>
          <p:cNvPicPr preferRelativeResize="0"/>
          <p:nvPr/>
        </p:nvPicPr>
        <p:blipFill rotWithShape="1">
          <a:blip r:embed="rId3">
            <a:alphaModFix/>
          </a:blip>
          <a:srcRect/>
          <a:stretch/>
        </p:blipFill>
        <p:spPr>
          <a:xfrm>
            <a:off x="0" y="599499"/>
            <a:ext cx="12192000" cy="544593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2"/>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Graphical representation of LG and SSG model at 40 deg C</a:t>
            </a:r>
            <a:endParaRPr/>
          </a:p>
        </p:txBody>
      </p:sp>
      <p:pic>
        <p:nvPicPr>
          <p:cNvPr id="425" name="Google Shape;425;p32"/>
          <p:cNvPicPr preferRelativeResize="0">
            <a:picLocks noGrp="1"/>
          </p:cNvPicPr>
          <p:nvPr>
            <p:ph type="body" idx="1"/>
          </p:nvPr>
        </p:nvPicPr>
        <p:blipFill rotWithShape="1">
          <a:blip r:embed="rId3">
            <a:alphaModFix/>
          </a:blip>
          <a:srcRect/>
          <a:stretch/>
        </p:blipFill>
        <p:spPr>
          <a:xfrm>
            <a:off x="680321" y="2079348"/>
            <a:ext cx="4912611" cy="4519603"/>
          </a:xfrm>
          <a:prstGeom prst="rect">
            <a:avLst/>
          </a:prstGeom>
          <a:noFill/>
          <a:ln>
            <a:noFill/>
          </a:ln>
        </p:spPr>
      </p:pic>
      <p:pic>
        <p:nvPicPr>
          <p:cNvPr id="426" name="Google Shape;426;p32"/>
          <p:cNvPicPr preferRelativeResize="0"/>
          <p:nvPr/>
        </p:nvPicPr>
        <p:blipFill rotWithShape="1">
          <a:blip r:embed="rId4">
            <a:alphaModFix/>
          </a:blip>
          <a:srcRect/>
          <a:stretch/>
        </p:blipFill>
        <p:spPr>
          <a:xfrm>
            <a:off x="6393369" y="2079347"/>
            <a:ext cx="4948471" cy="451960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3"/>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Graphical representation of LG and SSG model at 25 deg C</a:t>
            </a:r>
            <a:endParaRPr/>
          </a:p>
        </p:txBody>
      </p:sp>
      <p:pic>
        <p:nvPicPr>
          <p:cNvPr id="432" name="Google Shape;432;p33"/>
          <p:cNvPicPr preferRelativeResize="0">
            <a:picLocks noGrp="1"/>
          </p:cNvPicPr>
          <p:nvPr>
            <p:ph type="body" idx="1"/>
          </p:nvPr>
        </p:nvPicPr>
        <p:blipFill rotWithShape="1">
          <a:blip r:embed="rId3">
            <a:alphaModFix/>
          </a:blip>
          <a:srcRect/>
          <a:stretch/>
        </p:blipFill>
        <p:spPr>
          <a:xfrm>
            <a:off x="680320" y="2256901"/>
            <a:ext cx="4814957" cy="4458294"/>
          </a:xfrm>
          <a:prstGeom prst="rect">
            <a:avLst/>
          </a:prstGeom>
          <a:noFill/>
          <a:ln>
            <a:noFill/>
          </a:ln>
        </p:spPr>
      </p:pic>
      <p:pic>
        <p:nvPicPr>
          <p:cNvPr id="433" name="Google Shape;433;p33"/>
          <p:cNvPicPr preferRelativeResize="0"/>
          <p:nvPr/>
        </p:nvPicPr>
        <p:blipFill rotWithShape="1">
          <a:blip r:embed="rId4">
            <a:alphaModFix/>
          </a:blip>
          <a:srcRect/>
          <a:stretch/>
        </p:blipFill>
        <p:spPr>
          <a:xfrm>
            <a:off x="6160216" y="2256901"/>
            <a:ext cx="5176568" cy="445829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4"/>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Graphical representation of LG and SSG model at 10 deg C</a:t>
            </a:r>
            <a:endParaRPr/>
          </a:p>
        </p:txBody>
      </p:sp>
      <p:pic>
        <p:nvPicPr>
          <p:cNvPr id="439" name="Google Shape;439;p34"/>
          <p:cNvPicPr preferRelativeResize="0">
            <a:picLocks noGrp="1"/>
          </p:cNvPicPr>
          <p:nvPr>
            <p:ph type="body" idx="1"/>
          </p:nvPr>
        </p:nvPicPr>
        <p:blipFill rotWithShape="1">
          <a:blip r:embed="rId3">
            <a:alphaModFix/>
          </a:blip>
          <a:srcRect/>
          <a:stretch/>
        </p:blipFill>
        <p:spPr>
          <a:xfrm>
            <a:off x="680321" y="2185880"/>
            <a:ext cx="4717302" cy="4374593"/>
          </a:xfrm>
          <a:prstGeom prst="rect">
            <a:avLst/>
          </a:prstGeom>
          <a:noFill/>
          <a:ln>
            <a:noFill/>
          </a:ln>
        </p:spPr>
      </p:pic>
      <p:pic>
        <p:nvPicPr>
          <p:cNvPr id="440" name="Google Shape;440;p34"/>
          <p:cNvPicPr preferRelativeResize="0"/>
          <p:nvPr/>
        </p:nvPicPr>
        <p:blipFill rotWithShape="1">
          <a:blip r:embed="rId4">
            <a:alphaModFix/>
          </a:blip>
          <a:srcRect/>
          <a:stretch/>
        </p:blipFill>
        <p:spPr>
          <a:xfrm>
            <a:off x="6232733" y="2185880"/>
            <a:ext cx="4926497" cy="437459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5"/>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Battery Pack Sizing</a:t>
            </a:r>
            <a:endParaRPr/>
          </a:p>
        </p:txBody>
      </p:sp>
      <p:sp>
        <p:nvSpPr>
          <p:cNvPr id="446" name="Google Shape;446;p35"/>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fontScale="85000" lnSpcReduction="10000"/>
          </a:bodyPr>
          <a:lstStyle/>
          <a:p>
            <a:pPr marL="228600" lvl="0" indent="-228600" algn="l" rtl="0">
              <a:lnSpc>
                <a:spcPct val="90000"/>
              </a:lnSpc>
              <a:spcBef>
                <a:spcPts val="0"/>
              </a:spcBef>
              <a:spcAft>
                <a:spcPts val="0"/>
              </a:spcAft>
              <a:buClr>
                <a:schemeClr val="lt1"/>
              </a:buClr>
              <a:buSzPct val="100000"/>
              <a:buChar char="•"/>
            </a:pPr>
            <a:r>
              <a:rPr lang="en-US"/>
              <a:t>The first step is to figure out the voltage of the battery pack. Thus considering a small LV with voltage = 48V and energy capacity = 7.37kWh. (Considering Mahindra Etreo).</a:t>
            </a:r>
            <a:endParaRPr/>
          </a:p>
          <a:p>
            <a:pPr marL="228600" lvl="0" indent="-228600" algn="l" rtl="0">
              <a:lnSpc>
                <a:spcPct val="90000"/>
              </a:lnSpc>
              <a:spcBef>
                <a:spcPts val="1000"/>
              </a:spcBef>
              <a:spcAft>
                <a:spcPts val="0"/>
              </a:spcAft>
              <a:buClr>
                <a:schemeClr val="lt1"/>
              </a:buClr>
              <a:buSzPct val="100000"/>
              <a:buChar char="•"/>
            </a:pPr>
            <a:r>
              <a:rPr lang="en-US"/>
              <a:t>Series cell sum V = Pack voltage/cell voltage = 48/4.2 = 11.42 = 12. So cells in series(n) = 12.</a:t>
            </a:r>
            <a:endParaRPr/>
          </a:p>
          <a:p>
            <a:pPr marL="228600" lvl="0" indent="-228600" algn="l" rtl="0">
              <a:lnSpc>
                <a:spcPct val="90000"/>
              </a:lnSpc>
              <a:spcBef>
                <a:spcPts val="1000"/>
              </a:spcBef>
              <a:spcAft>
                <a:spcPts val="0"/>
              </a:spcAft>
              <a:buClr>
                <a:schemeClr val="lt1"/>
              </a:buClr>
              <a:buSzPct val="100000"/>
              <a:buChar char="•"/>
            </a:pPr>
            <a:r>
              <a:rPr lang="en-US"/>
              <a:t>To calculate cells in parallel need to calculate nominal pack capacity = energy capacity(W)/Pack Voltage = 7.37*1000/48 = 154Ah. </a:t>
            </a:r>
            <a:endParaRPr/>
          </a:p>
          <a:p>
            <a:pPr marL="228600" lvl="0" indent="-228600" algn="l" rtl="0">
              <a:lnSpc>
                <a:spcPct val="90000"/>
              </a:lnSpc>
              <a:spcBef>
                <a:spcPts val="1000"/>
              </a:spcBef>
              <a:spcAft>
                <a:spcPts val="0"/>
              </a:spcAft>
              <a:buClr>
                <a:schemeClr val="lt1"/>
              </a:buClr>
              <a:buSzPct val="100000"/>
              <a:buChar char="•"/>
            </a:pPr>
            <a:r>
              <a:rPr lang="en-US"/>
              <a:t>m (number of cells in parallel) = Pack capacity/cell capacity = 154/2.8 = 55.</a:t>
            </a:r>
            <a:endParaRPr/>
          </a:p>
          <a:p>
            <a:pPr marL="228600" lvl="0" indent="-228600" algn="l" rtl="0">
              <a:lnSpc>
                <a:spcPct val="90000"/>
              </a:lnSpc>
              <a:spcBef>
                <a:spcPts val="1000"/>
              </a:spcBef>
              <a:spcAft>
                <a:spcPts val="0"/>
              </a:spcAft>
              <a:buClr>
                <a:schemeClr val="lt1"/>
              </a:buClr>
              <a:buSzPct val="100000"/>
              <a:buChar char="•"/>
            </a:pPr>
            <a:r>
              <a:rPr lang="en-US"/>
              <a:t>So n*m = 12*55 number of cell needed to power the vehicle.</a:t>
            </a:r>
            <a:endParaRPr/>
          </a:p>
          <a:p>
            <a:pPr marL="228600" lvl="0" indent="-228600" algn="l" rtl="0">
              <a:lnSpc>
                <a:spcPct val="90000"/>
              </a:lnSpc>
              <a:spcBef>
                <a:spcPts val="1000"/>
              </a:spcBef>
              <a:spcAft>
                <a:spcPts val="0"/>
              </a:spcAft>
              <a:buClr>
                <a:schemeClr val="lt1"/>
              </a:buClr>
              <a:buSzPct val="100000"/>
              <a:buChar char="•"/>
            </a:pPr>
            <a:r>
              <a:rPr lang="en-US"/>
              <a:t> Taking energy capacity = 1KWh (fast simulation &amp; modelling) </a:t>
            </a:r>
            <a:endParaRPr/>
          </a:p>
          <a:p>
            <a:pPr marL="228600" lvl="0" indent="-228600" algn="l" rtl="0">
              <a:lnSpc>
                <a:spcPct val="90000"/>
              </a:lnSpc>
              <a:spcBef>
                <a:spcPts val="1000"/>
              </a:spcBef>
              <a:spcAft>
                <a:spcPts val="0"/>
              </a:spcAft>
              <a:buClr>
                <a:schemeClr val="lt1"/>
              </a:buClr>
              <a:buSzPct val="100000"/>
              <a:buChar char="•"/>
            </a:pPr>
            <a:r>
              <a:rPr lang="en-US"/>
              <a:t>Capacity = 1000*1/48 = 20.834, m = 20.834/2.8 = 7. Therefore n*m = 12*7. </a:t>
            </a:r>
            <a:endParaRPr/>
          </a:p>
          <a:p>
            <a:pPr marL="228600" lvl="0" indent="-99060" algn="l" rtl="0">
              <a:lnSpc>
                <a:spcPct val="90000"/>
              </a:lnSpc>
              <a:spcBef>
                <a:spcPts val="1000"/>
              </a:spcBef>
              <a:spcAft>
                <a:spcPts val="0"/>
              </a:spcAft>
              <a:buClr>
                <a:schemeClr val="lt1"/>
              </a:buClr>
              <a:buSzPct val="100000"/>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6"/>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Battery Pack with SCM Configuration</a:t>
            </a:r>
            <a:endParaRPr/>
          </a:p>
        </p:txBody>
      </p:sp>
      <p:sp>
        <p:nvSpPr>
          <p:cNvPr id="452" name="Google Shape;452;p36"/>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lt1"/>
              </a:buClr>
              <a:buSzPct val="100000"/>
              <a:buChar char="•"/>
            </a:pPr>
            <a:r>
              <a:rPr lang="en-US"/>
              <a:t>SCM is series cell module i.e. n cells are connected in series to create a single module followed by the connection of each module in parallel. </a:t>
            </a:r>
            <a:endParaRPr/>
          </a:p>
          <a:p>
            <a:pPr marL="228600" lvl="0" indent="-228600" algn="l" rtl="0">
              <a:lnSpc>
                <a:spcPct val="90000"/>
              </a:lnSpc>
              <a:spcBef>
                <a:spcPts val="1000"/>
              </a:spcBef>
              <a:spcAft>
                <a:spcPts val="0"/>
              </a:spcAft>
              <a:buClr>
                <a:schemeClr val="lt1"/>
              </a:buClr>
              <a:buSzPct val="100000"/>
              <a:buChar char="•"/>
            </a:pPr>
            <a:r>
              <a:rPr lang="en-US"/>
              <a:t>In current project 12 cells in series making SCM1 as single module therefore total 7 modules (SCM) would be connected in parallel.</a:t>
            </a:r>
            <a:endParaRPr/>
          </a:p>
          <a:p>
            <a:pPr marL="228600" lvl="0" indent="-228600" algn="l" rtl="0">
              <a:lnSpc>
                <a:spcPct val="90000"/>
              </a:lnSpc>
              <a:spcBef>
                <a:spcPts val="1000"/>
              </a:spcBef>
              <a:spcAft>
                <a:spcPts val="0"/>
              </a:spcAft>
              <a:buClr>
                <a:schemeClr val="lt1"/>
              </a:buClr>
              <a:buSzPct val="100000"/>
              <a:buChar char="•"/>
            </a:pPr>
            <a:r>
              <a:rPr lang="en-US"/>
              <a:t>Each cell has “fixed” and “variable” parts. All “fixed” parts sum to equivalent voltage source; “variable” parts sum to equivalent resistance: SCM collapses to “cell”.</a:t>
            </a:r>
            <a:endParaRPr/>
          </a:p>
          <a:p>
            <a:pPr marL="228600" lvl="0" indent="-228600" algn="l" rtl="0">
              <a:lnSpc>
                <a:spcPct val="90000"/>
              </a:lnSpc>
              <a:spcBef>
                <a:spcPts val="1000"/>
              </a:spcBef>
              <a:spcAft>
                <a:spcPts val="0"/>
              </a:spcAft>
              <a:buClr>
                <a:schemeClr val="lt1"/>
              </a:buClr>
              <a:buSzPct val="100000"/>
              <a:buChar char="•"/>
            </a:pPr>
            <a:r>
              <a:rPr lang="en-US"/>
              <a:t>If lumped voltage of SCM is vj,k and total resistance is R0,j bus voltage is V = (sum(sum(v,1)./sum(r0,1),2)-I)./sum(1./sum(r0,1),2);</a:t>
            </a:r>
            <a:endParaRPr/>
          </a:p>
          <a:p>
            <a:pPr marL="228600" lvl="0" indent="-228600" algn="l" rtl="0">
              <a:lnSpc>
                <a:spcPct val="90000"/>
              </a:lnSpc>
              <a:spcBef>
                <a:spcPts val="1000"/>
              </a:spcBef>
              <a:spcAft>
                <a:spcPts val="0"/>
              </a:spcAft>
              <a:buClr>
                <a:schemeClr val="lt1"/>
              </a:buClr>
              <a:buSzPct val="100000"/>
              <a:buChar char="•"/>
            </a:pPr>
            <a:r>
              <a:rPr lang="en-US"/>
              <a:t>And the module SCM currents is given by : ik = (sum(v,1)-repmat(V,1,Np))./sum(r0,1);</a:t>
            </a:r>
            <a:endParaRPr/>
          </a:p>
          <a:p>
            <a:pPr marL="228600" lvl="0" indent="-87629" algn="l" rtl="0">
              <a:lnSpc>
                <a:spcPct val="90000"/>
              </a:lnSpc>
              <a:spcBef>
                <a:spcPts val="1000"/>
              </a:spcBef>
              <a:spcAft>
                <a:spcPts val="0"/>
              </a:spcAft>
              <a:buClr>
                <a:schemeClr val="lt1"/>
              </a:buClr>
              <a:buSzPct val="100000"/>
              <a:buNone/>
            </a:pPr>
            <a:endParaRPr/>
          </a:p>
        </p:txBody>
      </p:sp>
      <p:pic>
        <p:nvPicPr>
          <p:cNvPr id="453" name="Google Shape;453;p36"/>
          <p:cNvPicPr preferRelativeResize="0"/>
          <p:nvPr/>
        </p:nvPicPr>
        <p:blipFill rotWithShape="1">
          <a:blip r:embed="rId3">
            <a:alphaModFix/>
          </a:blip>
          <a:srcRect/>
          <a:stretch/>
        </p:blipFill>
        <p:spPr>
          <a:xfrm>
            <a:off x="10294182" y="2217013"/>
            <a:ext cx="1733407" cy="408773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37"/>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Graphical representation of SCM voltage and SOC of cell</a:t>
            </a:r>
            <a:endParaRPr/>
          </a:p>
        </p:txBody>
      </p:sp>
      <p:pic>
        <p:nvPicPr>
          <p:cNvPr id="459" name="Google Shape;459;p37"/>
          <p:cNvPicPr preferRelativeResize="0">
            <a:picLocks noGrp="1"/>
          </p:cNvPicPr>
          <p:nvPr>
            <p:ph type="body" idx="1"/>
          </p:nvPr>
        </p:nvPicPr>
        <p:blipFill rotWithShape="1">
          <a:blip r:embed="rId3">
            <a:alphaModFix/>
          </a:blip>
          <a:srcRect/>
          <a:stretch/>
        </p:blipFill>
        <p:spPr>
          <a:xfrm>
            <a:off x="364916" y="2052714"/>
            <a:ext cx="5122335" cy="4780847"/>
          </a:xfrm>
          <a:prstGeom prst="rect">
            <a:avLst/>
          </a:prstGeom>
          <a:noFill/>
          <a:ln>
            <a:noFill/>
          </a:ln>
        </p:spPr>
      </p:pic>
      <p:pic>
        <p:nvPicPr>
          <p:cNvPr id="460" name="Google Shape;460;p37"/>
          <p:cNvPicPr preferRelativeResize="0"/>
          <p:nvPr/>
        </p:nvPicPr>
        <p:blipFill rotWithShape="1">
          <a:blip r:embed="rId4">
            <a:alphaModFix/>
          </a:blip>
          <a:srcRect/>
          <a:stretch/>
        </p:blipFill>
        <p:spPr>
          <a:xfrm>
            <a:off x="6096000" y="2077153"/>
            <a:ext cx="5151455" cy="478084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8"/>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Battery Pack with PCM Configuration</a:t>
            </a:r>
            <a:endParaRPr/>
          </a:p>
        </p:txBody>
      </p:sp>
      <p:sp>
        <p:nvSpPr>
          <p:cNvPr id="466" name="Google Shape;466;p38"/>
          <p:cNvSpPr txBox="1">
            <a:spLocks noGrp="1"/>
          </p:cNvSpPr>
          <p:nvPr>
            <p:ph type="body" idx="1"/>
          </p:nvPr>
        </p:nvSpPr>
        <p:spPr>
          <a:xfrm>
            <a:off x="680321" y="2336872"/>
            <a:ext cx="9613861" cy="3767899"/>
          </a:xfrm>
          <a:prstGeom prst="rect">
            <a:avLst/>
          </a:prstGeom>
          <a:noFill/>
          <a:ln>
            <a:noFill/>
          </a:ln>
        </p:spPr>
        <p:txBody>
          <a:bodyPr spcFirstLastPara="1" wrap="square" lIns="91425" tIns="45700" rIns="91425" bIns="45700" anchor="t" anchorCtr="0">
            <a:normAutofit fontScale="85000" lnSpcReduction="10000"/>
          </a:bodyPr>
          <a:lstStyle/>
          <a:p>
            <a:pPr marL="228600" lvl="0" indent="-228600" algn="l" rtl="0">
              <a:lnSpc>
                <a:spcPct val="90000"/>
              </a:lnSpc>
              <a:spcBef>
                <a:spcPts val="0"/>
              </a:spcBef>
              <a:spcAft>
                <a:spcPts val="0"/>
              </a:spcAft>
              <a:buClr>
                <a:schemeClr val="lt1"/>
              </a:buClr>
              <a:buSzPct val="100000"/>
              <a:buChar char="•"/>
            </a:pPr>
            <a:r>
              <a:rPr lang="en-US"/>
              <a:t>PCM is Parallel cell module i.e., m cells are connected in parallel to create a single module followed by connection of each modules in series.</a:t>
            </a:r>
            <a:endParaRPr/>
          </a:p>
          <a:p>
            <a:pPr marL="228600" lvl="0" indent="-228600" algn="l" rtl="0">
              <a:lnSpc>
                <a:spcPct val="90000"/>
              </a:lnSpc>
              <a:spcBef>
                <a:spcPts val="1000"/>
              </a:spcBef>
              <a:spcAft>
                <a:spcPts val="0"/>
              </a:spcAft>
              <a:buClr>
                <a:schemeClr val="lt1"/>
              </a:buClr>
              <a:buSzPct val="100000"/>
              <a:buChar char="•"/>
            </a:pPr>
            <a:r>
              <a:rPr lang="en-US"/>
              <a:t>In current project 7 number of cells will be connected in parallel making PCM1 as a single module therefore total 12 SCM will be connected in series configuration.</a:t>
            </a:r>
            <a:endParaRPr/>
          </a:p>
          <a:p>
            <a:pPr marL="228600" lvl="0" indent="-228600" algn="l" rtl="0">
              <a:lnSpc>
                <a:spcPct val="90000"/>
              </a:lnSpc>
              <a:spcBef>
                <a:spcPts val="1000"/>
              </a:spcBef>
              <a:spcAft>
                <a:spcPts val="0"/>
              </a:spcAft>
              <a:buClr>
                <a:schemeClr val="lt1"/>
              </a:buClr>
              <a:buSzPct val="100000"/>
              <a:buChar char="•"/>
            </a:pPr>
            <a:r>
              <a:rPr lang="en-US"/>
              <a:t>Consider PCM, recalling that cell voltage comprises a “fixed” part that does not depend on present cell current, and “variable” part that does depend on present cell current.</a:t>
            </a:r>
            <a:endParaRPr/>
          </a:p>
          <a:p>
            <a:pPr marL="228600" lvl="0" indent="-228600" algn="l" rtl="0">
              <a:lnSpc>
                <a:spcPct val="90000"/>
              </a:lnSpc>
              <a:spcBef>
                <a:spcPts val="1000"/>
              </a:spcBef>
              <a:spcAft>
                <a:spcPts val="0"/>
              </a:spcAft>
              <a:buClr>
                <a:schemeClr val="lt1"/>
              </a:buClr>
              <a:buSzPct val="100000"/>
              <a:buChar char="•"/>
            </a:pPr>
            <a:r>
              <a:rPr lang="en-US"/>
              <a:t>Can model cells in parallel as drawn, where voltage source in each branch is fixed part, and resistor current is variable part.</a:t>
            </a:r>
            <a:endParaRPr/>
          </a:p>
          <a:p>
            <a:pPr marL="228600" lvl="0" indent="-228600" algn="l" rtl="0">
              <a:lnSpc>
                <a:spcPct val="90000"/>
              </a:lnSpc>
              <a:spcBef>
                <a:spcPts val="1000"/>
              </a:spcBef>
              <a:spcAft>
                <a:spcPts val="0"/>
              </a:spcAft>
              <a:buClr>
                <a:schemeClr val="lt1"/>
              </a:buClr>
              <a:buSzPct val="100000"/>
              <a:buChar char="•"/>
            </a:pPr>
            <a:r>
              <a:rPr lang="en-US"/>
              <a:t>By KVL the voltage is given by V = (sum(v./r0,2) - I)./sum(1./r0,2);</a:t>
            </a:r>
            <a:endParaRPr/>
          </a:p>
          <a:p>
            <a:pPr marL="228600" lvl="0" indent="-228600" algn="l" rtl="0">
              <a:lnSpc>
                <a:spcPct val="90000"/>
              </a:lnSpc>
              <a:spcBef>
                <a:spcPts val="1000"/>
              </a:spcBef>
              <a:spcAft>
                <a:spcPts val="0"/>
              </a:spcAft>
              <a:buClr>
                <a:schemeClr val="lt1"/>
              </a:buClr>
              <a:buSzPct val="100000"/>
              <a:buChar char="•"/>
            </a:pPr>
            <a:r>
              <a:rPr lang="en-US"/>
              <a:t>By KCL the current is given by ik = (v-repmat(V,1,Np))./r0;</a:t>
            </a:r>
            <a:endParaRPr/>
          </a:p>
          <a:p>
            <a:pPr marL="228600" lvl="0" indent="-99060" algn="l" rtl="0">
              <a:lnSpc>
                <a:spcPct val="90000"/>
              </a:lnSpc>
              <a:spcBef>
                <a:spcPts val="1000"/>
              </a:spcBef>
              <a:spcAft>
                <a:spcPts val="0"/>
              </a:spcAft>
              <a:buClr>
                <a:schemeClr val="lt1"/>
              </a:buClr>
              <a:buSzPct val="100000"/>
              <a:buNone/>
            </a:pPr>
            <a:endParaRPr/>
          </a:p>
        </p:txBody>
      </p:sp>
      <p:pic>
        <p:nvPicPr>
          <p:cNvPr id="467" name="Google Shape;467;p38"/>
          <p:cNvPicPr preferRelativeResize="0"/>
          <p:nvPr/>
        </p:nvPicPr>
        <p:blipFill rotWithShape="1">
          <a:blip r:embed="rId3">
            <a:alphaModFix/>
          </a:blip>
          <a:srcRect/>
          <a:stretch/>
        </p:blipFill>
        <p:spPr>
          <a:xfrm>
            <a:off x="10294182" y="2336872"/>
            <a:ext cx="1715245" cy="324718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Trebuchet MS"/>
              <a:buNone/>
            </a:pPr>
            <a:r>
              <a:rPr lang="en-US"/>
              <a:t>Battery management system</a:t>
            </a:r>
            <a:endParaRPr/>
          </a:p>
        </p:txBody>
      </p:sp>
      <p:sp>
        <p:nvSpPr>
          <p:cNvPr id="222" name="Google Shape;222;p3"/>
          <p:cNvSpPr txBox="1">
            <a:spLocks noGrp="1"/>
          </p:cNvSpPr>
          <p:nvPr>
            <p:ph type="body" idx="1"/>
          </p:nvPr>
        </p:nvSpPr>
        <p:spPr>
          <a:xfrm>
            <a:off x="1447331" y="2010878"/>
            <a:ext cx="4645152" cy="4141347"/>
          </a:xfrm>
          <a:prstGeom prst="rect">
            <a:avLst/>
          </a:prstGeom>
          <a:noFill/>
          <a:ln>
            <a:noFill/>
          </a:ln>
        </p:spPr>
        <p:txBody>
          <a:bodyPr spcFirstLastPara="1" wrap="square" lIns="91425" tIns="45700" rIns="91425" bIns="45700" anchor="t" anchorCtr="0">
            <a:normAutofit fontScale="62500" lnSpcReduction="20000"/>
          </a:bodyPr>
          <a:lstStyle/>
          <a:p>
            <a:pPr marL="228600" lvl="0" indent="-228600" algn="just" rtl="0">
              <a:lnSpc>
                <a:spcPct val="90000"/>
              </a:lnSpc>
              <a:spcBef>
                <a:spcPts val="0"/>
              </a:spcBef>
              <a:spcAft>
                <a:spcPts val="0"/>
              </a:spcAft>
              <a:buClr>
                <a:schemeClr val="lt1"/>
              </a:buClr>
              <a:buSzPct val="100000"/>
              <a:buChar char="•"/>
            </a:pPr>
            <a:r>
              <a:rPr lang="en-US">
                <a:latin typeface="Arial"/>
                <a:ea typeface="Arial"/>
                <a:cs typeface="Arial"/>
                <a:sym typeface="Arial"/>
              </a:rPr>
              <a:t>Li-ion chemistry requires careful monitoring and control of SOC of respective cell to ensure safety of operation, good performance and acceptable durability this functions are tasked to BMS. </a:t>
            </a:r>
            <a:endParaRPr/>
          </a:p>
          <a:p>
            <a:pPr marL="228600" lvl="0" indent="-228600" algn="just" rtl="0">
              <a:lnSpc>
                <a:spcPct val="90000"/>
              </a:lnSpc>
              <a:spcBef>
                <a:spcPts val="1000"/>
              </a:spcBef>
              <a:spcAft>
                <a:spcPts val="0"/>
              </a:spcAft>
              <a:buClr>
                <a:schemeClr val="lt1"/>
              </a:buClr>
              <a:buSzPct val="100000"/>
              <a:buChar char="•"/>
            </a:pPr>
            <a:r>
              <a:rPr lang="en-US">
                <a:latin typeface="Arial"/>
                <a:ea typeface="Arial"/>
                <a:cs typeface="Arial"/>
                <a:sym typeface="Arial"/>
              </a:rPr>
              <a:t>A BMS comprises purpose-built electronics plus custom designed algorithms (computer methods).Thus, it is an embedded system.</a:t>
            </a:r>
            <a:endParaRPr/>
          </a:p>
          <a:p>
            <a:pPr marL="0" lvl="0" indent="0" algn="just" rtl="0">
              <a:lnSpc>
                <a:spcPct val="90000"/>
              </a:lnSpc>
              <a:spcBef>
                <a:spcPts val="1000"/>
              </a:spcBef>
              <a:spcAft>
                <a:spcPts val="0"/>
              </a:spcAft>
              <a:buClr>
                <a:schemeClr val="lt1"/>
              </a:buClr>
              <a:buSzPct val="100000"/>
              <a:buNone/>
            </a:pPr>
            <a:r>
              <a:rPr lang="en-US">
                <a:latin typeface="Arial"/>
                <a:ea typeface="Arial"/>
                <a:cs typeface="Arial"/>
                <a:sym typeface="Arial"/>
              </a:rPr>
              <a:t>The primary functions of a BMS are to: </a:t>
            </a:r>
            <a:endParaRPr/>
          </a:p>
          <a:p>
            <a:pPr marL="228600" lvl="0" indent="-228600" algn="just" rtl="0">
              <a:lnSpc>
                <a:spcPct val="90000"/>
              </a:lnSpc>
              <a:spcBef>
                <a:spcPts val="1000"/>
              </a:spcBef>
              <a:spcAft>
                <a:spcPts val="0"/>
              </a:spcAft>
              <a:buClr>
                <a:schemeClr val="lt1"/>
              </a:buClr>
              <a:buSzPct val="100000"/>
              <a:buChar char="•"/>
            </a:pPr>
            <a:r>
              <a:rPr lang="en-US">
                <a:latin typeface="Arial"/>
                <a:ea typeface="Arial"/>
                <a:cs typeface="Arial"/>
                <a:sym typeface="Arial"/>
              </a:rPr>
              <a:t>Protect human safety of device’s operator: Detect unsafe operating conditions and respond </a:t>
            </a:r>
            <a:endParaRPr/>
          </a:p>
          <a:p>
            <a:pPr marL="228600" lvl="0" indent="-228600" algn="just" rtl="0">
              <a:lnSpc>
                <a:spcPct val="90000"/>
              </a:lnSpc>
              <a:spcBef>
                <a:spcPts val="1000"/>
              </a:spcBef>
              <a:spcAft>
                <a:spcPts val="0"/>
              </a:spcAft>
              <a:buClr>
                <a:schemeClr val="lt1"/>
              </a:buClr>
              <a:buSzPct val="100000"/>
              <a:buChar char="•"/>
            </a:pPr>
            <a:r>
              <a:rPr lang="en-US">
                <a:latin typeface="Arial"/>
                <a:ea typeface="Arial"/>
                <a:cs typeface="Arial"/>
                <a:sym typeface="Arial"/>
              </a:rPr>
              <a:t>Protect cells of battery from damage in abuse/failure cases </a:t>
            </a:r>
            <a:endParaRPr/>
          </a:p>
          <a:p>
            <a:pPr marL="228600" lvl="0" indent="-228600" algn="just" rtl="0">
              <a:lnSpc>
                <a:spcPct val="90000"/>
              </a:lnSpc>
              <a:spcBef>
                <a:spcPts val="1000"/>
              </a:spcBef>
              <a:spcAft>
                <a:spcPts val="0"/>
              </a:spcAft>
              <a:buClr>
                <a:schemeClr val="lt1"/>
              </a:buClr>
              <a:buSzPct val="100000"/>
              <a:buChar char="•"/>
            </a:pPr>
            <a:r>
              <a:rPr lang="en-US">
                <a:latin typeface="Arial"/>
                <a:ea typeface="Arial"/>
                <a:cs typeface="Arial"/>
                <a:sym typeface="Arial"/>
              </a:rPr>
              <a:t>Prolong life of battery (normal operating cases)</a:t>
            </a:r>
            <a:endParaRPr/>
          </a:p>
          <a:p>
            <a:pPr marL="228600" lvl="0" indent="-228600" algn="just" rtl="0">
              <a:lnSpc>
                <a:spcPct val="90000"/>
              </a:lnSpc>
              <a:spcBef>
                <a:spcPts val="1000"/>
              </a:spcBef>
              <a:spcAft>
                <a:spcPts val="0"/>
              </a:spcAft>
              <a:buClr>
                <a:schemeClr val="lt1"/>
              </a:buClr>
              <a:buSzPct val="100000"/>
              <a:buChar char="•"/>
            </a:pPr>
            <a:r>
              <a:rPr lang="en-US">
                <a:latin typeface="Arial"/>
                <a:ea typeface="Arial"/>
                <a:cs typeface="Arial"/>
                <a:sym typeface="Arial"/>
              </a:rPr>
              <a:t>Maintain battery in a state in which it can fulfill its functional design requirements </a:t>
            </a:r>
            <a:endParaRPr/>
          </a:p>
          <a:p>
            <a:pPr marL="228600" lvl="0" indent="-228600" algn="just" rtl="0">
              <a:lnSpc>
                <a:spcPct val="90000"/>
              </a:lnSpc>
              <a:spcBef>
                <a:spcPts val="1000"/>
              </a:spcBef>
              <a:spcAft>
                <a:spcPts val="0"/>
              </a:spcAft>
              <a:buClr>
                <a:schemeClr val="lt1"/>
              </a:buClr>
              <a:buSzPct val="100000"/>
              <a:buChar char="•"/>
            </a:pPr>
            <a:r>
              <a:rPr lang="en-US">
                <a:latin typeface="Arial"/>
                <a:ea typeface="Arial"/>
                <a:cs typeface="Arial"/>
                <a:sym typeface="Arial"/>
              </a:rPr>
              <a:t>Inform the application controller how to make the best use of the pack right now (e.g., by providing power limits), control charger, etc.</a:t>
            </a:r>
            <a:endParaRPr>
              <a:latin typeface="Arial"/>
              <a:ea typeface="Arial"/>
              <a:cs typeface="Arial"/>
              <a:sym typeface="Arial"/>
            </a:endParaRPr>
          </a:p>
        </p:txBody>
      </p:sp>
      <p:pic>
        <p:nvPicPr>
          <p:cNvPr id="223" name="Google Shape;223;p3"/>
          <p:cNvPicPr preferRelativeResize="0">
            <a:picLocks noGrp="1"/>
          </p:cNvPicPr>
          <p:nvPr>
            <p:ph type="body" idx="2"/>
          </p:nvPr>
        </p:nvPicPr>
        <p:blipFill rotWithShape="1">
          <a:blip r:embed="rId3">
            <a:alphaModFix/>
          </a:blip>
          <a:srcRect/>
          <a:stretch/>
        </p:blipFill>
        <p:spPr>
          <a:xfrm>
            <a:off x="6446607" y="2624344"/>
            <a:ext cx="4700588" cy="2650912"/>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39"/>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Graphical representation of PCM voltage and SOC of cell</a:t>
            </a:r>
            <a:endParaRPr/>
          </a:p>
        </p:txBody>
      </p:sp>
      <p:pic>
        <p:nvPicPr>
          <p:cNvPr id="473" name="Google Shape;473;p39"/>
          <p:cNvPicPr preferRelativeResize="0">
            <a:picLocks noGrp="1"/>
          </p:cNvPicPr>
          <p:nvPr>
            <p:ph type="body" idx="1"/>
          </p:nvPr>
        </p:nvPicPr>
        <p:blipFill rotWithShape="1">
          <a:blip r:embed="rId3">
            <a:alphaModFix/>
          </a:blip>
          <a:srcRect/>
          <a:stretch/>
        </p:blipFill>
        <p:spPr>
          <a:xfrm>
            <a:off x="680321" y="2061593"/>
            <a:ext cx="4859345" cy="4576002"/>
          </a:xfrm>
          <a:prstGeom prst="rect">
            <a:avLst/>
          </a:prstGeom>
          <a:noFill/>
          <a:ln>
            <a:noFill/>
          </a:ln>
        </p:spPr>
      </p:pic>
      <p:pic>
        <p:nvPicPr>
          <p:cNvPr id="474" name="Google Shape;474;p39"/>
          <p:cNvPicPr preferRelativeResize="0"/>
          <p:nvPr/>
        </p:nvPicPr>
        <p:blipFill rotWithShape="1">
          <a:blip r:embed="rId4">
            <a:alphaModFix/>
          </a:blip>
          <a:srcRect/>
          <a:stretch/>
        </p:blipFill>
        <p:spPr>
          <a:xfrm>
            <a:off x="6096000" y="2061593"/>
            <a:ext cx="4909670" cy="4576003"/>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40"/>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SOC Estimation using Kalman Filter</a:t>
            </a:r>
            <a:endParaRPr/>
          </a:p>
        </p:txBody>
      </p:sp>
      <p:sp>
        <p:nvSpPr>
          <p:cNvPr id="480" name="Google Shape;480;p40"/>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a:t>Kalman filters are often used to optimally estimate the internal states of a system in the presence of uncertain and indirect measurements.  When the state of a system can only be measured indirectly, you can use a Kalman filter to optimally estimate the states of that system.</a:t>
            </a:r>
            <a:endParaRPr/>
          </a:p>
          <a:p>
            <a:pPr marL="228600" lvl="0" indent="-228600" algn="l" rtl="0">
              <a:lnSpc>
                <a:spcPct val="90000"/>
              </a:lnSpc>
              <a:spcBef>
                <a:spcPts val="1000"/>
              </a:spcBef>
              <a:spcAft>
                <a:spcPts val="0"/>
              </a:spcAft>
              <a:buClr>
                <a:schemeClr val="lt1"/>
              </a:buClr>
              <a:buSzPts val="2400"/>
              <a:buChar char="•"/>
            </a:pPr>
            <a:r>
              <a:rPr lang="en-US"/>
              <a:t>And when measurements from different sensors are available but subject to noise, you can use a Kalman filter to combine sensory data from various sources (known as sensor fusion) to find the best estimate of the parameter of interest.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4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State, Parameter and Pros of SOC Estimation</a:t>
            </a:r>
            <a:endParaRPr/>
          </a:p>
        </p:txBody>
      </p:sp>
      <p:sp>
        <p:nvSpPr>
          <p:cNvPr id="486" name="Google Shape;486;p41"/>
          <p:cNvSpPr txBox="1">
            <a:spLocks noGrp="1"/>
          </p:cNvSpPr>
          <p:nvPr>
            <p:ph type="body" idx="1"/>
          </p:nvPr>
        </p:nvSpPr>
        <p:spPr>
          <a:xfrm>
            <a:off x="680321" y="2336872"/>
            <a:ext cx="9613861" cy="3767899"/>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lt1"/>
              </a:buClr>
              <a:buSzPct val="100000"/>
              <a:buChar char="•"/>
            </a:pPr>
            <a:r>
              <a:rPr lang="en-US"/>
              <a:t>A BMS must be able to estimate two fundamentally different types of non-measurable battery-pack quantity.</a:t>
            </a:r>
            <a:endParaRPr/>
          </a:p>
          <a:p>
            <a:pPr marL="228600" lvl="0" indent="-228600" algn="l" rtl="0">
              <a:lnSpc>
                <a:spcPct val="90000"/>
              </a:lnSpc>
              <a:spcBef>
                <a:spcPts val="1000"/>
              </a:spcBef>
              <a:spcAft>
                <a:spcPts val="0"/>
              </a:spcAft>
              <a:buClr>
                <a:schemeClr val="lt1"/>
              </a:buClr>
              <a:buSzPct val="100000"/>
              <a:buChar char="•"/>
            </a:pPr>
            <a:r>
              <a:rPr lang="en-US"/>
              <a:t> States change quickly (e.g., state-of-charge, diffusion voltage, hysteresis voltage)</a:t>
            </a:r>
            <a:endParaRPr/>
          </a:p>
          <a:p>
            <a:pPr marL="228600" lvl="0" indent="-228600" algn="l" rtl="0">
              <a:lnSpc>
                <a:spcPct val="90000"/>
              </a:lnSpc>
              <a:spcBef>
                <a:spcPts val="1000"/>
              </a:spcBef>
              <a:spcAft>
                <a:spcPts val="0"/>
              </a:spcAft>
              <a:buClr>
                <a:schemeClr val="lt1"/>
              </a:buClr>
              <a:buSzPct val="100000"/>
              <a:buChar char="•"/>
            </a:pPr>
            <a:r>
              <a:rPr lang="en-US"/>
              <a:t> Parameters change slowly (e.g., cell capacities, resistances, aging effects)</a:t>
            </a:r>
            <a:endParaRPr/>
          </a:p>
          <a:p>
            <a:pPr marL="0" lvl="0" indent="0" algn="l" rtl="0">
              <a:lnSpc>
                <a:spcPct val="90000"/>
              </a:lnSpc>
              <a:spcBef>
                <a:spcPts val="1000"/>
              </a:spcBef>
              <a:spcAft>
                <a:spcPts val="0"/>
              </a:spcAft>
              <a:buClr>
                <a:schemeClr val="lt1"/>
              </a:buClr>
              <a:buSzPct val="100000"/>
              <a:buNone/>
            </a:pPr>
            <a:r>
              <a:rPr lang="en-US"/>
              <a:t>Benefits of SOC Estimations</a:t>
            </a:r>
            <a:endParaRPr/>
          </a:p>
          <a:p>
            <a:pPr marL="228600" lvl="0" indent="-228600" algn="l" rtl="0">
              <a:lnSpc>
                <a:spcPct val="90000"/>
              </a:lnSpc>
              <a:spcBef>
                <a:spcPts val="1000"/>
              </a:spcBef>
              <a:spcAft>
                <a:spcPts val="0"/>
              </a:spcAft>
              <a:buClr>
                <a:schemeClr val="lt1"/>
              </a:buClr>
              <a:buSzPct val="100000"/>
              <a:buChar char="•"/>
            </a:pPr>
            <a:r>
              <a:rPr lang="en-US"/>
              <a:t> Longevity : Over-charging and over-discharging may cause permanent damage. Thus, good estimator will avoid this phenomena.</a:t>
            </a:r>
            <a:endParaRPr/>
          </a:p>
          <a:p>
            <a:pPr marL="228600" lvl="0" indent="-228600" algn="l" rtl="0">
              <a:lnSpc>
                <a:spcPct val="90000"/>
              </a:lnSpc>
              <a:spcBef>
                <a:spcPts val="1000"/>
              </a:spcBef>
              <a:spcAft>
                <a:spcPts val="0"/>
              </a:spcAft>
              <a:buClr>
                <a:schemeClr val="lt1"/>
              </a:buClr>
              <a:buSzPct val="100000"/>
              <a:buChar char="•"/>
            </a:pPr>
            <a:r>
              <a:rPr lang="en-US"/>
              <a:t> Performance : With a good estimate, especially one with known error bounds, one can aggressively use the entire pack capacity. </a:t>
            </a:r>
            <a:endParaRPr/>
          </a:p>
          <a:p>
            <a:pPr marL="228600" lvl="0" indent="-228600" algn="l" rtl="0">
              <a:lnSpc>
                <a:spcPct val="90000"/>
              </a:lnSpc>
              <a:spcBef>
                <a:spcPts val="1000"/>
              </a:spcBef>
              <a:spcAft>
                <a:spcPts val="0"/>
              </a:spcAft>
              <a:buClr>
                <a:schemeClr val="lt1"/>
              </a:buClr>
              <a:buSzPct val="100000"/>
              <a:buChar char="•"/>
            </a:pPr>
            <a:r>
              <a:rPr lang="en-US"/>
              <a:t> Reliability : Poor estimators behave differently. A good SOC estimator is consistent and dependable for any driving profile, enhancing overall power-system reliability </a:t>
            </a:r>
            <a:endParaRPr/>
          </a:p>
          <a:p>
            <a:pPr marL="228600" lvl="0" indent="-99060" algn="l" rtl="0">
              <a:lnSpc>
                <a:spcPct val="90000"/>
              </a:lnSpc>
              <a:spcBef>
                <a:spcPts val="1000"/>
              </a:spcBef>
              <a:spcAft>
                <a:spcPts val="0"/>
              </a:spcAft>
              <a:buClr>
                <a:schemeClr val="lt1"/>
              </a:buClr>
              <a:buSzPct val="100000"/>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42"/>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Extended Kalman Filter steps</a:t>
            </a:r>
            <a:endParaRPr/>
          </a:p>
        </p:txBody>
      </p:sp>
      <p:sp>
        <p:nvSpPr>
          <p:cNvPr id="492" name="Google Shape;492;p42"/>
          <p:cNvSpPr txBox="1">
            <a:spLocks noGrp="1"/>
          </p:cNvSpPr>
          <p:nvPr>
            <p:ph type="body" idx="1"/>
          </p:nvPr>
        </p:nvSpPr>
        <p:spPr>
          <a:xfrm>
            <a:off x="680321" y="2336872"/>
            <a:ext cx="9866351" cy="3767899"/>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lt1"/>
              </a:buClr>
              <a:buSzPts val="2400"/>
              <a:buChar char="•"/>
            </a:pPr>
            <a:r>
              <a:rPr lang="en-US"/>
              <a:t>The EKF generally uses Taylor’s series expansion to convert non linear system to linear.</a:t>
            </a:r>
            <a:endParaRPr/>
          </a:p>
          <a:p>
            <a:pPr marL="228600" lvl="0" indent="-228600" algn="l" rtl="0">
              <a:lnSpc>
                <a:spcPct val="90000"/>
              </a:lnSpc>
              <a:spcBef>
                <a:spcPts val="1000"/>
              </a:spcBef>
              <a:spcAft>
                <a:spcPts val="0"/>
              </a:spcAft>
              <a:buClr>
                <a:schemeClr val="lt1"/>
              </a:buClr>
              <a:buSzPts val="2400"/>
              <a:buChar char="•"/>
            </a:pPr>
            <a:r>
              <a:rPr lang="en-US"/>
              <a:t>There are total 6 steps used in the EKF the first three are for prediction and the remaining three are about updating the prediction equations or correction steps.</a:t>
            </a:r>
            <a:endParaRPr/>
          </a:p>
          <a:p>
            <a:pPr marL="228600" lvl="0" indent="-228600" algn="l" rtl="0">
              <a:lnSpc>
                <a:spcPct val="90000"/>
              </a:lnSpc>
              <a:spcBef>
                <a:spcPts val="1000"/>
              </a:spcBef>
              <a:spcAft>
                <a:spcPts val="0"/>
              </a:spcAft>
              <a:buClr>
                <a:schemeClr val="lt1"/>
              </a:buClr>
              <a:buSzPts val="2400"/>
              <a:buChar char="•"/>
            </a:pPr>
            <a:r>
              <a:rPr lang="en-US"/>
              <a:t>KF assumes a cell model of the form: </a:t>
            </a:r>
            <a:endParaRPr/>
          </a:p>
          <a:p>
            <a:pPr marL="228600" lvl="0" indent="-228600" algn="l" rtl="0">
              <a:lnSpc>
                <a:spcPct val="90000"/>
              </a:lnSpc>
              <a:spcBef>
                <a:spcPts val="1000"/>
              </a:spcBef>
              <a:spcAft>
                <a:spcPts val="0"/>
              </a:spcAft>
              <a:buClr>
                <a:schemeClr val="lt1"/>
              </a:buClr>
              <a:buSzPts val="2400"/>
              <a:buChar char="•"/>
            </a:pPr>
            <a:r>
              <a:rPr lang="en-US"/>
              <a:t>But, cell models are nonlinear, so the standard KF recursion doesn’t apply directly. We now generalize to the nonlinear case, with system dynamics describe as:</a:t>
            </a:r>
            <a:endParaRPr/>
          </a:p>
          <a:p>
            <a:pPr marL="0" lvl="0" indent="0" algn="l" rtl="0">
              <a:lnSpc>
                <a:spcPct val="90000"/>
              </a:lnSpc>
              <a:spcBef>
                <a:spcPts val="1000"/>
              </a:spcBef>
              <a:spcAft>
                <a:spcPts val="0"/>
              </a:spcAft>
              <a:buClr>
                <a:schemeClr val="lt1"/>
              </a:buClr>
              <a:buSzPts val="2400"/>
              <a:buNone/>
            </a:pPr>
            <a:r>
              <a:rPr lang="en-US"/>
              <a:t>                                         </a:t>
            </a:r>
            <a:endParaRPr/>
          </a:p>
          <a:p>
            <a:pPr marL="228600" lvl="0" indent="-76200" algn="l" rtl="0">
              <a:lnSpc>
                <a:spcPct val="90000"/>
              </a:lnSpc>
              <a:spcBef>
                <a:spcPts val="1000"/>
              </a:spcBef>
              <a:spcAft>
                <a:spcPts val="0"/>
              </a:spcAft>
              <a:buClr>
                <a:schemeClr val="lt1"/>
              </a:buClr>
              <a:buSzPts val="2400"/>
              <a:buNone/>
            </a:pPr>
            <a:endParaRPr/>
          </a:p>
        </p:txBody>
      </p:sp>
      <p:pic>
        <p:nvPicPr>
          <p:cNvPr id="493" name="Google Shape;493;p42"/>
          <p:cNvPicPr preferRelativeResize="0"/>
          <p:nvPr/>
        </p:nvPicPr>
        <p:blipFill rotWithShape="1">
          <a:blip r:embed="rId3">
            <a:alphaModFix/>
          </a:blip>
          <a:srcRect/>
          <a:stretch/>
        </p:blipFill>
        <p:spPr>
          <a:xfrm>
            <a:off x="6270566" y="4014606"/>
            <a:ext cx="2706011" cy="486374"/>
          </a:xfrm>
          <a:prstGeom prst="rect">
            <a:avLst/>
          </a:prstGeom>
          <a:noFill/>
          <a:ln>
            <a:noFill/>
          </a:ln>
        </p:spPr>
      </p:pic>
      <p:pic>
        <p:nvPicPr>
          <p:cNvPr id="494" name="Google Shape;494;p42"/>
          <p:cNvPicPr preferRelativeResize="0"/>
          <p:nvPr/>
        </p:nvPicPr>
        <p:blipFill rotWithShape="1">
          <a:blip r:embed="rId4">
            <a:alphaModFix/>
          </a:blip>
          <a:srcRect/>
          <a:stretch/>
        </p:blipFill>
        <p:spPr>
          <a:xfrm>
            <a:off x="5209487" y="5139004"/>
            <a:ext cx="2706011" cy="77145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3"/>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Steps used in EKF (Prediction Steps)</a:t>
            </a:r>
            <a:endParaRPr/>
          </a:p>
        </p:txBody>
      </p:sp>
      <p:sp>
        <p:nvSpPr>
          <p:cNvPr id="500" name="Google Shape;500;p43"/>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400"/>
              <a:buNone/>
            </a:pPr>
            <a:r>
              <a:rPr lang="en-US"/>
              <a:t>Step 1a: State prediction time update</a:t>
            </a:r>
            <a:endParaRPr/>
          </a:p>
          <a:p>
            <a:pPr marL="228600" lvl="0" indent="-228600" algn="l" rtl="0">
              <a:lnSpc>
                <a:spcPct val="90000"/>
              </a:lnSpc>
              <a:spcBef>
                <a:spcPts val="1000"/>
              </a:spcBef>
              <a:spcAft>
                <a:spcPts val="0"/>
              </a:spcAft>
              <a:buClr>
                <a:schemeClr val="lt1"/>
              </a:buClr>
              <a:buSzPts val="2400"/>
              <a:buChar char="•"/>
            </a:pPr>
            <a:r>
              <a:rPr lang="en-US"/>
              <a:t>That is, we approximate the expected value of the new state by assuming that it is reasonable to simply propagate prior state prediction and prior process noise through the state equation.</a:t>
            </a:r>
            <a:endParaRPr/>
          </a:p>
          <a:p>
            <a:pPr marL="228600" lvl="0" indent="-76200" algn="l" rtl="0">
              <a:lnSpc>
                <a:spcPct val="90000"/>
              </a:lnSpc>
              <a:spcBef>
                <a:spcPts val="1000"/>
              </a:spcBef>
              <a:spcAft>
                <a:spcPts val="0"/>
              </a:spcAft>
              <a:buClr>
                <a:schemeClr val="lt1"/>
              </a:buClr>
              <a:buSzPts val="2400"/>
              <a:buNone/>
            </a:pPr>
            <a:endParaRPr/>
          </a:p>
          <a:p>
            <a:pPr marL="228600" lvl="0" indent="-76200" algn="l" rtl="0">
              <a:lnSpc>
                <a:spcPct val="90000"/>
              </a:lnSpc>
              <a:spcBef>
                <a:spcPts val="1000"/>
              </a:spcBef>
              <a:spcAft>
                <a:spcPts val="0"/>
              </a:spcAft>
              <a:buClr>
                <a:schemeClr val="lt1"/>
              </a:buClr>
              <a:buSzPts val="2400"/>
              <a:buNone/>
            </a:pPr>
            <a:endParaRPr/>
          </a:p>
          <a:p>
            <a:pPr marL="228600" lvl="0" indent="-228600" algn="l" rtl="0">
              <a:lnSpc>
                <a:spcPct val="90000"/>
              </a:lnSpc>
              <a:spcBef>
                <a:spcPts val="1000"/>
              </a:spcBef>
              <a:spcAft>
                <a:spcPts val="0"/>
              </a:spcAft>
              <a:buClr>
                <a:schemeClr val="lt1"/>
              </a:buClr>
              <a:buSzPts val="2400"/>
              <a:buChar char="•"/>
            </a:pPr>
            <a:r>
              <a:rPr lang="en-US"/>
              <a:t>Ahat and Bhat is the differentiation of the state equation and process noise equation respectively. (From Taylor’s series)</a:t>
            </a:r>
            <a:endParaRPr/>
          </a:p>
          <a:p>
            <a:pPr marL="228600" lvl="0" indent="-76200" algn="l" rtl="0">
              <a:lnSpc>
                <a:spcPct val="90000"/>
              </a:lnSpc>
              <a:spcBef>
                <a:spcPts val="1000"/>
              </a:spcBef>
              <a:spcAft>
                <a:spcPts val="0"/>
              </a:spcAft>
              <a:buClr>
                <a:schemeClr val="lt1"/>
              </a:buClr>
              <a:buSzPts val="2400"/>
              <a:buNone/>
            </a:pPr>
            <a:endParaRPr/>
          </a:p>
          <a:p>
            <a:pPr marL="228600" lvl="0" indent="-76200" algn="l" rtl="0">
              <a:lnSpc>
                <a:spcPct val="90000"/>
              </a:lnSpc>
              <a:spcBef>
                <a:spcPts val="1000"/>
              </a:spcBef>
              <a:spcAft>
                <a:spcPts val="0"/>
              </a:spcAft>
              <a:buClr>
                <a:schemeClr val="lt1"/>
              </a:buClr>
              <a:buSzPts val="2400"/>
              <a:buNone/>
            </a:pPr>
            <a:endParaRPr/>
          </a:p>
          <a:p>
            <a:pPr marL="228600" lvl="0" indent="-76200" algn="l" rtl="0">
              <a:lnSpc>
                <a:spcPct val="90000"/>
              </a:lnSpc>
              <a:spcBef>
                <a:spcPts val="1000"/>
              </a:spcBef>
              <a:spcAft>
                <a:spcPts val="0"/>
              </a:spcAft>
              <a:buClr>
                <a:schemeClr val="lt1"/>
              </a:buClr>
              <a:buSzPts val="2400"/>
              <a:buNone/>
            </a:pPr>
            <a:endParaRPr/>
          </a:p>
          <a:p>
            <a:pPr marL="228600" lvl="0" indent="-76200" algn="l" rtl="0">
              <a:lnSpc>
                <a:spcPct val="90000"/>
              </a:lnSpc>
              <a:spcBef>
                <a:spcPts val="1000"/>
              </a:spcBef>
              <a:spcAft>
                <a:spcPts val="0"/>
              </a:spcAft>
              <a:buClr>
                <a:schemeClr val="lt1"/>
              </a:buClr>
              <a:buSzPts val="2400"/>
              <a:buNone/>
            </a:pPr>
            <a:endParaRPr/>
          </a:p>
        </p:txBody>
      </p:sp>
      <p:pic>
        <p:nvPicPr>
          <p:cNvPr id="501" name="Google Shape;501;p43"/>
          <p:cNvPicPr preferRelativeResize="0"/>
          <p:nvPr/>
        </p:nvPicPr>
        <p:blipFill rotWithShape="1">
          <a:blip r:embed="rId3">
            <a:alphaModFix/>
          </a:blip>
          <a:srcRect/>
          <a:stretch/>
        </p:blipFill>
        <p:spPr>
          <a:xfrm>
            <a:off x="2547916" y="3963730"/>
            <a:ext cx="4375324" cy="670413"/>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44"/>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Steps used in EKF (Prediction Steps)</a:t>
            </a:r>
            <a:endParaRPr/>
          </a:p>
        </p:txBody>
      </p:sp>
      <p:sp>
        <p:nvSpPr>
          <p:cNvPr id="507" name="Google Shape;507;p44"/>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400"/>
              <a:buNone/>
            </a:pPr>
            <a:r>
              <a:rPr lang="en-US"/>
              <a:t>Step 1b: Error co-variance time update</a:t>
            </a:r>
            <a:endParaRPr/>
          </a:p>
          <a:p>
            <a:pPr marL="228600" lvl="0" indent="-228600" algn="l" rtl="0">
              <a:lnSpc>
                <a:spcPct val="90000"/>
              </a:lnSpc>
              <a:spcBef>
                <a:spcPts val="1000"/>
              </a:spcBef>
              <a:spcAft>
                <a:spcPts val="0"/>
              </a:spcAft>
              <a:buClr>
                <a:schemeClr val="lt1"/>
              </a:buClr>
              <a:buSzPts val="2400"/>
              <a:buChar char="•"/>
            </a:pPr>
            <a:r>
              <a:rPr lang="en-US"/>
              <a:t>Equation used for the above is: </a:t>
            </a:r>
            <a:endParaRPr/>
          </a:p>
          <a:p>
            <a:pPr marL="228600" lvl="0" indent="-76200" algn="l" rtl="0">
              <a:lnSpc>
                <a:spcPct val="90000"/>
              </a:lnSpc>
              <a:spcBef>
                <a:spcPts val="1000"/>
              </a:spcBef>
              <a:spcAft>
                <a:spcPts val="0"/>
              </a:spcAft>
              <a:buClr>
                <a:schemeClr val="lt1"/>
              </a:buClr>
              <a:buSzPts val="2400"/>
              <a:buNone/>
            </a:pPr>
            <a:endParaRPr/>
          </a:p>
          <a:p>
            <a:pPr marL="228600" lvl="0" indent="-76200" algn="l" rtl="0">
              <a:lnSpc>
                <a:spcPct val="90000"/>
              </a:lnSpc>
              <a:spcBef>
                <a:spcPts val="1000"/>
              </a:spcBef>
              <a:spcAft>
                <a:spcPts val="0"/>
              </a:spcAft>
              <a:buClr>
                <a:schemeClr val="lt1"/>
              </a:buClr>
              <a:buSzPts val="2400"/>
              <a:buNone/>
            </a:pPr>
            <a:endParaRPr/>
          </a:p>
          <a:p>
            <a:pPr marL="0" lvl="0" indent="0" algn="l" rtl="0">
              <a:lnSpc>
                <a:spcPct val="90000"/>
              </a:lnSpc>
              <a:spcBef>
                <a:spcPts val="1000"/>
              </a:spcBef>
              <a:spcAft>
                <a:spcPts val="0"/>
              </a:spcAft>
              <a:buClr>
                <a:schemeClr val="lt1"/>
              </a:buClr>
              <a:buSzPts val="2400"/>
              <a:buNone/>
            </a:pPr>
            <a:r>
              <a:rPr lang="en-US"/>
              <a:t>Step 1C: Output estimate indeed finding the measurement equation time update</a:t>
            </a:r>
            <a:endParaRPr/>
          </a:p>
          <a:p>
            <a:pPr marL="228600" lvl="0" indent="-228600" algn="l" rtl="0">
              <a:lnSpc>
                <a:spcPct val="90000"/>
              </a:lnSpc>
              <a:spcBef>
                <a:spcPts val="1000"/>
              </a:spcBef>
              <a:spcAft>
                <a:spcPts val="0"/>
              </a:spcAft>
              <a:buClr>
                <a:schemeClr val="lt1"/>
              </a:buClr>
              <a:buSzPts val="2400"/>
              <a:buChar char="•"/>
            </a:pPr>
            <a:r>
              <a:rPr lang="en-US"/>
              <a:t> yhat = OCVfromSOCtemp(xhat(zkInd),Tk,model) + M0*signIk + ...</a:t>
            </a:r>
            <a:endParaRPr/>
          </a:p>
          <a:p>
            <a:pPr marL="0" lvl="0" indent="0" algn="l" rtl="0">
              <a:lnSpc>
                <a:spcPct val="90000"/>
              </a:lnSpc>
              <a:spcBef>
                <a:spcPts val="1000"/>
              </a:spcBef>
              <a:spcAft>
                <a:spcPts val="0"/>
              </a:spcAft>
              <a:buClr>
                <a:schemeClr val="lt1"/>
              </a:buClr>
              <a:buSzPts val="2400"/>
              <a:buNone/>
            </a:pPr>
            <a:r>
              <a:rPr lang="en-US"/>
              <a:t>              M*xhat(hkInd) - R'*xhat(irInd1) - R0*ik; </a:t>
            </a:r>
            <a:endParaRPr/>
          </a:p>
          <a:p>
            <a:pPr marL="0" lvl="0" indent="0" algn="l" rtl="0">
              <a:lnSpc>
                <a:spcPct val="90000"/>
              </a:lnSpc>
              <a:spcBef>
                <a:spcPts val="1000"/>
              </a:spcBef>
              <a:spcAft>
                <a:spcPts val="0"/>
              </a:spcAft>
              <a:buClr>
                <a:schemeClr val="lt1"/>
              </a:buClr>
              <a:buSzPts val="2400"/>
              <a:buNone/>
            </a:pPr>
            <a:endParaRPr/>
          </a:p>
          <a:p>
            <a:pPr marL="228600" lvl="0" indent="-76200" algn="l" rtl="0">
              <a:lnSpc>
                <a:spcPct val="90000"/>
              </a:lnSpc>
              <a:spcBef>
                <a:spcPts val="1000"/>
              </a:spcBef>
              <a:spcAft>
                <a:spcPts val="0"/>
              </a:spcAft>
              <a:buClr>
                <a:schemeClr val="lt1"/>
              </a:buClr>
              <a:buSzPts val="2400"/>
              <a:buNone/>
            </a:pPr>
            <a:endParaRPr/>
          </a:p>
          <a:p>
            <a:pPr marL="228600" lvl="0" indent="-76200" algn="l" rtl="0">
              <a:lnSpc>
                <a:spcPct val="90000"/>
              </a:lnSpc>
              <a:spcBef>
                <a:spcPts val="1000"/>
              </a:spcBef>
              <a:spcAft>
                <a:spcPts val="0"/>
              </a:spcAft>
              <a:buClr>
                <a:schemeClr val="lt1"/>
              </a:buClr>
              <a:buSzPts val="2400"/>
              <a:buNone/>
            </a:pPr>
            <a:endParaRPr/>
          </a:p>
          <a:p>
            <a:pPr marL="228600" lvl="0" indent="-76200" algn="l" rtl="0">
              <a:lnSpc>
                <a:spcPct val="90000"/>
              </a:lnSpc>
              <a:spcBef>
                <a:spcPts val="1000"/>
              </a:spcBef>
              <a:spcAft>
                <a:spcPts val="0"/>
              </a:spcAft>
              <a:buClr>
                <a:schemeClr val="lt1"/>
              </a:buClr>
              <a:buSzPts val="2400"/>
              <a:buNone/>
            </a:pPr>
            <a:endParaRPr/>
          </a:p>
        </p:txBody>
      </p:sp>
      <p:pic>
        <p:nvPicPr>
          <p:cNvPr id="508" name="Google Shape;508;p44"/>
          <p:cNvPicPr preferRelativeResize="0"/>
          <p:nvPr/>
        </p:nvPicPr>
        <p:blipFill rotWithShape="1">
          <a:blip r:embed="rId3">
            <a:alphaModFix/>
          </a:blip>
          <a:srcRect/>
          <a:stretch/>
        </p:blipFill>
        <p:spPr>
          <a:xfrm>
            <a:off x="1897818" y="3323233"/>
            <a:ext cx="7285322" cy="5050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45"/>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Steps used in EKF (Correction Steps)</a:t>
            </a:r>
            <a:endParaRPr/>
          </a:p>
        </p:txBody>
      </p:sp>
      <p:sp>
        <p:nvSpPr>
          <p:cNvPr id="514" name="Google Shape;514;p45"/>
          <p:cNvSpPr txBox="1">
            <a:spLocks noGrp="1"/>
          </p:cNvSpPr>
          <p:nvPr>
            <p:ph type="body" idx="1"/>
          </p:nvPr>
        </p:nvSpPr>
        <p:spPr>
          <a:xfrm>
            <a:off x="680321" y="2336872"/>
            <a:ext cx="10177069" cy="4445667"/>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lt1"/>
              </a:buClr>
              <a:buSzPts val="2400"/>
              <a:buNone/>
            </a:pPr>
            <a:r>
              <a:rPr lang="en-US"/>
              <a:t>Step 2a: Estimator gain matrix (Lk)</a:t>
            </a:r>
            <a:endParaRPr/>
          </a:p>
          <a:p>
            <a:pPr marL="228600" lvl="0" indent="-228600" algn="l" rtl="0">
              <a:lnSpc>
                <a:spcPct val="90000"/>
              </a:lnSpc>
              <a:spcBef>
                <a:spcPts val="1000"/>
              </a:spcBef>
              <a:spcAft>
                <a:spcPts val="0"/>
              </a:spcAft>
              <a:buClr>
                <a:schemeClr val="lt1"/>
              </a:buClr>
              <a:buSzPts val="2400"/>
              <a:buChar char="•"/>
            </a:pPr>
            <a:r>
              <a:rPr lang="en-US"/>
              <a:t>Gain matrix (Lk) is time varying it adapts to give the best time update to the state estimate based on present conditions.</a:t>
            </a:r>
            <a:endParaRPr/>
          </a:p>
          <a:p>
            <a:pPr marL="228600" lvl="0" indent="-76200" algn="l" rtl="0">
              <a:lnSpc>
                <a:spcPct val="90000"/>
              </a:lnSpc>
              <a:spcBef>
                <a:spcPts val="1000"/>
              </a:spcBef>
              <a:spcAft>
                <a:spcPts val="0"/>
              </a:spcAft>
              <a:buClr>
                <a:schemeClr val="lt1"/>
              </a:buClr>
              <a:buSzPts val="2400"/>
              <a:buNone/>
            </a:pPr>
            <a:endParaRPr/>
          </a:p>
          <a:p>
            <a:pPr marL="0" lvl="0" indent="0" algn="l" rtl="0">
              <a:lnSpc>
                <a:spcPct val="90000"/>
              </a:lnSpc>
              <a:spcBef>
                <a:spcPts val="1000"/>
              </a:spcBef>
              <a:spcAft>
                <a:spcPts val="0"/>
              </a:spcAft>
              <a:buClr>
                <a:schemeClr val="lt1"/>
              </a:buClr>
              <a:buSzPts val="2400"/>
              <a:buNone/>
            </a:pPr>
            <a:endParaRPr/>
          </a:p>
          <a:p>
            <a:pPr marL="0" lvl="0" indent="0" algn="l" rtl="0">
              <a:lnSpc>
                <a:spcPct val="90000"/>
              </a:lnSpc>
              <a:spcBef>
                <a:spcPts val="1000"/>
              </a:spcBef>
              <a:spcAft>
                <a:spcPts val="0"/>
              </a:spcAft>
              <a:buClr>
                <a:schemeClr val="lt1"/>
              </a:buClr>
              <a:buSzPts val="2400"/>
              <a:buNone/>
            </a:pPr>
            <a:r>
              <a:rPr lang="en-US"/>
              <a:t>Step 2b: State estimate measurement update</a:t>
            </a:r>
            <a:endParaRPr/>
          </a:p>
          <a:p>
            <a:pPr marL="228600" lvl="0" indent="-228600" algn="l" rtl="0">
              <a:lnSpc>
                <a:spcPct val="90000"/>
              </a:lnSpc>
              <a:spcBef>
                <a:spcPts val="1000"/>
              </a:spcBef>
              <a:spcAft>
                <a:spcPts val="0"/>
              </a:spcAft>
              <a:buClr>
                <a:schemeClr val="lt1"/>
              </a:buClr>
              <a:buSzPts val="2400"/>
              <a:buChar char="•"/>
            </a:pPr>
            <a:r>
              <a:rPr lang="en-US"/>
              <a:t>Computes posterior state estimate by updating prediction using estimator gain and innovation</a:t>
            </a:r>
            <a:endParaRPr/>
          </a:p>
          <a:p>
            <a:pPr marL="228600" lvl="0" indent="-76200" algn="l" rtl="0">
              <a:lnSpc>
                <a:spcPct val="90000"/>
              </a:lnSpc>
              <a:spcBef>
                <a:spcPts val="1000"/>
              </a:spcBef>
              <a:spcAft>
                <a:spcPts val="0"/>
              </a:spcAft>
              <a:buClr>
                <a:schemeClr val="lt1"/>
              </a:buClr>
              <a:buSzPts val="2400"/>
              <a:buNone/>
            </a:pPr>
            <a:endParaRPr/>
          </a:p>
          <a:p>
            <a:pPr marL="0" lvl="0" indent="0" algn="l" rtl="0">
              <a:lnSpc>
                <a:spcPct val="90000"/>
              </a:lnSpc>
              <a:spcBef>
                <a:spcPts val="1000"/>
              </a:spcBef>
              <a:spcAft>
                <a:spcPts val="0"/>
              </a:spcAft>
              <a:buClr>
                <a:schemeClr val="lt1"/>
              </a:buClr>
              <a:buSzPts val="2400"/>
              <a:buNone/>
            </a:pPr>
            <a:r>
              <a:rPr lang="en-US"/>
              <a:t>Step2c: Error covariance measurement update.</a:t>
            </a:r>
            <a:endParaRPr/>
          </a:p>
          <a:p>
            <a:pPr marL="228600" lvl="0" indent="-228600" algn="l" rtl="0">
              <a:lnSpc>
                <a:spcPct val="90000"/>
              </a:lnSpc>
              <a:spcBef>
                <a:spcPts val="1000"/>
              </a:spcBef>
              <a:spcAft>
                <a:spcPts val="0"/>
              </a:spcAft>
              <a:buClr>
                <a:schemeClr val="lt1"/>
              </a:buClr>
              <a:buSzPts val="2400"/>
              <a:buChar char="•"/>
            </a:pPr>
            <a:r>
              <a:rPr lang="en-US"/>
              <a:t>Finally, the updated covariance is computed as: </a:t>
            </a:r>
            <a:endParaRPr/>
          </a:p>
          <a:p>
            <a:pPr marL="228600" lvl="0" indent="-76200" algn="l" rtl="0">
              <a:lnSpc>
                <a:spcPct val="90000"/>
              </a:lnSpc>
              <a:spcBef>
                <a:spcPts val="1000"/>
              </a:spcBef>
              <a:spcAft>
                <a:spcPts val="0"/>
              </a:spcAft>
              <a:buClr>
                <a:schemeClr val="lt1"/>
              </a:buClr>
              <a:buSzPts val="2400"/>
              <a:buNone/>
            </a:pPr>
            <a:endParaRPr/>
          </a:p>
          <a:p>
            <a:pPr marL="228600" lvl="0" indent="-76200" algn="l" rtl="0">
              <a:lnSpc>
                <a:spcPct val="90000"/>
              </a:lnSpc>
              <a:spcBef>
                <a:spcPts val="1000"/>
              </a:spcBef>
              <a:spcAft>
                <a:spcPts val="0"/>
              </a:spcAft>
              <a:buClr>
                <a:schemeClr val="lt1"/>
              </a:buClr>
              <a:buSzPts val="2400"/>
              <a:buNone/>
            </a:pPr>
            <a:endParaRPr/>
          </a:p>
        </p:txBody>
      </p:sp>
      <p:pic>
        <p:nvPicPr>
          <p:cNvPr id="515" name="Google Shape;515;p45"/>
          <p:cNvPicPr preferRelativeResize="0"/>
          <p:nvPr/>
        </p:nvPicPr>
        <p:blipFill rotWithShape="1">
          <a:blip r:embed="rId3">
            <a:alphaModFix/>
          </a:blip>
          <a:srcRect/>
          <a:stretch/>
        </p:blipFill>
        <p:spPr>
          <a:xfrm>
            <a:off x="3991454" y="3539383"/>
            <a:ext cx="4209091" cy="529213"/>
          </a:xfrm>
          <a:prstGeom prst="rect">
            <a:avLst/>
          </a:prstGeom>
          <a:noFill/>
          <a:ln>
            <a:noFill/>
          </a:ln>
        </p:spPr>
      </p:pic>
      <p:pic>
        <p:nvPicPr>
          <p:cNvPr id="516" name="Google Shape;516;p45"/>
          <p:cNvPicPr preferRelativeResize="0"/>
          <p:nvPr/>
        </p:nvPicPr>
        <p:blipFill rotWithShape="1">
          <a:blip r:embed="rId4">
            <a:alphaModFix/>
          </a:blip>
          <a:srcRect/>
          <a:stretch/>
        </p:blipFill>
        <p:spPr>
          <a:xfrm>
            <a:off x="4614803" y="5359632"/>
            <a:ext cx="2238125" cy="443300"/>
          </a:xfrm>
          <a:prstGeom prst="rect">
            <a:avLst/>
          </a:prstGeom>
          <a:noFill/>
          <a:ln>
            <a:noFill/>
          </a:ln>
        </p:spPr>
      </p:pic>
      <p:pic>
        <p:nvPicPr>
          <p:cNvPr id="517" name="Google Shape;517;p45"/>
          <p:cNvPicPr preferRelativeResize="0"/>
          <p:nvPr/>
        </p:nvPicPr>
        <p:blipFill rotWithShape="1">
          <a:blip r:embed="rId5">
            <a:alphaModFix/>
          </a:blip>
          <a:srcRect/>
          <a:stretch/>
        </p:blipFill>
        <p:spPr>
          <a:xfrm>
            <a:off x="7778792" y="6245577"/>
            <a:ext cx="2727418" cy="39492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46"/>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SOC Estimation using Project Cell Model </a:t>
            </a:r>
            <a:endParaRPr/>
          </a:p>
        </p:txBody>
      </p:sp>
      <p:sp>
        <p:nvSpPr>
          <p:cNvPr id="523" name="Google Shape;523;p46"/>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lt1"/>
              </a:buClr>
              <a:buSzPct val="100000"/>
              <a:buChar char="•"/>
            </a:pPr>
            <a:r>
              <a:rPr lang="en-US"/>
              <a:t>The EKF code is have three routines, first the initialization routine invoked once at start.</a:t>
            </a:r>
            <a:endParaRPr/>
          </a:p>
          <a:p>
            <a:pPr marL="228600" lvl="0" indent="-228600" algn="l" rtl="0">
              <a:lnSpc>
                <a:spcPct val="90000"/>
              </a:lnSpc>
              <a:spcBef>
                <a:spcPts val="1000"/>
              </a:spcBef>
              <a:spcAft>
                <a:spcPts val="0"/>
              </a:spcAft>
              <a:buClr>
                <a:schemeClr val="lt1"/>
              </a:buClr>
              <a:buSzPct val="100000"/>
              <a:buChar char="•"/>
            </a:pPr>
            <a:r>
              <a:rPr lang="en-US"/>
              <a:t>Second iterationEKF function And this is executed one time every sample interval. </a:t>
            </a:r>
            <a:endParaRPr/>
          </a:p>
          <a:p>
            <a:pPr marL="228600" lvl="0" indent="-228600" algn="l" rtl="0">
              <a:lnSpc>
                <a:spcPct val="90000"/>
              </a:lnSpc>
              <a:spcBef>
                <a:spcPts val="1000"/>
              </a:spcBef>
              <a:spcAft>
                <a:spcPts val="0"/>
              </a:spcAft>
              <a:buClr>
                <a:schemeClr val="lt1"/>
              </a:buClr>
              <a:buSzPct val="100000"/>
              <a:buChar char="•"/>
            </a:pPr>
            <a:r>
              <a:rPr lang="en-US"/>
              <a:t>So that is, every time we take a measurement of voltage, and current, and temperature, we pass those measurement values to this function. </a:t>
            </a:r>
            <a:endParaRPr/>
          </a:p>
          <a:p>
            <a:pPr marL="228600" lvl="0" indent="-228600" algn="l" rtl="0">
              <a:lnSpc>
                <a:spcPct val="90000"/>
              </a:lnSpc>
              <a:spcBef>
                <a:spcPts val="1000"/>
              </a:spcBef>
              <a:spcAft>
                <a:spcPts val="0"/>
              </a:spcAft>
              <a:buClr>
                <a:schemeClr val="lt1"/>
              </a:buClr>
              <a:buSzPct val="100000"/>
              <a:buChar char="•"/>
            </a:pPr>
            <a:r>
              <a:rPr lang="en-US"/>
              <a:t>And it performs one execution of these six substeps of the EKF to update the state estimate and its covariance.</a:t>
            </a:r>
            <a:endParaRPr/>
          </a:p>
          <a:p>
            <a:pPr marL="228600" lvl="0" indent="-228600" algn="l" rtl="0">
              <a:lnSpc>
                <a:spcPct val="90000"/>
              </a:lnSpc>
              <a:spcBef>
                <a:spcPts val="1000"/>
              </a:spcBef>
              <a:spcAft>
                <a:spcPts val="0"/>
              </a:spcAft>
              <a:buClr>
                <a:schemeClr val="lt1"/>
              </a:buClr>
              <a:buSzPct val="100000"/>
              <a:buChar char="•"/>
            </a:pPr>
            <a:r>
              <a:rPr lang="en-US"/>
              <a:t>The third and final segment of code called wrapper code. </a:t>
            </a:r>
            <a:endParaRPr/>
          </a:p>
          <a:p>
            <a:pPr marL="228600" lvl="0" indent="-228600" algn="l" rtl="0">
              <a:lnSpc>
                <a:spcPct val="90000"/>
              </a:lnSpc>
              <a:spcBef>
                <a:spcPts val="1000"/>
              </a:spcBef>
              <a:spcAft>
                <a:spcPts val="0"/>
              </a:spcAft>
              <a:buClr>
                <a:schemeClr val="lt1"/>
              </a:buClr>
              <a:buSzPct val="100000"/>
              <a:buChar char="•"/>
            </a:pPr>
            <a:r>
              <a:rPr lang="en-US"/>
              <a:t>So it coordinates the start up of the algorithms. </a:t>
            </a:r>
            <a:endParaRPr/>
          </a:p>
          <a:p>
            <a:pPr marL="228600" lvl="0" indent="-228600" algn="l" rtl="0">
              <a:lnSpc>
                <a:spcPct val="90000"/>
              </a:lnSpc>
              <a:spcBef>
                <a:spcPts val="1000"/>
              </a:spcBef>
              <a:spcAft>
                <a:spcPts val="0"/>
              </a:spcAft>
              <a:buClr>
                <a:schemeClr val="lt1"/>
              </a:buClr>
              <a:buSzPct val="100000"/>
              <a:buChar char="•"/>
            </a:pPr>
            <a:r>
              <a:rPr lang="en-US"/>
              <a:t>And it makes the measurements and it executes all the different algorithms at the appropriate times.</a:t>
            </a:r>
            <a:endParaRPr/>
          </a:p>
          <a:p>
            <a:pPr marL="228600" lvl="0" indent="-99060" algn="l" rtl="0">
              <a:lnSpc>
                <a:spcPct val="90000"/>
              </a:lnSpc>
              <a:spcBef>
                <a:spcPts val="1000"/>
              </a:spcBef>
              <a:spcAft>
                <a:spcPts val="0"/>
              </a:spcAft>
              <a:buClr>
                <a:schemeClr val="lt1"/>
              </a:buClr>
              <a:buSzPct val="100000"/>
              <a:buNone/>
            </a:pPr>
            <a:endParaRPr/>
          </a:p>
          <a:p>
            <a:pPr marL="0" lvl="0" indent="0" algn="l" rtl="0">
              <a:lnSpc>
                <a:spcPct val="90000"/>
              </a:lnSpc>
              <a:spcBef>
                <a:spcPts val="1000"/>
              </a:spcBef>
              <a:spcAft>
                <a:spcPts val="0"/>
              </a:spcAft>
              <a:buClr>
                <a:schemeClr val="lt1"/>
              </a:buClr>
              <a:buSzPct val="100000"/>
              <a:buNone/>
            </a:pPr>
            <a:endParaRPr/>
          </a:p>
          <a:p>
            <a:pPr marL="228600" lvl="0" indent="-99060" algn="l" rtl="0">
              <a:lnSpc>
                <a:spcPct val="90000"/>
              </a:lnSpc>
              <a:spcBef>
                <a:spcPts val="1000"/>
              </a:spcBef>
              <a:spcAft>
                <a:spcPts val="0"/>
              </a:spcAft>
              <a:buClr>
                <a:schemeClr val="lt1"/>
              </a:buClr>
              <a:buSzPct val="100000"/>
              <a:buNone/>
            </a:pPr>
            <a:endParaRPr/>
          </a:p>
          <a:p>
            <a:pPr marL="228600" lvl="0" indent="-99060" algn="l" rtl="0">
              <a:lnSpc>
                <a:spcPct val="90000"/>
              </a:lnSpc>
              <a:spcBef>
                <a:spcPts val="1000"/>
              </a:spcBef>
              <a:spcAft>
                <a:spcPts val="0"/>
              </a:spcAft>
              <a:buClr>
                <a:schemeClr val="lt1"/>
              </a:buClr>
              <a:buSzPct val="100000"/>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47"/>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SOC Estimation using wrapper code</a:t>
            </a:r>
            <a:endParaRPr/>
          </a:p>
        </p:txBody>
      </p:sp>
      <p:sp>
        <p:nvSpPr>
          <p:cNvPr id="529" name="Google Shape;529;p47"/>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a:t>For 2 RC Pair and at 25 Deg C </a:t>
            </a:r>
            <a:endParaRPr/>
          </a:p>
        </p:txBody>
      </p:sp>
      <p:pic>
        <p:nvPicPr>
          <p:cNvPr id="530" name="Google Shape;530;p47"/>
          <p:cNvPicPr preferRelativeResize="0"/>
          <p:nvPr/>
        </p:nvPicPr>
        <p:blipFill rotWithShape="1">
          <a:blip r:embed="rId3">
            <a:alphaModFix/>
          </a:blip>
          <a:srcRect/>
          <a:stretch/>
        </p:blipFill>
        <p:spPr>
          <a:xfrm>
            <a:off x="1156288" y="2690412"/>
            <a:ext cx="8661926" cy="4167588"/>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48"/>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SOC Estimation using Simulink model and it’s data</a:t>
            </a:r>
            <a:endParaRPr/>
          </a:p>
        </p:txBody>
      </p:sp>
      <p:sp>
        <p:nvSpPr>
          <p:cNvPr id="536" name="Google Shape;536;p48"/>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a:t>With 3 RC pairs and at 40 C</a:t>
            </a:r>
            <a:endParaRPr/>
          </a:p>
          <a:p>
            <a:pPr marL="228600" lvl="0" indent="-76200" algn="l" rtl="0">
              <a:lnSpc>
                <a:spcPct val="90000"/>
              </a:lnSpc>
              <a:spcBef>
                <a:spcPts val="1000"/>
              </a:spcBef>
              <a:spcAft>
                <a:spcPts val="0"/>
              </a:spcAft>
              <a:buClr>
                <a:schemeClr val="lt1"/>
              </a:buClr>
              <a:buSzPts val="2400"/>
              <a:buNone/>
            </a:pPr>
            <a:endParaRPr/>
          </a:p>
        </p:txBody>
      </p:sp>
      <p:pic>
        <p:nvPicPr>
          <p:cNvPr id="537" name="Google Shape;537;p48"/>
          <p:cNvPicPr preferRelativeResize="0"/>
          <p:nvPr/>
        </p:nvPicPr>
        <p:blipFill rotWithShape="1">
          <a:blip r:embed="rId3">
            <a:alphaModFix/>
          </a:blip>
          <a:srcRect/>
          <a:stretch/>
        </p:blipFill>
        <p:spPr>
          <a:xfrm>
            <a:off x="1767200" y="2743200"/>
            <a:ext cx="8526982" cy="4114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Trebuchet MS"/>
              <a:buNone/>
            </a:pPr>
            <a:r>
              <a:rPr lang="en-US"/>
              <a:t>Making of equivalent circuit cell</a:t>
            </a:r>
            <a:endParaRPr/>
          </a:p>
        </p:txBody>
      </p:sp>
      <p:sp>
        <p:nvSpPr>
          <p:cNvPr id="229" name="Google Shape;229;p4"/>
          <p:cNvSpPr txBox="1">
            <a:spLocks noGrp="1"/>
          </p:cNvSpPr>
          <p:nvPr>
            <p:ph type="body" idx="1"/>
          </p:nvPr>
        </p:nvSpPr>
        <p:spPr>
          <a:xfrm>
            <a:off x="1451579" y="2015732"/>
            <a:ext cx="9603275" cy="377065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a:t>Starting with simplest possible model i.e.,  ideal voltage source where in this model v(t) = OCV.  Voltage is not the function of current, also not a function of past usage and assuming the voltage is constant for the period. </a:t>
            </a:r>
            <a:endParaRPr/>
          </a:p>
          <a:p>
            <a:pPr marL="228600" lvl="0" indent="-228600" algn="l" rtl="0">
              <a:lnSpc>
                <a:spcPct val="90000"/>
              </a:lnSpc>
              <a:spcBef>
                <a:spcPts val="1000"/>
              </a:spcBef>
              <a:spcAft>
                <a:spcPts val="0"/>
              </a:spcAft>
              <a:buClr>
                <a:schemeClr val="lt1"/>
              </a:buClr>
              <a:buSzPts val="2400"/>
              <a:buChar char="•"/>
            </a:pPr>
            <a:r>
              <a:rPr lang="en-US"/>
              <a:t>Including the SOC and capacity phenomena can improve model as on full charge the OCV is high than when it is discharged.  Also to define total capacity Q (mAh/Ah) to be total amount of charge removed when discharging from z =100% to z = 0%.</a:t>
            </a:r>
            <a:endParaRPr/>
          </a:p>
        </p:txBody>
      </p:sp>
      <p:pic>
        <p:nvPicPr>
          <p:cNvPr id="230" name="Google Shape;230;p4"/>
          <p:cNvPicPr preferRelativeResize="0"/>
          <p:nvPr/>
        </p:nvPicPr>
        <p:blipFill rotWithShape="1">
          <a:blip r:embed="rId3">
            <a:alphaModFix/>
          </a:blip>
          <a:srcRect/>
          <a:stretch/>
        </p:blipFill>
        <p:spPr>
          <a:xfrm>
            <a:off x="4236562" y="5058027"/>
            <a:ext cx="3541323" cy="104674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5"/>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Trebuchet MS"/>
              <a:buNone/>
            </a:pPr>
            <a:r>
              <a:rPr lang="en-US"/>
              <a:t>How do we measure voltage polarization?</a:t>
            </a:r>
            <a:endParaRPr/>
          </a:p>
        </p:txBody>
      </p:sp>
      <p:sp>
        <p:nvSpPr>
          <p:cNvPr id="236" name="Google Shape;236;p5"/>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a:t>The above question can be answered using Rint model. Polarization refers to any departure of the cell’s terminal voltage away from OCV due to a passage of current For example, cell’s voltage drops when it is under load.</a:t>
            </a:r>
            <a:endParaRPr/>
          </a:p>
          <a:p>
            <a:pPr marL="228600" lvl="0" indent="-228600" algn="l" rtl="0">
              <a:lnSpc>
                <a:spcPct val="90000"/>
              </a:lnSpc>
              <a:spcBef>
                <a:spcPts val="1000"/>
              </a:spcBef>
              <a:spcAft>
                <a:spcPts val="0"/>
              </a:spcAft>
              <a:buClr>
                <a:schemeClr val="lt1"/>
              </a:buClr>
              <a:buSzPts val="2400"/>
              <a:buChar char="•"/>
            </a:pPr>
            <a:r>
              <a:rPr lang="en-US"/>
              <a:t>This can be modeled, in part, as a resistance in series with the ideal voltage source (the “Rint” model). [v(t) = OCV(z(t)) – R0.i(t) </a:t>
            </a:r>
            <a:endParaRPr/>
          </a:p>
          <a:p>
            <a:pPr marL="228600" lvl="0" indent="-228600" algn="l" rtl="0">
              <a:lnSpc>
                <a:spcPct val="90000"/>
              </a:lnSpc>
              <a:spcBef>
                <a:spcPts val="1000"/>
              </a:spcBef>
              <a:spcAft>
                <a:spcPts val="0"/>
              </a:spcAft>
              <a:buClr>
                <a:schemeClr val="lt1"/>
              </a:buClr>
              <a:buSzPts val="2400"/>
              <a:buChar char="•"/>
            </a:pPr>
            <a:r>
              <a:rPr lang="en-US"/>
              <a:t>v(t) &gt; OCV(z(t)) on charge. </a:t>
            </a:r>
            <a:endParaRPr/>
          </a:p>
          <a:p>
            <a:pPr marL="228600" lvl="0" indent="-228600" algn="l" rtl="0">
              <a:lnSpc>
                <a:spcPct val="90000"/>
              </a:lnSpc>
              <a:spcBef>
                <a:spcPts val="1000"/>
              </a:spcBef>
              <a:spcAft>
                <a:spcPts val="0"/>
              </a:spcAft>
              <a:buClr>
                <a:schemeClr val="lt1"/>
              </a:buClr>
              <a:buSzPts val="2400"/>
              <a:buChar char="•"/>
            </a:pPr>
            <a:r>
              <a:rPr lang="en-US"/>
              <a:t>v(t) &lt; OCV(z(t)) on discharge.</a:t>
            </a:r>
            <a:endParaRPr/>
          </a:p>
          <a:p>
            <a:pPr marL="228600" lvl="0" indent="-228600" algn="l" rtl="0">
              <a:lnSpc>
                <a:spcPct val="90000"/>
              </a:lnSpc>
              <a:spcBef>
                <a:spcPts val="1000"/>
              </a:spcBef>
              <a:spcAft>
                <a:spcPts val="0"/>
              </a:spcAft>
              <a:buClr>
                <a:schemeClr val="lt1"/>
              </a:buClr>
              <a:buSzPts val="2400"/>
              <a:buChar char="•"/>
            </a:pPr>
            <a:r>
              <a:rPr lang="en-US"/>
              <a:t>Power dissipated by R0 as heat : energy efficiency imperfect</a:t>
            </a:r>
            <a:endParaRPr/>
          </a:p>
        </p:txBody>
      </p:sp>
      <p:pic>
        <p:nvPicPr>
          <p:cNvPr id="237" name="Google Shape;237;p5"/>
          <p:cNvPicPr preferRelativeResize="0"/>
          <p:nvPr/>
        </p:nvPicPr>
        <p:blipFill rotWithShape="1">
          <a:blip r:embed="rId3">
            <a:alphaModFix/>
          </a:blip>
          <a:srcRect/>
          <a:stretch/>
        </p:blipFill>
        <p:spPr>
          <a:xfrm>
            <a:off x="9507985" y="4678052"/>
            <a:ext cx="2514536" cy="201700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Trebuchet MS"/>
              <a:buNone/>
            </a:pPr>
            <a:r>
              <a:rPr lang="en-US"/>
              <a:t>Diffusion voltage</a:t>
            </a:r>
            <a:endParaRPr/>
          </a:p>
        </p:txBody>
      </p:sp>
      <p:sp>
        <p:nvSpPr>
          <p:cNvPr id="243" name="Google Shape;243;p6"/>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a:t>“Rint” model suffices for simple electronics designs, but not for advanced consumer electronics and xEV applications.</a:t>
            </a:r>
            <a:endParaRPr/>
          </a:p>
          <a:p>
            <a:pPr marL="228600" lvl="0" indent="-228600" algn="l" rtl="0">
              <a:lnSpc>
                <a:spcPct val="90000"/>
              </a:lnSpc>
              <a:spcBef>
                <a:spcPts val="1000"/>
              </a:spcBef>
              <a:spcAft>
                <a:spcPts val="0"/>
              </a:spcAft>
              <a:buClr>
                <a:schemeClr val="lt1"/>
              </a:buClr>
              <a:buSzPts val="2400"/>
              <a:buChar char="•"/>
            </a:pPr>
            <a:r>
              <a:rPr lang="en-US"/>
              <a:t>i(t).R0 models instantaneous response to a change in input current. </a:t>
            </a:r>
            <a:endParaRPr/>
          </a:p>
          <a:p>
            <a:pPr marL="228600" lvl="0" indent="-228600" algn="l" rtl="0">
              <a:lnSpc>
                <a:spcPct val="90000"/>
              </a:lnSpc>
              <a:spcBef>
                <a:spcPts val="1000"/>
              </a:spcBef>
              <a:spcAft>
                <a:spcPts val="0"/>
              </a:spcAft>
              <a:buClr>
                <a:schemeClr val="lt1"/>
              </a:buClr>
              <a:buSzPts val="2400"/>
              <a:buChar char="•"/>
            </a:pPr>
            <a:r>
              <a:rPr lang="en-US"/>
              <a:t>In practice, we also observe dynamic (non-instantaneous) response to a current step Similarly, when cell rests, voltage doesn’t immediately return to OCV: relaxes gradually.</a:t>
            </a:r>
            <a:endParaRPr/>
          </a:p>
          <a:p>
            <a:pPr marL="228600" lvl="0" indent="-228600" algn="l" rtl="0">
              <a:lnSpc>
                <a:spcPct val="90000"/>
              </a:lnSpc>
              <a:spcBef>
                <a:spcPts val="1000"/>
              </a:spcBef>
              <a:spcAft>
                <a:spcPts val="0"/>
              </a:spcAft>
              <a:buClr>
                <a:schemeClr val="lt1"/>
              </a:buClr>
              <a:buSzPts val="2400"/>
              <a:buChar char="•"/>
            </a:pPr>
            <a:r>
              <a:rPr lang="en-US"/>
              <a:t>Caused by slow diffusion processes in the cell, so this slowly-changing voltage is referred as a diffusion voltage.</a:t>
            </a:r>
            <a:endParaRPr/>
          </a:p>
        </p:txBody>
      </p:sp>
      <p:pic>
        <p:nvPicPr>
          <p:cNvPr id="244" name="Google Shape;244;p6"/>
          <p:cNvPicPr preferRelativeResize="0"/>
          <p:nvPr/>
        </p:nvPicPr>
        <p:blipFill rotWithShape="1">
          <a:blip r:embed="rId3">
            <a:alphaModFix/>
          </a:blip>
          <a:srcRect/>
          <a:stretch/>
        </p:blipFill>
        <p:spPr>
          <a:xfrm>
            <a:off x="9428084" y="5210783"/>
            <a:ext cx="2636669" cy="1554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7"/>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Thevenin model for diffusion measure</a:t>
            </a:r>
            <a:endParaRPr/>
          </a:p>
        </p:txBody>
      </p:sp>
      <p:sp>
        <p:nvSpPr>
          <p:cNvPr id="250" name="Google Shape;250;p7"/>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a:t>Diffusion voltages can be closely approximated in a circuit using one or more parallel resistor-capacitor sub-circuits.</a:t>
            </a:r>
            <a:endParaRPr/>
          </a:p>
          <a:p>
            <a:pPr marL="228600" lvl="0" indent="-228600" algn="l" rtl="0">
              <a:lnSpc>
                <a:spcPct val="90000"/>
              </a:lnSpc>
              <a:spcBef>
                <a:spcPts val="1000"/>
              </a:spcBef>
              <a:spcAft>
                <a:spcPts val="0"/>
              </a:spcAft>
              <a:buClr>
                <a:schemeClr val="lt1"/>
              </a:buClr>
              <a:buSzPts val="2400"/>
              <a:buChar char="•"/>
            </a:pPr>
            <a:r>
              <a:rPr lang="en-US"/>
              <a:t>The cell Thevenin model is : v(t) = OCV(z(t))-vc1(t)-i(t)R0, where vc1 = R1I(t). </a:t>
            </a:r>
            <a:endParaRPr/>
          </a:p>
          <a:p>
            <a:pPr marL="228600" lvl="0" indent="-76200" algn="l" rtl="0">
              <a:lnSpc>
                <a:spcPct val="90000"/>
              </a:lnSpc>
              <a:spcBef>
                <a:spcPts val="1000"/>
              </a:spcBef>
              <a:spcAft>
                <a:spcPts val="0"/>
              </a:spcAft>
              <a:buClr>
                <a:schemeClr val="lt1"/>
              </a:buClr>
              <a:buSzPts val="2400"/>
              <a:buNone/>
            </a:pPr>
            <a:endParaRPr/>
          </a:p>
          <a:p>
            <a:pPr marL="0" lvl="0" indent="0" algn="l" rtl="0">
              <a:lnSpc>
                <a:spcPct val="90000"/>
              </a:lnSpc>
              <a:spcBef>
                <a:spcPts val="1000"/>
              </a:spcBef>
              <a:spcAft>
                <a:spcPts val="0"/>
              </a:spcAft>
              <a:buClr>
                <a:schemeClr val="lt1"/>
              </a:buClr>
              <a:buSzPts val="2400"/>
              <a:buNone/>
            </a:pPr>
            <a:endParaRPr/>
          </a:p>
        </p:txBody>
      </p:sp>
      <p:pic>
        <p:nvPicPr>
          <p:cNvPr id="251" name="Google Shape;251;p7"/>
          <p:cNvPicPr preferRelativeResize="0"/>
          <p:nvPr/>
        </p:nvPicPr>
        <p:blipFill rotWithShape="1">
          <a:blip r:embed="rId3">
            <a:alphaModFix/>
          </a:blip>
          <a:srcRect/>
          <a:stretch/>
        </p:blipFill>
        <p:spPr>
          <a:xfrm>
            <a:off x="1107041" y="4136530"/>
            <a:ext cx="4242199" cy="2368077"/>
          </a:xfrm>
          <a:prstGeom prst="rect">
            <a:avLst/>
          </a:prstGeom>
          <a:noFill/>
          <a:ln>
            <a:noFill/>
          </a:ln>
        </p:spPr>
      </p:pic>
      <p:pic>
        <p:nvPicPr>
          <p:cNvPr id="252" name="Google Shape;252;p7"/>
          <p:cNvPicPr preferRelativeResize="0"/>
          <p:nvPr/>
        </p:nvPicPr>
        <p:blipFill rotWithShape="1">
          <a:blip r:embed="rId4">
            <a:alphaModFix/>
          </a:blip>
          <a:srcRect/>
          <a:stretch/>
        </p:blipFill>
        <p:spPr>
          <a:xfrm>
            <a:off x="5775960" y="3613317"/>
            <a:ext cx="5102185" cy="289129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8"/>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Hysteresis Voltage</a:t>
            </a:r>
            <a:endParaRPr/>
          </a:p>
        </p:txBody>
      </p:sp>
      <p:sp>
        <p:nvSpPr>
          <p:cNvPr id="258" name="Google Shape;258;p8"/>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lt1"/>
              </a:buClr>
              <a:buSzPts val="2400"/>
              <a:buChar char="•"/>
            </a:pPr>
            <a:r>
              <a:rPr lang="en-US"/>
              <a:t>If a cell is allowed to rest long enough, diffusion voltages decay to zero, so model voltage decays to OCV. In a real cell, this doesn’t happen. For every SOC, we find a range of possible stable “OCV” values.</a:t>
            </a:r>
            <a:endParaRPr/>
          </a:p>
          <a:p>
            <a:pPr marL="228600" lvl="0" indent="-228600" algn="l" rtl="0">
              <a:lnSpc>
                <a:spcPct val="90000"/>
              </a:lnSpc>
              <a:spcBef>
                <a:spcPts val="1000"/>
              </a:spcBef>
              <a:spcAft>
                <a:spcPts val="0"/>
              </a:spcAft>
              <a:buClr>
                <a:schemeClr val="lt1"/>
              </a:buClr>
              <a:buSzPts val="2400"/>
              <a:buChar char="•"/>
            </a:pPr>
            <a:r>
              <a:rPr lang="en-US"/>
              <a:t>Ignoring it causes large prediction errors. Note distinction between hysteresis and diffusion voltages:</a:t>
            </a:r>
            <a:endParaRPr/>
          </a:p>
          <a:p>
            <a:pPr marL="228600" lvl="0" indent="-228600" algn="l" rtl="0">
              <a:lnSpc>
                <a:spcPct val="90000"/>
              </a:lnSpc>
              <a:spcBef>
                <a:spcPts val="1000"/>
              </a:spcBef>
              <a:spcAft>
                <a:spcPts val="0"/>
              </a:spcAft>
              <a:buClr>
                <a:schemeClr val="lt1"/>
              </a:buClr>
              <a:buSzPts val="2400"/>
              <a:buChar char="•"/>
            </a:pPr>
            <a:r>
              <a:rPr lang="en-US"/>
              <a:t>Diffusion voltages change directly with time but hysteresis voltages change when SOC changes.</a:t>
            </a:r>
            <a:endParaRPr/>
          </a:p>
          <a:p>
            <a:pPr marL="228600" lvl="0" indent="-228600" algn="l" rtl="0">
              <a:lnSpc>
                <a:spcPct val="90000"/>
              </a:lnSpc>
              <a:spcBef>
                <a:spcPts val="1000"/>
              </a:spcBef>
              <a:spcAft>
                <a:spcPts val="0"/>
              </a:spcAft>
              <a:buClr>
                <a:schemeClr val="lt1"/>
              </a:buClr>
              <a:buSzPts val="2400"/>
              <a:buChar char="•"/>
            </a:pPr>
            <a:r>
              <a:rPr lang="en-US"/>
              <a:t>Plot shows evidence of hysteresis for C/30 (approximate equilibrium) test.</a:t>
            </a:r>
            <a:endParaRPr/>
          </a:p>
        </p:txBody>
      </p:sp>
      <p:pic>
        <p:nvPicPr>
          <p:cNvPr id="259" name="Google Shape;259;p8"/>
          <p:cNvPicPr preferRelativeResize="0"/>
          <p:nvPr/>
        </p:nvPicPr>
        <p:blipFill rotWithShape="1">
          <a:blip r:embed="rId3">
            <a:alphaModFix/>
          </a:blip>
          <a:srcRect/>
          <a:stretch/>
        </p:blipFill>
        <p:spPr>
          <a:xfrm>
            <a:off x="9206333" y="3644956"/>
            <a:ext cx="2787652" cy="2176723"/>
          </a:xfrm>
          <a:prstGeom prst="rect">
            <a:avLst/>
          </a:prstGeom>
          <a:noFill/>
          <a:ln>
            <a:noFill/>
          </a:ln>
        </p:spPr>
      </p:pic>
    </p:spTree>
  </p:cSld>
  <p:clrMapOvr>
    <a:masterClrMapping/>
  </p:clrMapOvr>
</p:sld>
</file>

<file path=ppt/theme/theme1.xml><?xml version="1.0" encoding="utf-8"?>
<a:theme xmlns:a="http://schemas.openxmlformats.org/drawingml/2006/main" name="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3396</Words>
  <Application>Microsoft Office PowerPoint</Application>
  <PresentationFormat>Widescreen</PresentationFormat>
  <Paragraphs>241</Paragraphs>
  <Slides>49</Slides>
  <Notes>49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49</vt:i4>
      </vt:variant>
    </vt:vector>
  </HeadingPairs>
  <TitlesOfParts>
    <vt:vector size="52" baseType="lpstr">
      <vt:lpstr>Arial</vt:lpstr>
      <vt:lpstr>Trebuchet MS</vt:lpstr>
      <vt:lpstr>Berlin</vt:lpstr>
      <vt:lpstr> Battery Management systems: Cell/Battery Pack Modelling and SOC Estimation using Kalman Filter  </vt:lpstr>
      <vt:lpstr>Disclaimer</vt:lpstr>
      <vt:lpstr>Understanding Li-ion cells</vt:lpstr>
      <vt:lpstr>Battery management system</vt:lpstr>
      <vt:lpstr>Making of equivalent circuit cell</vt:lpstr>
      <vt:lpstr>How do we measure voltage polarization?</vt:lpstr>
      <vt:lpstr>Diffusion voltage</vt:lpstr>
      <vt:lpstr>Thevenin model for diffusion measure</vt:lpstr>
      <vt:lpstr>Hysteresis Voltage</vt:lpstr>
      <vt:lpstr>The Enhanced Self-correcting cell model (ECM)</vt:lpstr>
      <vt:lpstr>Project Flow-chart (Basic)</vt:lpstr>
      <vt:lpstr>Basic structure of modelling</vt:lpstr>
      <vt:lpstr>PowerPoint Presentation</vt:lpstr>
      <vt:lpstr>Procedure to measure static OCV of Cell </vt:lpstr>
      <vt:lpstr>Continuing the procedure</vt:lpstr>
      <vt:lpstr>Calculating Coulombic efficiency and total capacity</vt:lpstr>
      <vt:lpstr>Overcoming missing data</vt:lpstr>
      <vt:lpstr>Missing data &amp; overcoming data of SSG cell @ 0 deg C</vt:lpstr>
      <vt:lpstr>Modelling Temperature dependency</vt:lpstr>
      <vt:lpstr>Raw OCV test results</vt:lpstr>
      <vt:lpstr>Comparison of LG and SSG cell at 25 deg C</vt:lpstr>
      <vt:lpstr>Introducing the dynamic portion of test</vt:lpstr>
      <vt:lpstr>Discharge and charge calibration of the test</vt:lpstr>
      <vt:lpstr>Overall procedure to determine parameter values</vt:lpstr>
      <vt:lpstr>Finding R–C time constant</vt:lpstr>
      <vt:lpstr>Compute rms prediction voltage error</vt:lpstr>
      <vt:lpstr>Graphical results for Dynamic OCV</vt:lpstr>
      <vt:lpstr>SSG and LG Dynamic model Comparison</vt:lpstr>
      <vt:lpstr>RMS Error comparison Table</vt:lpstr>
      <vt:lpstr>MATLAB toolbox to use the ECM cell model</vt:lpstr>
      <vt:lpstr>Simulink cell model using simCell toolbox</vt:lpstr>
      <vt:lpstr>PowerPoint Presentation</vt:lpstr>
      <vt:lpstr>Graphical representation of LG and SSG model at 40 deg C</vt:lpstr>
      <vt:lpstr>Graphical representation of LG and SSG model at 25 deg C</vt:lpstr>
      <vt:lpstr>Graphical representation of LG and SSG model at 10 deg C</vt:lpstr>
      <vt:lpstr>Battery Pack Sizing</vt:lpstr>
      <vt:lpstr>Battery Pack with SCM Configuration</vt:lpstr>
      <vt:lpstr>Graphical representation of SCM voltage and SOC of cell</vt:lpstr>
      <vt:lpstr>Battery Pack with PCM Configuration</vt:lpstr>
      <vt:lpstr>Graphical representation of PCM voltage and SOC of cell</vt:lpstr>
      <vt:lpstr>SOC Estimation using Kalman Filter</vt:lpstr>
      <vt:lpstr>State, Parameter and Pros of SOC Estimation</vt:lpstr>
      <vt:lpstr>Extended Kalman Filter steps</vt:lpstr>
      <vt:lpstr>Steps used in EKF (Prediction Steps)</vt:lpstr>
      <vt:lpstr>Steps used in EKF (Prediction Steps)</vt:lpstr>
      <vt:lpstr>Steps used in EKF (Correction Steps)</vt:lpstr>
      <vt:lpstr>SOC Estimation using Project Cell Model </vt:lpstr>
      <vt:lpstr>SOC Estimation using wrapper code</vt:lpstr>
      <vt:lpstr>SOC Estimation using Simulink model and it’s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Battery Management systems: Cell/Battery Pack Modelling and SOC Estimation using Kalman Filter  </dc:title>
  <dc:creator>ashukla@dorleco.com</dc:creator>
  <cp:lastModifiedBy>Adhip Shukla</cp:lastModifiedBy>
  <cp:revision>3</cp:revision>
  <dcterms:created xsi:type="dcterms:W3CDTF">2021-11-30T09:59:04Z</dcterms:created>
  <dcterms:modified xsi:type="dcterms:W3CDTF">2024-01-12T00:22:36Z</dcterms:modified>
</cp:coreProperties>
</file>