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25A6-F093-0EB8-6A63-46E14D40C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C4ECC0-846B-3FC5-7403-18D9E2956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34355-ECDB-8281-F344-41EBBD02801C}"/>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5" name="Footer Placeholder 4">
            <a:extLst>
              <a:ext uri="{FF2B5EF4-FFF2-40B4-BE49-F238E27FC236}">
                <a16:creationId xmlns:a16="http://schemas.microsoft.com/office/drawing/2014/main" id="{3D971A26-F3E0-3A31-CC73-412F6F766E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F123791-BA0D-E038-B180-F7B915EFA730}"/>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24707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8DFB-D9D1-353D-534B-0B2BA5DBC7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95D5A4-718D-FB4E-4599-A76BF5800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75D0A-B51E-E81A-7DC0-59000B8800F4}"/>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5" name="Footer Placeholder 4">
            <a:extLst>
              <a:ext uri="{FF2B5EF4-FFF2-40B4-BE49-F238E27FC236}">
                <a16:creationId xmlns:a16="http://schemas.microsoft.com/office/drawing/2014/main" id="{530D2911-CCB2-97F5-D2F8-2AA61473D9C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B7CCFBC-7038-7CB6-CC26-8EFEA224FBCB}"/>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20296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461A9-7C02-1F54-284B-3E3870867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B4DE3-601C-ADED-1A3E-A6A8292D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E1AC5-FC7E-FF8A-C587-1BD72FAEFFA9}"/>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5" name="Footer Placeholder 4">
            <a:extLst>
              <a:ext uri="{FF2B5EF4-FFF2-40B4-BE49-F238E27FC236}">
                <a16:creationId xmlns:a16="http://schemas.microsoft.com/office/drawing/2014/main" id="{8F5B0370-FFA1-06AD-B69E-96C4F94EFA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F53867-1FE2-101E-8217-9ED6907328D1}"/>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226352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A75-1232-5244-5494-F82EBFFBC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404739-4F8C-FA01-0613-242D1E336E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85480-4DF2-1ABF-0AEA-3C705AA6CD45}"/>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5" name="Footer Placeholder 4">
            <a:extLst>
              <a:ext uri="{FF2B5EF4-FFF2-40B4-BE49-F238E27FC236}">
                <a16:creationId xmlns:a16="http://schemas.microsoft.com/office/drawing/2014/main" id="{C5AEB0CF-A4C5-345E-7A10-F70889270C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5697118-9AD5-C590-729C-44D5B4067122}"/>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50409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7AF2-DEBE-0A22-1529-F73624EE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B37FF3-5594-21AE-8558-FC045082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9B6CA-0928-2921-CAAD-51B9EF47A125}"/>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5" name="Footer Placeholder 4">
            <a:extLst>
              <a:ext uri="{FF2B5EF4-FFF2-40B4-BE49-F238E27FC236}">
                <a16:creationId xmlns:a16="http://schemas.microsoft.com/office/drawing/2014/main" id="{F37173E3-33C4-7D1B-5A1B-593E153C411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69A0A88-F7B9-948C-4422-45B8AEE2CB55}"/>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12918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C680-EA31-FB1F-A492-862DA6D6A2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21392B-C32C-465A-6598-E42C5677B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BE1E4D-6C69-DBD7-A7B0-CB08467D1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86AE6A-AD83-826C-9917-21AA18D65547}"/>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6" name="Footer Placeholder 5">
            <a:extLst>
              <a:ext uri="{FF2B5EF4-FFF2-40B4-BE49-F238E27FC236}">
                <a16:creationId xmlns:a16="http://schemas.microsoft.com/office/drawing/2014/main" id="{941B7FB5-0BBC-4657-F8AB-1526AB75F28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F1CA727-468E-8233-C568-3A405A52F45A}"/>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160576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8650-955C-A852-0E07-92C3AA65D1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EF3B6-C72E-D737-1583-61B573DE7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827482-2132-BC50-EBB7-02D16173C9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EF79F4-040D-A71A-8C6D-1B23AD66A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6C01C0-245D-8119-7D22-CC4EF42BF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20E660-6C53-B917-8760-1FEAFD9EB9AF}"/>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8" name="Footer Placeholder 7">
            <a:extLst>
              <a:ext uri="{FF2B5EF4-FFF2-40B4-BE49-F238E27FC236}">
                <a16:creationId xmlns:a16="http://schemas.microsoft.com/office/drawing/2014/main" id="{B1954079-6FFF-ED5F-D83E-1B4C2E7C137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F62DF9A-3166-9EAC-8787-98A0FFDF3E78}"/>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384582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F81C-DBDC-7C34-686E-14EBC5D140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7EA5CE-336A-AF3A-C044-4A46304A39F1}"/>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4" name="Footer Placeholder 3">
            <a:extLst>
              <a:ext uri="{FF2B5EF4-FFF2-40B4-BE49-F238E27FC236}">
                <a16:creationId xmlns:a16="http://schemas.microsoft.com/office/drawing/2014/main" id="{9751702A-28DD-C1B8-A193-B0FAABA6185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587D590-761D-BFB0-2BA3-A42F0D33A228}"/>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336532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60668-95B0-0214-1E69-21592F997E6E}"/>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3" name="Footer Placeholder 2">
            <a:extLst>
              <a:ext uri="{FF2B5EF4-FFF2-40B4-BE49-F238E27FC236}">
                <a16:creationId xmlns:a16="http://schemas.microsoft.com/office/drawing/2014/main" id="{9D34D074-038F-1B90-554F-FBB86BD1696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03722D-1884-05BD-F29C-6DE94F11913D}"/>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193712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58A8-D210-E187-CFD2-AD77A01C4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E67145-1F88-81CA-EB74-9E553EE26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E81860-4267-8C1B-6FF9-5333ECE63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A7089-9411-6D1C-9C7D-6EA7AED09A9D}"/>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6" name="Footer Placeholder 5">
            <a:extLst>
              <a:ext uri="{FF2B5EF4-FFF2-40B4-BE49-F238E27FC236}">
                <a16:creationId xmlns:a16="http://schemas.microsoft.com/office/drawing/2014/main" id="{70389EB9-B846-CC2B-8D75-C0668428536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2EBB7A-78A1-430C-2BFC-7FAD196419E6}"/>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71294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1226-DED3-CF1C-F1A1-964E09797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2172AC-F889-D03C-F78B-919FA709F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1F18008-1CD1-3CA0-9AA5-088A5DA4F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86196-6FED-4497-CDD7-BD8D22545400}"/>
              </a:ext>
            </a:extLst>
          </p:cNvPr>
          <p:cNvSpPr>
            <a:spLocks noGrp="1"/>
          </p:cNvSpPr>
          <p:nvPr>
            <p:ph type="dt" sz="half" idx="10"/>
          </p:nvPr>
        </p:nvSpPr>
        <p:spPr/>
        <p:txBody>
          <a:bodyPr/>
          <a:lstStyle/>
          <a:p>
            <a:fld id="{6EDC4583-61EB-4E53-8604-F63430C39EC9}" type="datetimeFigureOut">
              <a:rPr lang="en-IN" smtClean="0"/>
              <a:t>17-04-2024</a:t>
            </a:fld>
            <a:endParaRPr lang="en-IN" dirty="0"/>
          </a:p>
        </p:txBody>
      </p:sp>
      <p:sp>
        <p:nvSpPr>
          <p:cNvPr id="6" name="Footer Placeholder 5">
            <a:extLst>
              <a:ext uri="{FF2B5EF4-FFF2-40B4-BE49-F238E27FC236}">
                <a16:creationId xmlns:a16="http://schemas.microsoft.com/office/drawing/2014/main" id="{132593E0-4420-374A-0263-7DC96B0B3DE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96B46F-8AED-F998-16C0-67C876F5D1CB}"/>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299594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DBACF-5C24-54E1-1A94-BA837CD79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5B95B5-7CD0-E8DC-7804-119EE3858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84115-4222-85DE-8DAE-82D985659A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C4583-61EB-4E53-8604-F63430C39EC9}" type="datetimeFigureOut">
              <a:rPr lang="en-IN" smtClean="0"/>
              <a:t>17-04-2024</a:t>
            </a:fld>
            <a:endParaRPr lang="en-IN" dirty="0"/>
          </a:p>
        </p:txBody>
      </p:sp>
      <p:sp>
        <p:nvSpPr>
          <p:cNvPr id="5" name="Footer Placeholder 4">
            <a:extLst>
              <a:ext uri="{FF2B5EF4-FFF2-40B4-BE49-F238E27FC236}">
                <a16:creationId xmlns:a16="http://schemas.microsoft.com/office/drawing/2014/main" id="{A7D5E9F2-4AD7-2D17-F72C-D459EE392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797E4F1-FD78-2787-D88C-BE40FBA12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B2CF1-4EDE-4FAF-B7F5-AD37A8741B33}" type="slidenum">
              <a:rPr lang="en-IN" smtClean="0"/>
              <a:t>‹#›</a:t>
            </a:fld>
            <a:endParaRPr lang="en-IN" dirty="0"/>
          </a:p>
        </p:txBody>
      </p:sp>
    </p:spTree>
    <p:extLst>
      <p:ext uri="{BB962C8B-B14F-4D97-AF65-F5344CB8AC3E}">
        <p14:creationId xmlns:p14="http://schemas.microsoft.com/office/powerpoint/2010/main" val="58332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1563-3570-498C-ED7A-272A535877A5}"/>
              </a:ext>
            </a:extLst>
          </p:cNvPr>
          <p:cNvSpPr>
            <a:spLocks noGrp="1"/>
          </p:cNvSpPr>
          <p:nvPr>
            <p:ph type="ctrTitle"/>
          </p:nvPr>
        </p:nvSpPr>
        <p:spPr/>
        <p:txBody>
          <a:bodyPr/>
          <a:lstStyle/>
          <a:p>
            <a:r>
              <a:rPr lang="en-IN" dirty="0"/>
              <a:t>Threading &amp; </a:t>
            </a:r>
            <a:r>
              <a:rPr lang="en-IN" dirty="0" err="1"/>
              <a:t>MultiThreading</a:t>
            </a:r>
            <a:endParaRPr lang="en-IN" dirty="0"/>
          </a:p>
        </p:txBody>
      </p:sp>
      <p:sp>
        <p:nvSpPr>
          <p:cNvPr id="4" name="Rectangle 1">
            <a:extLst>
              <a:ext uri="{FF2B5EF4-FFF2-40B4-BE49-F238E27FC236}">
                <a16:creationId xmlns:a16="http://schemas.microsoft.com/office/drawing/2014/main" id="{19C469C5-EA11-8E7F-1E08-5778B684CD5B}"/>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you have two main ways to create and work with threads: using the </a:t>
            </a:r>
            <a:r>
              <a:rPr kumimoji="0" lang="en-US" altLang="en-US" b="1" i="0" u="none" strike="noStrike" cap="none" normalizeH="0" baseline="0">
                <a:ln>
                  <a:noFill/>
                </a:ln>
                <a:solidFill>
                  <a:srgbClr val="ECECEC"/>
                </a:solidFill>
                <a:effectLst/>
                <a:latin typeface="Söhne Mono"/>
              </a:rPr>
              <a:t>Thread</a:t>
            </a:r>
            <a:r>
              <a:rPr kumimoji="0" lang="en-US" altLang="en-US" sz="1200" b="0" i="0" u="none" strike="noStrike" cap="none" normalizeH="0" baseline="0">
                <a:ln>
                  <a:noFill/>
                </a:ln>
                <a:solidFill>
                  <a:srgbClr val="ECECEC"/>
                </a:solidFill>
                <a:effectLst/>
                <a:latin typeface="Söhne"/>
              </a:rPr>
              <a:t> class directly or implementing the </a:t>
            </a:r>
            <a:r>
              <a:rPr kumimoji="0" lang="en-US" altLang="en-US" b="1" i="0" u="none" strike="noStrike" cap="none" normalizeH="0" baseline="0">
                <a:ln>
                  <a:noFill/>
                </a:ln>
                <a:solidFill>
                  <a:srgbClr val="ECECEC"/>
                </a:solidFill>
                <a:effectLst/>
                <a:latin typeface="Söhne Mono"/>
              </a:rPr>
              <a:t>Runnable</a:t>
            </a:r>
            <a:r>
              <a:rPr kumimoji="0" lang="en-US" altLang="en-US" sz="1200" b="0" i="0" u="none" strike="noStrike" cap="none" normalizeH="0" baseline="0">
                <a:ln>
                  <a:noFill/>
                </a:ln>
                <a:solidFill>
                  <a:srgbClr val="ECECEC"/>
                </a:solidFill>
                <a:effectLst/>
                <a:latin typeface="Söhne"/>
              </a:rPr>
              <a:t> interface. Here are the key differences between them:</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19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4308-D773-DE78-A04E-3B61E32DB836}"/>
              </a:ext>
            </a:extLst>
          </p:cNvPr>
          <p:cNvSpPr>
            <a:spLocks noGrp="1"/>
          </p:cNvSpPr>
          <p:nvPr>
            <p:ph type="title"/>
          </p:nvPr>
        </p:nvSpPr>
        <p:spPr/>
        <p:txBody>
          <a:bodyPr/>
          <a:lstStyle/>
          <a:p>
            <a:r>
              <a:rPr lang="en-IN" b="1" dirty="0"/>
              <a:t>Thread </a:t>
            </a:r>
            <a:r>
              <a:rPr lang="en-US" b="1" dirty="0"/>
              <a:t>Synchronization:</a:t>
            </a:r>
            <a:endParaRPr lang="en-IN" b="1" dirty="0"/>
          </a:p>
        </p:txBody>
      </p:sp>
      <p:sp>
        <p:nvSpPr>
          <p:cNvPr id="3" name="Content Placeholder 2">
            <a:extLst>
              <a:ext uri="{FF2B5EF4-FFF2-40B4-BE49-F238E27FC236}">
                <a16:creationId xmlns:a16="http://schemas.microsoft.com/office/drawing/2014/main" id="{56C3BADC-7F16-A2EB-221D-B50ACAC48955}"/>
              </a:ext>
            </a:extLst>
          </p:cNvPr>
          <p:cNvSpPr>
            <a:spLocks noGrp="1"/>
          </p:cNvSpPr>
          <p:nvPr>
            <p:ph idx="1"/>
          </p:nvPr>
        </p:nvSpPr>
        <p:spPr/>
        <p:txBody>
          <a:bodyPr/>
          <a:lstStyle/>
          <a:p>
            <a:r>
              <a:rPr lang="en-US" dirty="0"/>
              <a:t>Synchronization in java is the capability to control the access of multiple threads to any shared resource. </a:t>
            </a:r>
          </a:p>
          <a:p>
            <a:r>
              <a:rPr lang="en-US" dirty="0"/>
              <a:t>In the Multithreading concept, multiple threads try to access the shared resources at a time to produce inconsistent results. </a:t>
            </a:r>
          </a:p>
          <a:p>
            <a:r>
              <a:rPr lang="en-US" dirty="0"/>
              <a:t>The synchronization is necessary for reliable communication between threads</a:t>
            </a:r>
            <a:endParaRPr lang="en-IN" dirty="0"/>
          </a:p>
        </p:txBody>
      </p:sp>
    </p:spTree>
    <p:extLst>
      <p:ext uri="{BB962C8B-B14F-4D97-AF65-F5344CB8AC3E}">
        <p14:creationId xmlns:p14="http://schemas.microsoft.com/office/powerpoint/2010/main" val="299750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E100-FA50-8C18-12F1-D8FD13542D2C}"/>
              </a:ext>
            </a:extLst>
          </p:cNvPr>
          <p:cNvSpPr>
            <a:spLocks noGrp="1"/>
          </p:cNvSpPr>
          <p:nvPr>
            <p:ph type="title"/>
          </p:nvPr>
        </p:nvSpPr>
        <p:spPr/>
        <p:txBody>
          <a:bodyPr/>
          <a:lstStyle/>
          <a:p>
            <a:r>
              <a:rPr lang="en-IN" dirty="0"/>
              <a:t>Wait() &amp; Notify():</a:t>
            </a:r>
          </a:p>
        </p:txBody>
      </p:sp>
      <p:sp>
        <p:nvSpPr>
          <p:cNvPr id="3" name="Content Placeholder 2">
            <a:extLst>
              <a:ext uri="{FF2B5EF4-FFF2-40B4-BE49-F238E27FC236}">
                <a16:creationId xmlns:a16="http://schemas.microsoft.com/office/drawing/2014/main" id="{08D2B653-2C41-27C1-587C-9574E6AD9181}"/>
              </a:ext>
            </a:extLst>
          </p:cNvPr>
          <p:cNvSpPr>
            <a:spLocks noGrp="1"/>
          </p:cNvSpPr>
          <p:nvPr>
            <p:ph idx="1"/>
          </p:nvPr>
        </p:nvSpPr>
        <p:spPr/>
        <p:txBody>
          <a:bodyPr/>
          <a:lstStyle/>
          <a:p>
            <a:r>
              <a:rPr lang="en-US" dirty="0"/>
              <a:t>wait() and notify() are methods provided by the Object class that enable inter-thread communication and synchronization. </a:t>
            </a:r>
          </a:p>
          <a:p>
            <a:r>
              <a:rPr lang="en-US" dirty="0"/>
              <a:t>They are used in scenarios where one thread needs to wait for a specific condition to be met before proceeding, and another thread needs to notify the waiting thread when that condition is satisfied.</a:t>
            </a:r>
          </a:p>
          <a:p>
            <a:r>
              <a:rPr lang="en-US" b="0" i="0" dirty="0">
                <a:solidFill>
                  <a:srgbClr val="BDC1C6"/>
                </a:solidFill>
                <a:effectLst/>
                <a:highlight>
                  <a:srgbClr val="202124"/>
                </a:highlight>
                <a:latin typeface="Google Sans"/>
              </a:rPr>
              <a:t>The major difference is to wait to release the lock or monitor while sleep doesn't release any lock or monitor while waiting. Wait is used for inter-thread communication while sleep is used to introduce pause on execution</a:t>
            </a:r>
            <a:endParaRPr lang="en-IN" dirty="0"/>
          </a:p>
        </p:txBody>
      </p:sp>
    </p:spTree>
    <p:extLst>
      <p:ext uri="{BB962C8B-B14F-4D97-AF65-F5344CB8AC3E}">
        <p14:creationId xmlns:p14="http://schemas.microsoft.com/office/powerpoint/2010/main" val="86211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482B-4A4F-698B-29C8-1CB74B167F8D}"/>
              </a:ext>
            </a:extLst>
          </p:cNvPr>
          <p:cNvSpPr>
            <a:spLocks noGrp="1"/>
          </p:cNvSpPr>
          <p:nvPr>
            <p:ph type="title"/>
          </p:nvPr>
        </p:nvSpPr>
        <p:spPr/>
        <p:txBody>
          <a:bodyPr/>
          <a:lstStyle/>
          <a:p>
            <a:r>
              <a:rPr lang="en-IN" b="1" dirty="0"/>
              <a:t>Lock &amp; Condition:</a:t>
            </a:r>
          </a:p>
        </p:txBody>
      </p:sp>
      <p:sp>
        <p:nvSpPr>
          <p:cNvPr id="3" name="Content Placeholder 2">
            <a:extLst>
              <a:ext uri="{FF2B5EF4-FFF2-40B4-BE49-F238E27FC236}">
                <a16:creationId xmlns:a16="http://schemas.microsoft.com/office/drawing/2014/main" id="{762C5400-98FC-7485-F4AB-EB168821C54E}"/>
              </a:ext>
            </a:extLst>
          </p:cNvPr>
          <p:cNvSpPr>
            <a:spLocks noGrp="1"/>
          </p:cNvSpPr>
          <p:nvPr>
            <p:ph idx="1"/>
          </p:nvPr>
        </p:nvSpPr>
        <p:spPr/>
        <p:txBody>
          <a:bodyPr/>
          <a:lstStyle/>
          <a:p>
            <a:r>
              <a:rPr lang="en-US" dirty="0"/>
              <a:t>The Condition interface represents a condition variable, which allows threads to wait until a certain condition becomes true.</a:t>
            </a:r>
          </a:p>
          <a:p>
            <a:r>
              <a:rPr lang="en-US" dirty="0"/>
              <a:t>It is conceptually similar to </a:t>
            </a:r>
            <a:r>
              <a:rPr lang="en-US" dirty="0" err="1"/>
              <a:t>Object.wait</a:t>
            </a:r>
            <a:r>
              <a:rPr lang="en-US" dirty="0"/>
              <a:t>() and </a:t>
            </a:r>
            <a:r>
              <a:rPr lang="en-US" dirty="0" err="1"/>
              <a:t>Object.notify</a:t>
            </a:r>
            <a:r>
              <a:rPr lang="en-US" dirty="0"/>
              <a:t>(), but it provides more control and flexibility.</a:t>
            </a:r>
          </a:p>
          <a:p>
            <a:r>
              <a:rPr lang="en-US" dirty="0"/>
              <a:t>A Condition instance is associated with a specific Lock, and threads must hold the associated lock before they can wait on or signal the condition.</a:t>
            </a:r>
          </a:p>
          <a:p>
            <a:r>
              <a:rPr lang="en-US" dirty="0"/>
              <a:t>Common implementations of the Condition interface are obtained from Lock instances, such as </a:t>
            </a:r>
            <a:r>
              <a:rPr lang="en-US" dirty="0" err="1"/>
              <a:t>ReentrantLock.newCondition</a:t>
            </a:r>
            <a:r>
              <a:rPr lang="en-US" dirty="0"/>
              <a:t>().</a:t>
            </a:r>
            <a:endParaRPr lang="en-IN" dirty="0"/>
          </a:p>
        </p:txBody>
      </p:sp>
    </p:spTree>
    <p:extLst>
      <p:ext uri="{BB962C8B-B14F-4D97-AF65-F5344CB8AC3E}">
        <p14:creationId xmlns:p14="http://schemas.microsoft.com/office/powerpoint/2010/main" val="334170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826C-8A85-5629-F6FD-E6DF2961812D}"/>
              </a:ext>
            </a:extLst>
          </p:cNvPr>
          <p:cNvSpPr>
            <a:spLocks noGrp="1"/>
          </p:cNvSpPr>
          <p:nvPr>
            <p:ph type="title"/>
          </p:nvPr>
        </p:nvSpPr>
        <p:spPr/>
        <p:txBody>
          <a:bodyPr/>
          <a:lstStyle/>
          <a:p>
            <a:r>
              <a:rPr lang="en-IN" dirty="0"/>
              <a:t>Deadlock:</a:t>
            </a:r>
          </a:p>
        </p:txBody>
      </p:sp>
      <p:sp>
        <p:nvSpPr>
          <p:cNvPr id="3" name="Content Placeholder 2">
            <a:extLst>
              <a:ext uri="{FF2B5EF4-FFF2-40B4-BE49-F238E27FC236}">
                <a16:creationId xmlns:a16="http://schemas.microsoft.com/office/drawing/2014/main" id="{772378CC-C226-B9FB-C171-BC669F89EFB3}"/>
              </a:ext>
            </a:extLst>
          </p:cNvPr>
          <p:cNvSpPr>
            <a:spLocks noGrp="1"/>
          </p:cNvSpPr>
          <p:nvPr>
            <p:ph idx="1"/>
          </p:nvPr>
        </p:nvSpPr>
        <p:spPr/>
        <p:txBody>
          <a:bodyPr/>
          <a:lstStyle/>
          <a:p>
            <a:r>
              <a:rPr lang="en-US" dirty="0"/>
              <a:t>Deadlock is a situation where multiple threads are waiting for each other to release resources causing cyclic dependency.</a:t>
            </a:r>
            <a:endParaRPr lang="en-IN" dirty="0"/>
          </a:p>
        </p:txBody>
      </p:sp>
    </p:spTree>
    <p:extLst>
      <p:ext uri="{BB962C8B-B14F-4D97-AF65-F5344CB8AC3E}">
        <p14:creationId xmlns:p14="http://schemas.microsoft.com/office/powerpoint/2010/main" val="146330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0778-E845-30F8-34C8-F17A62B6B27A}"/>
              </a:ext>
            </a:extLst>
          </p:cNvPr>
          <p:cNvSpPr>
            <a:spLocks noGrp="1"/>
          </p:cNvSpPr>
          <p:nvPr>
            <p:ph type="title"/>
          </p:nvPr>
        </p:nvSpPr>
        <p:spPr/>
        <p:txBody>
          <a:bodyPr/>
          <a:lstStyle/>
          <a:p>
            <a:r>
              <a:rPr lang="en-IN" b="1" dirty="0" err="1"/>
              <a:t>ThreadPool</a:t>
            </a:r>
            <a:r>
              <a:rPr lang="en-IN" b="1" dirty="0"/>
              <a:t>:</a:t>
            </a:r>
          </a:p>
        </p:txBody>
      </p:sp>
      <p:sp>
        <p:nvSpPr>
          <p:cNvPr id="3" name="Content Placeholder 2">
            <a:extLst>
              <a:ext uri="{FF2B5EF4-FFF2-40B4-BE49-F238E27FC236}">
                <a16:creationId xmlns:a16="http://schemas.microsoft.com/office/drawing/2014/main" id="{37F4676F-20FD-6694-9020-5B4B77161C46}"/>
              </a:ext>
            </a:extLst>
          </p:cNvPr>
          <p:cNvSpPr>
            <a:spLocks noGrp="1"/>
          </p:cNvSpPr>
          <p:nvPr>
            <p:ph idx="1"/>
          </p:nvPr>
        </p:nvSpPr>
        <p:spPr/>
        <p:txBody>
          <a:bodyPr/>
          <a:lstStyle/>
          <a:p>
            <a:r>
              <a:rPr lang="en-US" dirty="0"/>
              <a:t>Java thread pool manages the pool of worker threads. It contains a queue that keeps tasks waiting to get executed. </a:t>
            </a:r>
          </a:p>
          <a:p>
            <a:r>
              <a:rPr lang="en-US" dirty="0"/>
              <a:t>We can use </a:t>
            </a:r>
            <a:r>
              <a:rPr lang="en-US" dirty="0" err="1"/>
              <a:t>ThreadPoolExecutor</a:t>
            </a:r>
            <a:r>
              <a:rPr lang="en-US" dirty="0"/>
              <a:t> to create thread pool in Java. Java thread pool manages the collection of Runnable threads. </a:t>
            </a:r>
          </a:p>
          <a:p>
            <a:r>
              <a:rPr lang="en-US" dirty="0"/>
              <a:t>The worker threads execute Runnable threads from the queue.</a:t>
            </a:r>
            <a:endParaRPr lang="en-IN" dirty="0"/>
          </a:p>
        </p:txBody>
      </p:sp>
    </p:spTree>
    <p:extLst>
      <p:ext uri="{BB962C8B-B14F-4D97-AF65-F5344CB8AC3E}">
        <p14:creationId xmlns:p14="http://schemas.microsoft.com/office/powerpoint/2010/main" val="31793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1EED-5237-C3C9-78D5-523187020258}"/>
              </a:ext>
            </a:extLst>
          </p:cNvPr>
          <p:cNvSpPr>
            <a:spLocks noGrp="1"/>
          </p:cNvSpPr>
          <p:nvPr>
            <p:ph type="title"/>
          </p:nvPr>
        </p:nvSpPr>
        <p:spPr/>
        <p:txBody>
          <a:bodyPr/>
          <a:lstStyle/>
          <a:p>
            <a:r>
              <a:rPr lang="en-IN" b="1" dirty="0"/>
              <a:t>Timer Task:</a:t>
            </a:r>
          </a:p>
        </p:txBody>
      </p:sp>
      <p:sp>
        <p:nvSpPr>
          <p:cNvPr id="3" name="Content Placeholder 2">
            <a:extLst>
              <a:ext uri="{FF2B5EF4-FFF2-40B4-BE49-F238E27FC236}">
                <a16:creationId xmlns:a16="http://schemas.microsoft.com/office/drawing/2014/main" id="{290D4AC9-940B-75A9-9C05-9210C18219C3}"/>
              </a:ext>
            </a:extLst>
          </p:cNvPr>
          <p:cNvSpPr>
            <a:spLocks noGrp="1"/>
          </p:cNvSpPr>
          <p:nvPr>
            <p:ph idx="1"/>
          </p:nvPr>
        </p:nvSpPr>
        <p:spPr/>
        <p:txBody>
          <a:bodyPr>
            <a:normAutofit lnSpcReduction="10000"/>
          </a:bodyPr>
          <a:lstStyle/>
          <a:p>
            <a:r>
              <a:rPr lang="en-US" dirty="0"/>
              <a:t>Java Timer class is thread safe and multiple threads can share a single Timer object without need for external synchronization</a:t>
            </a:r>
          </a:p>
          <a:p>
            <a:r>
              <a:rPr lang="en-US" dirty="0"/>
              <a:t>Timer class uses </a:t>
            </a:r>
            <a:r>
              <a:rPr lang="en-US" dirty="0" err="1"/>
              <a:t>java.util.TaskQueue</a:t>
            </a:r>
            <a:r>
              <a:rPr lang="en-US" dirty="0"/>
              <a:t> to add tasks at given regular interval and at any time there can be only one thread running the </a:t>
            </a:r>
            <a:r>
              <a:rPr lang="en-US" dirty="0" err="1"/>
              <a:t>TimerTask</a:t>
            </a:r>
            <a:r>
              <a:rPr lang="en-US" dirty="0"/>
              <a:t>, for example if you are creating a Timer to run every 10 seconds but single thread execution takes 20 seconds, then Timer object will keep adding tasks to the queue and as soon as one thread is finished, it will notify the queue and another thread will start executing. </a:t>
            </a:r>
          </a:p>
          <a:p>
            <a:r>
              <a:rPr lang="en-US" dirty="0"/>
              <a:t>Java Timer class uses Object wait and notify methods to schedule the tasks</a:t>
            </a:r>
            <a:endParaRPr lang="en-IN" dirty="0"/>
          </a:p>
        </p:txBody>
      </p:sp>
    </p:spTree>
    <p:extLst>
      <p:ext uri="{BB962C8B-B14F-4D97-AF65-F5344CB8AC3E}">
        <p14:creationId xmlns:p14="http://schemas.microsoft.com/office/powerpoint/2010/main" val="1563765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B63A-538D-2918-1E2D-01DA026CFA70}"/>
              </a:ext>
            </a:extLst>
          </p:cNvPr>
          <p:cNvSpPr>
            <a:spLocks noGrp="1"/>
          </p:cNvSpPr>
          <p:nvPr>
            <p:ph type="title"/>
          </p:nvPr>
        </p:nvSpPr>
        <p:spPr/>
        <p:txBody>
          <a:bodyPr/>
          <a:lstStyle/>
          <a:p>
            <a:r>
              <a:rPr lang="en-IN" dirty="0"/>
              <a:t>Interview Questions:</a:t>
            </a:r>
          </a:p>
        </p:txBody>
      </p:sp>
      <p:sp>
        <p:nvSpPr>
          <p:cNvPr id="3" name="Content Placeholder 2">
            <a:extLst>
              <a:ext uri="{FF2B5EF4-FFF2-40B4-BE49-F238E27FC236}">
                <a16:creationId xmlns:a16="http://schemas.microsoft.com/office/drawing/2014/main" id="{1A3E11F1-87F9-AB4A-F319-E21F5A6B1517}"/>
              </a:ext>
            </a:extLst>
          </p:cNvPr>
          <p:cNvSpPr>
            <a:spLocks noGrp="1"/>
          </p:cNvSpPr>
          <p:nvPr>
            <p:ph idx="1"/>
          </p:nvPr>
        </p:nvSpPr>
        <p:spPr/>
        <p:txBody>
          <a:bodyPr/>
          <a:lstStyle/>
          <a:p>
            <a:r>
              <a:rPr lang="en-US" dirty="0"/>
              <a:t>1. How do you ensure that the N thread can access N resources without deadlock ?</a:t>
            </a:r>
          </a:p>
          <a:p>
            <a:r>
              <a:rPr lang="en-US" dirty="0"/>
              <a:t>    Ordering, if you acquire resources in a particular order and release resources in the reverse order you can prevent deadlock</a:t>
            </a:r>
            <a:endParaRPr lang="en-IN" dirty="0"/>
          </a:p>
        </p:txBody>
      </p:sp>
    </p:spTree>
    <p:extLst>
      <p:ext uri="{BB962C8B-B14F-4D97-AF65-F5344CB8AC3E}">
        <p14:creationId xmlns:p14="http://schemas.microsoft.com/office/powerpoint/2010/main" val="34348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1A14-872D-FAD4-1F4A-02F3E6B816B6}"/>
              </a:ext>
            </a:extLst>
          </p:cNvPr>
          <p:cNvSpPr>
            <a:spLocks noGrp="1"/>
          </p:cNvSpPr>
          <p:nvPr>
            <p:ph idx="1"/>
          </p:nvPr>
        </p:nvSpPr>
        <p:spPr/>
        <p:txBody>
          <a:bodyPr>
            <a:normAutofit lnSpcReduction="10000"/>
          </a:bodyPr>
          <a:lstStyle/>
          <a:p>
            <a:r>
              <a:rPr lang="en-US" dirty="0"/>
              <a:t>A thread refers to the smallest unit of execution within a process. Generally, all the programs have at least one thread, known as the main thread, that is provided by the JVM or Java Virtual Machine at the starting of the program's execution.</a:t>
            </a:r>
          </a:p>
          <a:p>
            <a:endParaRPr lang="en-US" dirty="0"/>
          </a:p>
          <a:p>
            <a:r>
              <a:rPr lang="en-US" dirty="0"/>
              <a:t>In JAVA, you have two main ways to create and work with threads: using the Thread class directly or implementing the Runnable interface. </a:t>
            </a:r>
          </a:p>
          <a:p>
            <a:pPr marL="0" indent="0">
              <a:buNone/>
            </a:pPr>
            <a:r>
              <a:rPr lang="en-US" dirty="0"/>
              <a:t>               # Extends Thread</a:t>
            </a:r>
          </a:p>
          <a:p>
            <a:pPr marL="0" indent="0">
              <a:buNone/>
            </a:pPr>
            <a:r>
              <a:rPr lang="en-US" dirty="0"/>
              <a:t>               # Runnable Thread</a:t>
            </a:r>
            <a:endParaRPr lang="en-IN" dirty="0"/>
          </a:p>
        </p:txBody>
      </p:sp>
    </p:spTree>
    <p:extLst>
      <p:ext uri="{BB962C8B-B14F-4D97-AF65-F5344CB8AC3E}">
        <p14:creationId xmlns:p14="http://schemas.microsoft.com/office/powerpoint/2010/main" val="82738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A5EB-B4CE-F911-2C03-3736C5A7A820}"/>
              </a:ext>
            </a:extLst>
          </p:cNvPr>
          <p:cNvSpPr>
            <a:spLocks noGrp="1"/>
          </p:cNvSpPr>
          <p:nvPr>
            <p:ph type="title"/>
          </p:nvPr>
        </p:nvSpPr>
        <p:spPr/>
        <p:txBody>
          <a:bodyPr/>
          <a:lstStyle/>
          <a:p>
            <a:r>
              <a:rPr lang="en-IN" dirty="0"/>
              <a:t>Extending Thread:</a:t>
            </a:r>
          </a:p>
        </p:txBody>
      </p:sp>
      <p:sp>
        <p:nvSpPr>
          <p:cNvPr id="3" name="Content Placeholder 2">
            <a:extLst>
              <a:ext uri="{FF2B5EF4-FFF2-40B4-BE49-F238E27FC236}">
                <a16:creationId xmlns:a16="http://schemas.microsoft.com/office/drawing/2014/main" id="{33EF1916-EDE6-AE2A-6021-F14781E8F7FF}"/>
              </a:ext>
            </a:extLst>
          </p:cNvPr>
          <p:cNvSpPr>
            <a:spLocks noGrp="1"/>
          </p:cNvSpPr>
          <p:nvPr>
            <p:ph idx="1"/>
          </p:nvPr>
        </p:nvSpPr>
        <p:spPr/>
        <p:txBody>
          <a:bodyPr/>
          <a:lstStyle/>
          <a:p>
            <a:r>
              <a:rPr lang="en-US" dirty="0"/>
              <a:t>When you extend the Thread class, your class becomes a thread itself.</a:t>
            </a:r>
          </a:p>
          <a:p>
            <a:r>
              <a:rPr lang="en-US" dirty="0"/>
              <a:t>The class directly inherits the methods provided by the Thread class, such as start(), run(), sleep(), interrupt(), etc.</a:t>
            </a:r>
          </a:p>
          <a:p>
            <a:r>
              <a:rPr lang="en-US" dirty="0"/>
              <a:t>This approach is useful when your class is specifically designed to be a thread and you don't need to extend any other class.</a:t>
            </a:r>
          </a:p>
        </p:txBody>
      </p:sp>
    </p:spTree>
    <p:extLst>
      <p:ext uri="{BB962C8B-B14F-4D97-AF65-F5344CB8AC3E}">
        <p14:creationId xmlns:p14="http://schemas.microsoft.com/office/powerpoint/2010/main" val="375898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43BA-192A-77FD-8E53-F90E52B10815}"/>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6E6EB80D-5ADB-EF4A-9F1E-AF61B1A23AA4}"/>
              </a:ext>
            </a:extLst>
          </p:cNvPr>
          <p:cNvSpPr>
            <a:spLocks noGrp="1"/>
          </p:cNvSpPr>
          <p:nvPr>
            <p:ph idx="1"/>
          </p:nvPr>
        </p:nvSpPr>
        <p:spPr/>
        <p:txBody>
          <a:bodyPr>
            <a:normAutofit/>
          </a:bodyPr>
          <a:lstStyle/>
          <a:p>
            <a:pPr marL="0" indent="0">
              <a:buNone/>
            </a:pPr>
            <a:endParaRPr lang="en-IN" dirty="0"/>
          </a:p>
        </p:txBody>
      </p:sp>
    </p:spTree>
    <p:extLst>
      <p:ext uri="{BB962C8B-B14F-4D97-AF65-F5344CB8AC3E}">
        <p14:creationId xmlns:p14="http://schemas.microsoft.com/office/powerpoint/2010/main" val="317409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A5EB-B4CE-F911-2C03-3736C5A7A820}"/>
              </a:ext>
            </a:extLst>
          </p:cNvPr>
          <p:cNvSpPr>
            <a:spLocks noGrp="1"/>
          </p:cNvSpPr>
          <p:nvPr>
            <p:ph type="title"/>
          </p:nvPr>
        </p:nvSpPr>
        <p:spPr/>
        <p:txBody>
          <a:bodyPr/>
          <a:lstStyle/>
          <a:p>
            <a:r>
              <a:rPr lang="en-IN" dirty="0"/>
              <a:t>Runnable Thread:</a:t>
            </a:r>
          </a:p>
        </p:txBody>
      </p:sp>
      <p:sp>
        <p:nvSpPr>
          <p:cNvPr id="3" name="Content Placeholder 2">
            <a:extLst>
              <a:ext uri="{FF2B5EF4-FFF2-40B4-BE49-F238E27FC236}">
                <a16:creationId xmlns:a16="http://schemas.microsoft.com/office/drawing/2014/main" id="{33EF1916-EDE6-AE2A-6021-F14781E8F7FF}"/>
              </a:ext>
            </a:extLst>
          </p:cNvPr>
          <p:cNvSpPr>
            <a:spLocks noGrp="1"/>
          </p:cNvSpPr>
          <p:nvPr>
            <p:ph idx="1"/>
          </p:nvPr>
        </p:nvSpPr>
        <p:spPr/>
        <p:txBody>
          <a:bodyPr/>
          <a:lstStyle/>
          <a:p>
            <a:r>
              <a:rPr lang="en-US" dirty="0"/>
              <a:t>When you implement the Runnable interface, your class can still extend other classes because Java allows multiple interface implementations.</a:t>
            </a:r>
          </a:p>
          <a:p>
            <a:r>
              <a:rPr lang="en-US" dirty="0"/>
              <a:t>The Runnable interface just defines a single method run() which your class must implement.</a:t>
            </a:r>
          </a:p>
          <a:p>
            <a:r>
              <a:rPr lang="en-US" dirty="0"/>
              <a:t>You then create an instance of Thread and pass your Runnable instance to its constructor.</a:t>
            </a:r>
          </a:p>
          <a:p>
            <a:r>
              <a:rPr lang="en-US" dirty="0"/>
              <a:t>This approach separates the task of the thread from the thread itself, promoting better design and code reusability.</a:t>
            </a:r>
            <a:endParaRPr lang="en-IN" dirty="0"/>
          </a:p>
        </p:txBody>
      </p:sp>
    </p:spTree>
    <p:extLst>
      <p:ext uri="{BB962C8B-B14F-4D97-AF65-F5344CB8AC3E}">
        <p14:creationId xmlns:p14="http://schemas.microsoft.com/office/powerpoint/2010/main" val="271629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028F-7100-9805-3EF2-D193C2F39228}"/>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E2630D1B-D582-BB07-6077-099768122C55}"/>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49308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1CC0-B4F2-9789-B03F-D7AFBF556B4D}"/>
              </a:ext>
            </a:extLst>
          </p:cNvPr>
          <p:cNvSpPr>
            <a:spLocks noGrp="1"/>
          </p:cNvSpPr>
          <p:nvPr>
            <p:ph type="title"/>
          </p:nvPr>
        </p:nvSpPr>
        <p:spPr/>
        <p:txBody>
          <a:bodyPr/>
          <a:lstStyle/>
          <a:p>
            <a:r>
              <a:rPr lang="en-IN" dirty="0"/>
              <a:t>Difference b/w them:</a:t>
            </a:r>
          </a:p>
        </p:txBody>
      </p:sp>
      <p:pic>
        <p:nvPicPr>
          <p:cNvPr id="5" name="Content Placeholder 4">
            <a:extLst>
              <a:ext uri="{FF2B5EF4-FFF2-40B4-BE49-F238E27FC236}">
                <a16:creationId xmlns:a16="http://schemas.microsoft.com/office/drawing/2014/main" id="{FD62CB88-E1C6-330D-9AA5-E22F756ECA71}"/>
              </a:ext>
            </a:extLst>
          </p:cNvPr>
          <p:cNvPicPr>
            <a:picLocks noGrp="1" noChangeAspect="1"/>
          </p:cNvPicPr>
          <p:nvPr>
            <p:ph idx="1"/>
          </p:nvPr>
        </p:nvPicPr>
        <p:blipFill>
          <a:blip r:embed="rId2"/>
          <a:stretch>
            <a:fillRect/>
          </a:stretch>
        </p:blipFill>
        <p:spPr>
          <a:xfrm>
            <a:off x="3166243" y="1825625"/>
            <a:ext cx="5859513" cy="4351338"/>
          </a:xfrm>
        </p:spPr>
      </p:pic>
    </p:spTree>
    <p:extLst>
      <p:ext uri="{BB962C8B-B14F-4D97-AF65-F5344CB8AC3E}">
        <p14:creationId xmlns:p14="http://schemas.microsoft.com/office/powerpoint/2010/main" val="88675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2E050-258D-85EE-EDFA-5653619AD56F}"/>
              </a:ext>
            </a:extLst>
          </p:cNvPr>
          <p:cNvSpPr>
            <a:spLocks noGrp="1"/>
          </p:cNvSpPr>
          <p:nvPr>
            <p:ph idx="1"/>
          </p:nvPr>
        </p:nvSpPr>
        <p:spPr/>
        <p:txBody>
          <a:bodyPr>
            <a:normAutofit fontScale="85000" lnSpcReduction="20000"/>
          </a:bodyPr>
          <a:lstStyle/>
          <a:p>
            <a:r>
              <a:rPr lang="en-IN" b="1" dirty="0"/>
              <a:t>Thread Priority:</a:t>
            </a:r>
          </a:p>
          <a:p>
            <a:endParaRPr lang="en-IN" b="1" dirty="0"/>
          </a:p>
          <a:p>
            <a:pPr marL="0" indent="0">
              <a:buNone/>
            </a:pPr>
            <a:r>
              <a:rPr lang="en-US" dirty="0"/>
              <a:t>The default priority is set to 5 as excepted.</a:t>
            </a:r>
          </a:p>
          <a:p>
            <a:pPr marL="0" indent="0">
              <a:buNone/>
            </a:pPr>
            <a:r>
              <a:rPr lang="en-US" dirty="0"/>
              <a:t>Minimum priority is set to 1.</a:t>
            </a:r>
          </a:p>
          <a:p>
            <a:pPr marL="0" indent="0">
              <a:buNone/>
            </a:pPr>
            <a:r>
              <a:rPr lang="en-US" dirty="0"/>
              <a:t>Maximum priority is set to 10.</a:t>
            </a:r>
            <a:endParaRPr lang="en-IN" dirty="0"/>
          </a:p>
          <a:p>
            <a:pPr marL="0" indent="0">
              <a:buNone/>
            </a:pPr>
            <a:endParaRPr lang="en-IN" b="1" dirty="0"/>
          </a:p>
          <a:p>
            <a:pPr marL="0" indent="0">
              <a:buNone/>
            </a:pPr>
            <a:r>
              <a:rPr lang="en-IN" dirty="0"/>
              <a:t>              </a:t>
            </a:r>
            <a:r>
              <a:rPr lang="en-US" dirty="0"/>
              <a:t>// Set the priority of thread1 to maximum</a:t>
            </a:r>
          </a:p>
          <a:p>
            <a:pPr marL="0" indent="0">
              <a:buNone/>
            </a:pPr>
            <a:r>
              <a:rPr lang="en-US" dirty="0"/>
              <a:t>        thread1.setPriority(</a:t>
            </a:r>
            <a:r>
              <a:rPr lang="en-US" dirty="0" err="1"/>
              <a:t>Thread.MAX_PRIORITY</a:t>
            </a:r>
            <a:r>
              <a:rPr lang="en-US" dirty="0"/>
              <a:t>);</a:t>
            </a:r>
          </a:p>
          <a:p>
            <a:pPr marL="0" indent="0">
              <a:buNone/>
            </a:pPr>
            <a:r>
              <a:rPr lang="en-US" dirty="0"/>
              <a:t>        </a:t>
            </a:r>
          </a:p>
          <a:p>
            <a:pPr marL="0" indent="0">
              <a:buNone/>
            </a:pPr>
            <a:r>
              <a:rPr lang="en-US" dirty="0"/>
              <a:t>             // Set the priority of thread2 to minimum</a:t>
            </a:r>
          </a:p>
          <a:p>
            <a:pPr marL="0" indent="0">
              <a:buNone/>
            </a:pPr>
            <a:r>
              <a:rPr lang="en-US" dirty="0"/>
              <a:t>        thread2.setPriority(</a:t>
            </a:r>
            <a:r>
              <a:rPr lang="en-US" dirty="0" err="1"/>
              <a:t>Thread.MIN_PRIORITY</a:t>
            </a:r>
            <a:r>
              <a:rPr lang="en-US" dirty="0"/>
              <a:t>);</a:t>
            </a:r>
            <a:endParaRPr lang="en-IN" dirty="0"/>
          </a:p>
        </p:txBody>
      </p:sp>
    </p:spTree>
    <p:extLst>
      <p:ext uri="{BB962C8B-B14F-4D97-AF65-F5344CB8AC3E}">
        <p14:creationId xmlns:p14="http://schemas.microsoft.com/office/powerpoint/2010/main" val="215185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9B19-D0E5-0B65-3C42-33CAD50E7B2C}"/>
              </a:ext>
            </a:extLst>
          </p:cNvPr>
          <p:cNvSpPr>
            <a:spLocks noGrp="1"/>
          </p:cNvSpPr>
          <p:nvPr>
            <p:ph type="title"/>
          </p:nvPr>
        </p:nvSpPr>
        <p:spPr/>
        <p:txBody>
          <a:bodyPr/>
          <a:lstStyle/>
          <a:p>
            <a:r>
              <a:rPr lang="en-IN" dirty="0"/>
              <a:t>Thread Methods:</a:t>
            </a:r>
          </a:p>
        </p:txBody>
      </p:sp>
      <p:graphicFrame>
        <p:nvGraphicFramePr>
          <p:cNvPr id="4" name="Content Placeholder 3">
            <a:extLst>
              <a:ext uri="{FF2B5EF4-FFF2-40B4-BE49-F238E27FC236}">
                <a16:creationId xmlns:a16="http://schemas.microsoft.com/office/drawing/2014/main" id="{3A2C0979-E5E3-182D-634D-9AFE93B6E3E5}"/>
              </a:ext>
            </a:extLst>
          </p:cNvPr>
          <p:cNvGraphicFramePr>
            <a:graphicFrameLocks noGrp="1"/>
          </p:cNvGraphicFramePr>
          <p:nvPr>
            <p:ph idx="1"/>
            <p:extLst>
              <p:ext uri="{D42A27DB-BD31-4B8C-83A1-F6EECF244321}">
                <p14:modId xmlns:p14="http://schemas.microsoft.com/office/powerpoint/2010/main" val="4191797279"/>
              </p:ext>
            </p:extLst>
          </p:nvPr>
        </p:nvGraphicFramePr>
        <p:xfrm>
          <a:off x="1315071" y="1823568"/>
          <a:ext cx="9561858" cy="4355452"/>
        </p:xfrm>
        <a:graphic>
          <a:graphicData uri="http://schemas.openxmlformats.org/drawingml/2006/table">
            <a:tbl>
              <a:tblPr/>
              <a:tblGrid>
                <a:gridCol w="4780929">
                  <a:extLst>
                    <a:ext uri="{9D8B030D-6E8A-4147-A177-3AD203B41FA5}">
                      <a16:colId xmlns:a16="http://schemas.microsoft.com/office/drawing/2014/main" val="1052670042"/>
                    </a:ext>
                  </a:extLst>
                </a:gridCol>
                <a:gridCol w="4780929">
                  <a:extLst>
                    <a:ext uri="{9D8B030D-6E8A-4147-A177-3AD203B41FA5}">
                      <a16:colId xmlns:a16="http://schemas.microsoft.com/office/drawing/2014/main" val="243201497"/>
                    </a:ext>
                  </a:extLst>
                </a:gridCol>
              </a:tblGrid>
              <a:tr h="332586">
                <a:tc>
                  <a:txBody>
                    <a:bodyPr/>
                    <a:lstStyle/>
                    <a:p>
                      <a:pPr algn="ctr" fontAlgn="base"/>
                      <a:r>
                        <a:rPr lang="en-IN" sz="1300" b="1" dirty="0">
                          <a:solidFill>
                            <a:schemeClr val="bg1"/>
                          </a:solidFill>
                          <a:effectLst/>
                        </a:rPr>
                        <a:t>Methods </a:t>
                      </a:r>
                    </a:p>
                  </a:txBody>
                  <a:tcPr marL="34644" marR="34644" marT="69289" marB="6928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IN" sz="1300" b="1" dirty="0">
                          <a:solidFill>
                            <a:schemeClr val="bg1"/>
                          </a:solidFill>
                          <a:effectLst/>
                        </a:rPr>
                        <a:t>Action Performed</a:t>
                      </a:r>
                    </a:p>
                  </a:txBody>
                  <a:tcPr marL="69289" marR="69289" marT="69289" marB="6928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081171401"/>
                  </a:ext>
                </a:extLst>
              </a:tr>
              <a:tr h="367231">
                <a:tc>
                  <a:txBody>
                    <a:bodyPr/>
                    <a:lstStyle/>
                    <a:p>
                      <a:pPr algn="ctr" fontAlgn="ctr"/>
                      <a:r>
                        <a:rPr lang="en-IN" sz="1100" b="0" dirty="0" err="1">
                          <a:solidFill>
                            <a:schemeClr val="bg1"/>
                          </a:solidFill>
                          <a:effectLst/>
                        </a:rPr>
                        <a:t>isDaemon</a:t>
                      </a:r>
                      <a:r>
                        <a:rPr lang="en-IN" sz="1100" b="0" dirty="0">
                          <a:solidFill>
                            <a:schemeClr val="bg1"/>
                          </a:solidFill>
                          <a:effectLst/>
                        </a:rPr>
                        <a: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a:solidFill>
                            <a:schemeClr val="bg1"/>
                          </a:solidFill>
                          <a:effectLst/>
                        </a:rPr>
                        <a:t>It checks whether the current thread is daemon or not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533513802"/>
                  </a:ext>
                </a:extLst>
              </a:tr>
              <a:tr h="367231">
                <a:tc>
                  <a:txBody>
                    <a:bodyPr/>
                    <a:lstStyle/>
                    <a:p>
                      <a:pPr algn="ctr" fontAlgn="ctr"/>
                      <a:r>
                        <a:rPr lang="en-IN" sz="1100" b="0" dirty="0">
                          <a:solidFill>
                            <a:schemeClr val="bg1"/>
                          </a:solidFill>
                          <a:effectLst/>
                        </a:rPr>
                        <a:t>start()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a:solidFill>
                            <a:schemeClr val="bg1"/>
                          </a:solidFill>
                          <a:effectLst/>
                        </a:rPr>
                        <a:t>It starts the execution of the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210225413"/>
                  </a:ext>
                </a:extLst>
              </a:tr>
              <a:tr h="540453">
                <a:tc>
                  <a:txBody>
                    <a:bodyPr/>
                    <a:lstStyle/>
                    <a:p>
                      <a:pPr algn="ctr" fontAlgn="ctr"/>
                      <a:r>
                        <a:rPr lang="en-IN" sz="1100" b="0" dirty="0">
                          <a:solidFill>
                            <a:schemeClr val="bg1"/>
                          </a:solidFill>
                          <a:effectLst/>
                        </a:rPr>
                        <a:t>run()</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does the executable </a:t>
                      </a:r>
                      <a:r>
                        <a:rPr lang="en-US" sz="1100" b="0" baseline="0" dirty="0">
                          <a:solidFill>
                            <a:schemeClr val="bg1"/>
                          </a:solidFill>
                          <a:effectLst/>
                        </a:rPr>
                        <a:t>operations</a:t>
                      </a:r>
                      <a:r>
                        <a:rPr lang="en-US" sz="1100" b="0" dirty="0">
                          <a:solidFill>
                            <a:schemeClr val="bg1"/>
                          </a:solidFill>
                          <a:effectLst/>
                        </a:rPr>
                        <a:t> statements in the body of this method over a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578150653"/>
                  </a:ext>
                </a:extLst>
              </a:tr>
              <a:tr h="540453">
                <a:tc>
                  <a:txBody>
                    <a:bodyPr/>
                    <a:lstStyle/>
                    <a:p>
                      <a:pPr algn="ctr" fontAlgn="ctr"/>
                      <a:r>
                        <a:rPr lang="en-IN" sz="1100" b="0" dirty="0">
                          <a:solidFill>
                            <a:schemeClr val="bg1"/>
                          </a:solidFill>
                          <a:effectLst/>
                        </a:rPr>
                        <a:t>sleep()</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is a static method that puts the thread to sleep for a certain time been passed as an argument to it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200744564"/>
                  </a:ext>
                </a:extLst>
              </a:tr>
              <a:tr h="367231">
                <a:tc>
                  <a:txBody>
                    <a:bodyPr/>
                    <a:lstStyle/>
                    <a:p>
                      <a:pPr algn="ctr" fontAlgn="ctr"/>
                      <a:r>
                        <a:rPr lang="en-IN" sz="1100" b="0" dirty="0">
                          <a:solidFill>
                            <a:schemeClr val="bg1"/>
                          </a:solidFill>
                          <a:effectLst/>
                        </a:rPr>
                        <a:t>wait()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sets the thread back in waiting state.</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254265773"/>
                  </a:ext>
                </a:extLst>
              </a:tr>
              <a:tr h="367231">
                <a:tc>
                  <a:txBody>
                    <a:bodyPr/>
                    <a:lstStyle/>
                    <a:p>
                      <a:pPr algn="ctr" fontAlgn="ctr"/>
                      <a:r>
                        <a:rPr lang="en-IN" sz="1100" b="0" dirty="0">
                          <a:solidFill>
                            <a:schemeClr val="bg1"/>
                          </a:solidFill>
                          <a:effectLst/>
                        </a:rPr>
                        <a:t>notify()</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gives out a notification to one thread that is in waiting state </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013853818"/>
                  </a:ext>
                </a:extLst>
              </a:tr>
              <a:tr h="367231">
                <a:tc>
                  <a:txBody>
                    <a:bodyPr/>
                    <a:lstStyle/>
                    <a:p>
                      <a:pPr algn="ctr" fontAlgn="ctr"/>
                      <a:r>
                        <a:rPr lang="en-IN" sz="1100" b="0" dirty="0" err="1">
                          <a:solidFill>
                            <a:schemeClr val="bg1"/>
                          </a:solidFill>
                          <a:effectLst/>
                        </a:rPr>
                        <a:t>notifyAll</a:t>
                      </a:r>
                      <a:r>
                        <a:rPr lang="en-IN" sz="1100" b="0" dirty="0">
                          <a:solidFill>
                            <a:schemeClr val="bg1"/>
                          </a:solidFill>
                          <a:effectLst/>
                        </a:rPr>
                        <a: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gives out a notification to all the thread in the waiting state </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080898061"/>
                  </a:ext>
                </a:extLst>
              </a:tr>
              <a:tr h="367231">
                <a:tc>
                  <a:txBody>
                    <a:bodyPr/>
                    <a:lstStyle/>
                    <a:p>
                      <a:pPr algn="ctr" fontAlgn="ctr"/>
                      <a:r>
                        <a:rPr lang="en-IN" sz="1100" b="0">
                          <a:solidFill>
                            <a:schemeClr val="bg1"/>
                          </a:solidFill>
                          <a:effectLst/>
                        </a:rPr>
                        <a:t>setDaemon()</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set the current thread as Daemon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292391221"/>
                  </a:ext>
                </a:extLst>
              </a:tr>
              <a:tr h="367231">
                <a:tc>
                  <a:txBody>
                    <a:bodyPr/>
                    <a:lstStyle/>
                    <a:p>
                      <a:pPr algn="ctr" fontAlgn="ctr"/>
                      <a:r>
                        <a:rPr lang="en-IN" sz="1100" b="0">
                          <a:solidFill>
                            <a:schemeClr val="bg1"/>
                          </a:solidFill>
                          <a:effectLst/>
                        </a:rPr>
                        <a:t>stop()</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is used to stop the execution of the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322186688"/>
                  </a:ext>
                </a:extLst>
              </a:tr>
              <a:tr h="367231">
                <a:tc>
                  <a:txBody>
                    <a:bodyPr/>
                    <a:lstStyle/>
                    <a:p>
                      <a:pPr algn="ctr" fontAlgn="ctr"/>
                      <a:r>
                        <a:rPr lang="en-IN" sz="1100" b="0">
                          <a:solidFill>
                            <a:schemeClr val="bg1"/>
                          </a:solidFill>
                          <a:effectLst/>
                        </a:rPr>
                        <a:t>resume()</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is used to resume the suspended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3259227"/>
                  </a:ext>
                </a:extLst>
              </a:tr>
            </a:tbl>
          </a:graphicData>
        </a:graphic>
      </p:graphicFrame>
    </p:spTree>
    <p:extLst>
      <p:ext uri="{BB962C8B-B14F-4D97-AF65-F5344CB8AC3E}">
        <p14:creationId xmlns:p14="http://schemas.microsoft.com/office/powerpoint/2010/main" val="342415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952</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Google Sans</vt:lpstr>
      <vt:lpstr>Söhne</vt:lpstr>
      <vt:lpstr>Söhne Mono</vt:lpstr>
      <vt:lpstr>Office Theme</vt:lpstr>
      <vt:lpstr>Threading &amp; MultiThreading</vt:lpstr>
      <vt:lpstr>PowerPoint Presentation</vt:lpstr>
      <vt:lpstr>Extending Thread:</vt:lpstr>
      <vt:lpstr>Example :</vt:lpstr>
      <vt:lpstr>Runnable Thread:</vt:lpstr>
      <vt:lpstr>Example:</vt:lpstr>
      <vt:lpstr>Difference b/w them:</vt:lpstr>
      <vt:lpstr>PowerPoint Presentation</vt:lpstr>
      <vt:lpstr>Thread Methods:</vt:lpstr>
      <vt:lpstr>Thread Synchronization:</vt:lpstr>
      <vt:lpstr>Wait() &amp; Notify():</vt:lpstr>
      <vt:lpstr>Lock &amp; Condition:</vt:lpstr>
      <vt:lpstr>Deadlock:</vt:lpstr>
      <vt:lpstr>ThreadPool:</vt:lpstr>
      <vt:lpstr>Timer Task:</vt:lpstr>
      <vt:lpstr>Interview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&amp; MultiThreading</dc:title>
  <dc:creator>Adhi Sashan</dc:creator>
  <cp:lastModifiedBy>Adhi Sashan</cp:lastModifiedBy>
  <cp:revision>17</cp:revision>
  <dcterms:created xsi:type="dcterms:W3CDTF">2024-03-27T05:51:16Z</dcterms:created>
  <dcterms:modified xsi:type="dcterms:W3CDTF">2024-04-17T12:34:24Z</dcterms:modified>
</cp:coreProperties>
</file>