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3358-ED64-BB5B-6D99-FC560C21C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B5954-9B51-DAE1-6216-59B83C925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DFFC-624D-C9C0-712B-A81AA703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5C9B-7FBE-D65D-9980-0737D8A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7753-60B1-DDFA-B47D-0609319F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4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3C4-B4A1-8DA9-8897-47D181C2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444A7-2D94-C043-AF60-62A75AFE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203-F864-476D-EC47-40E77234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E704-7E16-7EBE-86EF-2F0011FD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5875-F1CE-47CB-E0B5-AC4437E5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DC1E-F60B-8E77-DA8A-4B815827D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68CC5-FF0F-0E24-7FBB-5CAA91A6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F01B-1422-1700-8B50-D24F5AE4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387A-037C-2068-89B0-3325AF2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E150-6DE7-D150-FE06-BE0DDA1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4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EA84-0B8C-0484-8CF8-D367628C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0212-F1E2-620B-3884-B6139B17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DE46-4C7A-0C70-D274-B100E4C5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1EE9-B3CB-99D1-EF90-969D64D8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030B-5120-2363-B30A-96586A58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795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59B-954C-3021-EEE1-8DE168E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283B-3AA7-EA9A-4B86-E76CF9D1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8FC-091C-5AC0-51F4-B17AB47F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1DFA-F094-335C-DF79-F7EEBB92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FD8E-6C40-B0D8-FBC5-A2F8F87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7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E960-72CF-8754-8F3B-873AE85C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3FC3-5737-EBF3-1422-2C7B5ED5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3166D-62C4-940E-818C-93677C18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862E-2A50-5143-77CF-6BFFD6A4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A448-5049-7449-ED90-DCF2C2DD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4FCC-2D4D-9D6C-5073-C4DE5699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9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3943-AA12-46FB-DA13-D33777B8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97D2-D65D-E486-6A5E-4486355A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FB9F0-3B7D-CB2D-43CC-1DBE2B80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47849-E884-0D7D-7F19-83DED5FB3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FA4D-8A15-BD11-B964-8C20DF501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7F1F-1EBB-B5B4-5CBE-7623665F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C3994-9DCF-2099-44CA-C72E2408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D5CE-D581-1EFA-618F-C5FDFFC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0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0DC-A112-41AA-112E-A7599C4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FE9C6-F745-7038-6CF5-40CAE96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B12C3-C0AD-1C32-7B59-8481E54A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39EC-88A6-AD33-AC8D-7927135F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97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644FA-2327-8174-A6F1-265EB96B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B777-F02F-CC83-A408-F17DE15E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4276D-D3EC-A0C6-5EBF-B36A8A60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9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091-F8D9-F7F2-3F79-58B0C4F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8E80-B35C-9BBA-8B05-FD007142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F05-8792-6702-C575-014C3E18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7676-50D6-2B74-14AA-8142ED9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7F8A-3A61-513F-2167-A162C6DA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3786-718C-3638-90EC-574194E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37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5679-C50C-07B2-9C46-435366DD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2E8BD-6AD2-D6AF-0974-51805AC72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9AA4-11AA-F7F3-4287-1FCEE1CF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CB49-3AFD-2A1A-CF29-132F536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F5A2-B31F-6E88-0DEE-A087B109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B245-FEC0-2091-7514-88777ACF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0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0505-2F68-69B8-1226-33A03C1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A4FCD-2812-998B-561C-24760020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F056-9345-BB18-E46C-41AFE439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DD06-F31B-741B-FC7A-162C7143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B1D9-26B0-020F-4AA7-8EFB872A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42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6F8-DF3E-0814-EA1A-05B4D0B03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</a:t>
            </a:r>
            <a:r>
              <a:rPr lang="en-US" dirty="0" err="1"/>
              <a:t>dengan</a:t>
            </a:r>
            <a:r>
              <a:rPr lang="en-US" dirty="0"/>
              <a:t> TF-IDF dan SVM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C95F-8943-8A90-5506-F6D48F65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274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Azka Adhisetama</a:t>
            </a:r>
            <a:br>
              <a:rPr lang="en-US" dirty="0"/>
            </a:br>
            <a:r>
              <a:rPr lang="en-US" dirty="0"/>
              <a:t>21/477807/TK/52628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48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7B6-4D74-9823-4D5E-CB7979A5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8AE4-A73F-D6A0-4DF4-81F96E3E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006"/>
          </a:xfrm>
        </p:spPr>
        <p:txBody>
          <a:bodyPr/>
          <a:lstStyle/>
          <a:p>
            <a:r>
              <a:rPr lang="en-US" dirty="0"/>
              <a:t>Sentiment Analysis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topik</a:t>
            </a:r>
            <a:r>
              <a:rPr lang="en-US" dirty="0">
                <a:sym typeface="Wingdings" panose="05000000000000000000" pitchFamily="2" charset="2"/>
              </a:rPr>
              <a:t> NLP yang sangat </a:t>
            </a:r>
            <a:r>
              <a:rPr lang="en-US" dirty="0" err="1">
                <a:sym typeface="Wingdings" panose="05000000000000000000" pitchFamily="2" charset="2"/>
              </a:rPr>
              <a:t>umum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Text Classification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adalah</a:t>
            </a:r>
            <a:r>
              <a:rPr lang="en-ID" dirty="0">
                <a:sym typeface="Wingdings" panose="05000000000000000000" pitchFamily="2" charset="2"/>
              </a:rPr>
              <a:t> tool yang </a:t>
            </a:r>
            <a:r>
              <a:rPr lang="en-ID" i="1" dirty="0">
                <a:sym typeface="Wingdings" panose="05000000000000000000" pitchFamily="2" charset="2"/>
              </a:rPr>
              <a:t>powerful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ID" dirty="0">
                <a:sym typeface="Wingdings" panose="05000000000000000000" pitchFamily="2" charset="2"/>
              </a:rPr>
              <a:t>Cara </a:t>
            </a:r>
            <a:r>
              <a:rPr lang="en-ID" dirty="0" err="1">
                <a:sym typeface="Wingdings" panose="05000000000000000000" pitchFamily="2" charset="2"/>
              </a:rPr>
              <a:t>membuat</a:t>
            </a:r>
            <a:r>
              <a:rPr lang="en-ID" dirty="0">
                <a:sym typeface="Wingdings" panose="05000000000000000000" pitchFamily="2" charset="2"/>
              </a:rPr>
              <a:t> ?</a:t>
            </a:r>
          </a:p>
          <a:p>
            <a:r>
              <a:rPr lang="en-ID" dirty="0" err="1">
                <a:sym typeface="Wingdings" panose="05000000000000000000" pitchFamily="2" charset="2"/>
              </a:rPr>
              <a:t>Mudah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tetapi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cukup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efektif</a:t>
            </a:r>
            <a:r>
              <a:rPr lang="en-ID" dirty="0">
                <a:sym typeface="Wingdings" panose="05000000000000000000" pitchFamily="2" charset="2"/>
              </a:rPr>
              <a:t>: TF-IDF dan Machine Learning (SVM)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ID" dirty="0" err="1">
                <a:sym typeface="Wingdings" panose="05000000000000000000" pitchFamily="2" charset="2"/>
              </a:rPr>
              <a:t>Membuat</a:t>
            </a:r>
            <a:r>
              <a:rPr lang="en-ID" dirty="0">
                <a:sym typeface="Wingdings" panose="05000000000000000000" pitchFamily="2" charset="2"/>
              </a:rPr>
              <a:t> AI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klasifikasi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teks</a:t>
            </a:r>
            <a:endParaRPr lang="en-ID" dirty="0">
              <a:sym typeface="Wingdings" panose="05000000000000000000" pitchFamily="2" charset="2"/>
            </a:endParaRPr>
          </a:p>
          <a:p>
            <a:r>
              <a:rPr lang="en-ID" dirty="0" err="1">
                <a:sym typeface="Wingdings" panose="05000000000000000000" pitchFamily="2" charset="2"/>
              </a:rPr>
              <a:t>Menampilkan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secara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i="1" dirty="0">
                <a:sym typeface="Wingdings" panose="05000000000000000000" pitchFamily="2" charset="2"/>
              </a:rPr>
              <a:t>user-friendly</a:t>
            </a:r>
            <a:r>
              <a:rPr lang="en-ID" dirty="0">
                <a:sym typeface="Wingdings" panose="05000000000000000000" pitchFamily="2" charset="2"/>
              </a:rPr>
              <a:t> model dan </a:t>
            </a:r>
            <a:r>
              <a:rPr lang="en-ID" dirty="0" err="1">
                <a:sym typeface="Wingdings" panose="05000000000000000000" pitchFamily="2" charset="2"/>
              </a:rPr>
              <a:t>konsep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dibaliknya</a:t>
            </a:r>
            <a:endParaRPr lang="en-ID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8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A8C-1707-71F0-2D41-8BEF6AFE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</a:t>
            </a:r>
            <a:endParaRPr lang="en-ID" dirty="0"/>
          </a:p>
        </p:txBody>
      </p:sp>
      <p:pic>
        <p:nvPicPr>
          <p:cNvPr id="1026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58C25E5E-6FB7-4249-DB84-91D9FAF8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27" y="3931019"/>
            <a:ext cx="1517074" cy="15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98F12-7E07-B4D7-DD7F-715D94206DE1}"/>
              </a:ext>
            </a:extLst>
          </p:cNvPr>
          <p:cNvSpPr txBox="1"/>
          <p:nvPr/>
        </p:nvSpPr>
        <p:spPr>
          <a:xfrm>
            <a:off x="2125988" y="3112000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documents/texts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FDAA1-6AA2-9BA2-C329-74CEF1E9A702}"/>
              </a:ext>
            </a:extLst>
          </p:cNvPr>
          <p:cNvSpPr/>
          <p:nvPr/>
        </p:nvSpPr>
        <p:spPr>
          <a:xfrm>
            <a:off x="4723002" y="2226412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TF-IDF</a:t>
            </a:r>
            <a:endParaRPr lang="en-ID" sz="28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1B620A-123F-387B-B8FC-B9F319B03D14}"/>
              </a:ext>
            </a:extLst>
          </p:cNvPr>
          <p:cNvGrpSpPr/>
          <p:nvPr/>
        </p:nvGrpSpPr>
        <p:grpSpPr>
          <a:xfrm>
            <a:off x="2347206" y="1820394"/>
            <a:ext cx="1537282" cy="1379419"/>
            <a:chOff x="1147580" y="1581274"/>
            <a:chExt cx="1537282" cy="137941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0705D9-B4A1-2D31-EE8D-29A3B511B233}"/>
                </a:ext>
              </a:extLst>
            </p:cNvPr>
            <p:cNvGrpSpPr/>
            <p:nvPr/>
          </p:nvGrpSpPr>
          <p:grpSpPr>
            <a:xfrm>
              <a:off x="1147580" y="1581274"/>
              <a:ext cx="1341309" cy="1379419"/>
              <a:chOff x="2162648" y="1958779"/>
              <a:chExt cx="1341309" cy="1379419"/>
            </a:xfrm>
          </p:grpSpPr>
          <p:pic>
            <p:nvPicPr>
              <p:cNvPr id="11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140ACB3E-6BA5-9959-4223-C68F633B5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289" y="1958779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9DD5DCED-859E-FDC7-0BE1-C26B3FA07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5048" y="2025891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7BBD99AF-B55E-0570-6093-C79E90FAD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0855" y="2135608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2366C20A-A9E7-5425-220A-FF4654F745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2648" y="2245324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1FAC0B42-AEBA-2168-1DA3-355F3C0F72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455" y="2415096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ACAC2-2C9C-A979-FAF3-821930BCED28}"/>
                </a:ext>
              </a:extLst>
            </p:cNvPr>
            <p:cNvSpPr txBox="1"/>
            <p:nvPr/>
          </p:nvSpPr>
          <p:spPr>
            <a:xfrm>
              <a:off x="2298218" y="1839834"/>
              <a:ext cx="386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badi" panose="020F0502020204030204" pitchFamily="34" charset="0"/>
                </a:rPr>
                <a:t>+</a:t>
              </a:r>
              <a:br>
                <a:rPr lang="en-US" b="1" dirty="0">
                  <a:latin typeface="Abadi" panose="020F0502020204030204" pitchFamily="34" charset="0"/>
                </a:rPr>
              </a:br>
              <a:r>
                <a:rPr lang="en-US" b="1" dirty="0">
                  <a:latin typeface="Abadi" panose="020F0502020204030204" pitchFamily="34" charset="0"/>
                </a:rPr>
                <a:t>or</a:t>
              </a:r>
              <a:br>
                <a:rPr lang="en-US" b="1" dirty="0">
                  <a:latin typeface="Abadi" panose="020F0502020204030204" pitchFamily="34" charset="0"/>
                </a:rPr>
              </a:br>
              <a:r>
                <a:rPr lang="en-US" b="1" dirty="0">
                  <a:latin typeface="Abadi" panose="020F0502020204030204" pitchFamily="34" charset="0"/>
                </a:rPr>
                <a:t>-</a:t>
              </a:r>
              <a:endParaRPr lang="en-ID" b="1" dirty="0">
                <a:latin typeface="Abadi" panose="020F0502020204030204" pitchFamily="34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557E5-DA7A-175A-836B-1C3EC3C6F1B6}"/>
              </a:ext>
            </a:extLst>
          </p:cNvPr>
          <p:cNvCxnSpPr>
            <a:cxnSpLocks/>
          </p:cNvCxnSpPr>
          <p:nvPr/>
        </p:nvCxnSpPr>
        <p:spPr>
          <a:xfrm>
            <a:off x="4160940" y="2568490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11D098-3AE6-1128-337C-6C00055429CB}"/>
              </a:ext>
            </a:extLst>
          </p:cNvPr>
          <p:cNvSpPr txBox="1"/>
          <p:nvPr/>
        </p:nvSpPr>
        <p:spPr>
          <a:xfrm>
            <a:off x="4879616" y="1496884"/>
            <a:ext cx="982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vocabulary</a:t>
            </a:r>
            <a:endParaRPr lang="en-ID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7AAFDB-8EC0-F50F-5C96-2F4A8D591112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370776" y="1804661"/>
            <a:ext cx="0" cy="421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1D37FF-5590-C7EF-A884-F12B808101DE}"/>
                  </a:ext>
                </a:extLst>
              </p:cNvPr>
              <p:cNvSpPr txBox="1"/>
              <p:nvPr/>
            </p:nvSpPr>
            <p:spPr>
              <a:xfrm>
                <a:off x="6645636" y="2403965"/>
                <a:ext cx="940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⃑"/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1D37FF-5590-C7EF-A884-F12B8081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36" y="2403965"/>
                <a:ext cx="940707" cy="369332"/>
              </a:xfrm>
              <a:prstGeom prst="rect">
                <a:avLst/>
              </a:prstGeom>
              <a:blipFill>
                <a:blip r:embed="rId3"/>
                <a:stretch>
                  <a:fillRect l="-11039" t="-14754" r="-11688" b="-344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48AA7CD-6B73-66EB-C98C-1E39A7F8363C}"/>
              </a:ext>
            </a:extLst>
          </p:cNvPr>
          <p:cNvSpPr txBox="1"/>
          <p:nvPr/>
        </p:nvSpPr>
        <p:spPr>
          <a:xfrm>
            <a:off x="6299581" y="2998357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vectors</a:t>
            </a:r>
            <a:endParaRPr lang="en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A3EA1-BD14-2999-775B-7980EEE43FFF}"/>
              </a:ext>
            </a:extLst>
          </p:cNvPr>
          <p:cNvSpPr/>
          <p:nvPr/>
        </p:nvSpPr>
        <p:spPr>
          <a:xfrm>
            <a:off x="8219463" y="2265085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SVM</a:t>
            </a:r>
            <a:endParaRPr lang="en-ID" sz="2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7376AE-1A99-B3B0-F273-F50640371C0D}"/>
              </a:ext>
            </a:extLst>
          </p:cNvPr>
          <p:cNvCxnSpPr>
            <a:cxnSpLocks/>
          </p:cNvCxnSpPr>
          <p:nvPr/>
        </p:nvCxnSpPr>
        <p:spPr>
          <a:xfrm>
            <a:off x="7657401" y="2607163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DF846C-8DF8-97DA-5FF3-48C9BB018A09}"/>
              </a:ext>
            </a:extLst>
          </p:cNvPr>
          <p:cNvCxnSpPr>
            <a:cxnSpLocks/>
          </p:cNvCxnSpPr>
          <p:nvPr/>
        </p:nvCxnSpPr>
        <p:spPr>
          <a:xfrm>
            <a:off x="9515011" y="2630959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836354-72F7-5280-4B54-8E97FBCF8A9E}"/>
                  </a:ext>
                </a:extLst>
              </p:cNvPr>
              <p:cNvSpPr txBox="1"/>
              <p:nvPr/>
            </p:nvSpPr>
            <p:spPr>
              <a:xfrm>
                <a:off x="10217704" y="2422497"/>
                <a:ext cx="59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836354-72F7-5280-4B54-8E97FBCF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04" y="2422497"/>
                <a:ext cx="592855" cy="369332"/>
              </a:xfrm>
              <a:prstGeom prst="rect">
                <a:avLst/>
              </a:prstGeom>
              <a:blipFill>
                <a:blip r:embed="rId4"/>
                <a:stretch>
                  <a:fillRect l="-6186" r="-11340" b="-65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7B5317F-6A84-4653-76BC-CB423139C9B6}"/>
              </a:ext>
            </a:extLst>
          </p:cNvPr>
          <p:cNvSpPr txBox="1"/>
          <p:nvPr/>
        </p:nvSpPr>
        <p:spPr>
          <a:xfrm>
            <a:off x="9817353" y="2876647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model for</a:t>
            </a:r>
            <a:br>
              <a:rPr lang="en-US" dirty="0"/>
            </a:br>
            <a:r>
              <a:rPr lang="en-US" dirty="0"/>
              <a:t>classification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5369D-AB10-C278-91EB-B3244134771E}"/>
              </a:ext>
            </a:extLst>
          </p:cNvPr>
          <p:cNvSpPr txBox="1"/>
          <p:nvPr/>
        </p:nvSpPr>
        <p:spPr>
          <a:xfrm>
            <a:off x="820744" y="2368930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Train</a:t>
            </a:r>
            <a:endParaRPr lang="en-ID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DB4CC-B267-2B9A-0A2B-B63C3D39032D}"/>
              </a:ext>
            </a:extLst>
          </p:cNvPr>
          <p:cNvSpPr txBox="1"/>
          <p:nvPr/>
        </p:nvSpPr>
        <p:spPr>
          <a:xfrm>
            <a:off x="820962" y="4575097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Test</a:t>
            </a:r>
            <a:endParaRPr lang="en-ID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0540AC-EE06-9735-63FF-D268D97A9BB0}"/>
              </a:ext>
            </a:extLst>
          </p:cNvPr>
          <p:cNvSpPr txBox="1"/>
          <p:nvPr/>
        </p:nvSpPr>
        <p:spPr>
          <a:xfrm>
            <a:off x="2063710" y="526342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document/text</a:t>
            </a:r>
            <a:endParaRPr lang="en-ID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5D4666-7633-8A02-A918-164AD073396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70776" y="2920325"/>
            <a:ext cx="0" cy="447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D6AEC7-542D-CA42-218A-B313ECDE7970}"/>
                  </a:ext>
                </a:extLst>
              </p:cNvPr>
              <p:cNvSpPr txBox="1"/>
              <p:nvPr/>
            </p:nvSpPr>
            <p:spPr>
              <a:xfrm>
                <a:off x="4758653" y="3470036"/>
                <a:ext cx="1224246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D6AEC7-542D-CA42-218A-B313ECDE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53" y="3470036"/>
                <a:ext cx="1224246" cy="405367"/>
              </a:xfrm>
              <a:prstGeom prst="rect">
                <a:avLst/>
              </a:prstGeom>
              <a:blipFill>
                <a:blip r:embed="rId5"/>
                <a:stretch>
                  <a:fillRect l="-8500" r="-8500" b="-238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68AF16E-5123-5A68-9264-B828539884EC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3918786" y="2832853"/>
            <a:ext cx="191388" cy="1488345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C84C1C8-4EFB-7B52-9B19-39ED569FACCF}"/>
              </a:ext>
            </a:extLst>
          </p:cNvPr>
          <p:cNvCxnSpPr>
            <a:cxnSpLocks/>
            <a:stCxn id="50" idx="3"/>
            <a:endCxn id="30" idx="2"/>
          </p:cNvCxnSpPr>
          <p:nvPr/>
        </p:nvCxnSpPr>
        <p:spPr>
          <a:xfrm flipV="1">
            <a:off x="5982899" y="3367689"/>
            <a:ext cx="1133092" cy="3050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3A27FB-4254-B9B3-8719-E07857008973}"/>
                  </a:ext>
                </a:extLst>
              </p:cNvPr>
              <p:cNvSpPr txBox="1"/>
              <p:nvPr/>
            </p:nvSpPr>
            <p:spPr>
              <a:xfrm>
                <a:off x="4224083" y="4495474"/>
                <a:ext cx="1224246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3A27FB-4254-B9B3-8719-E0785700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83" y="4495474"/>
                <a:ext cx="1224246" cy="405367"/>
              </a:xfrm>
              <a:prstGeom prst="rect">
                <a:avLst/>
              </a:prstGeom>
              <a:blipFill>
                <a:blip r:embed="rId6"/>
                <a:stretch>
                  <a:fillRect l="-8458" r="-7960" b="-238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84D3A41-6306-669F-33F7-0B04BD7D55ED}"/>
                  </a:ext>
                </a:extLst>
              </p:cNvPr>
              <p:cNvSpPr txBox="1"/>
              <p:nvPr/>
            </p:nvSpPr>
            <p:spPr>
              <a:xfrm>
                <a:off x="6123164" y="454154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84D3A41-6306-669F-33F7-0B04BD7D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164" y="4541541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t="-14754" r="-725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9BF516B-FB33-CA14-B1F5-DC454EB5FF19}"/>
              </a:ext>
            </a:extLst>
          </p:cNvPr>
          <p:cNvCxnSpPr>
            <a:cxnSpLocks/>
          </p:cNvCxnSpPr>
          <p:nvPr/>
        </p:nvCxnSpPr>
        <p:spPr>
          <a:xfrm>
            <a:off x="3641218" y="4690983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A4E3B86D-9351-798D-700E-B951C2531419}"/>
              </a:ext>
            </a:extLst>
          </p:cNvPr>
          <p:cNvCxnSpPr>
            <a:cxnSpLocks/>
          </p:cNvCxnSpPr>
          <p:nvPr/>
        </p:nvCxnSpPr>
        <p:spPr>
          <a:xfrm>
            <a:off x="5510077" y="4714310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BCC7B911-D743-9B54-EE2B-4C5AE05B1534}"/>
                  </a:ext>
                </a:extLst>
              </p:cNvPr>
              <p:cNvSpPr txBox="1"/>
              <p:nvPr/>
            </p:nvSpPr>
            <p:spPr>
              <a:xfrm>
                <a:off x="7076579" y="4539070"/>
                <a:ext cx="59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BCC7B911-D743-9B54-EE2B-4C5AE05B1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79" y="4539070"/>
                <a:ext cx="592855" cy="369332"/>
              </a:xfrm>
              <a:prstGeom prst="rect">
                <a:avLst/>
              </a:prstGeom>
              <a:blipFill>
                <a:blip r:embed="rId8"/>
                <a:stretch>
                  <a:fillRect l="-7216" r="-11340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6A15818-9189-216B-5FAA-376722D5D9C7}"/>
              </a:ext>
            </a:extLst>
          </p:cNvPr>
          <p:cNvCxnSpPr>
            <a:cxnSpLocks/>
          </p:cNvCxnSpPr>
          <p:nvPr/>
        </p:nvCxnSpPr>
        <p:spPr>
          <a:xfrm>
            <a:off x="6459431" y="4711125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7378F53-9C5D-6EBC-4FF5-C04ACA4E0DED}"/>
              </a:ext>
            </a:extLst>
          </p:cNvPr>
          <p:cNvCxnSpPr>
            <a:cxnSpLocks/>
          </p:cNvCxnSpPr>
          <p:nvPr/>
        </p:nvCxnSpPr>
        <p:spPr>
          <a:xfrm>
            <a:off x="7755688" y="4728732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DEB8551A-8CC9-C72A-9585-64D4955FA5D9}"/>
                  </a:ext>
                </a:extLst>
              </p:cNvPr>
              <p:cNvSpPr txBox="1"/>
              <p:nvPr/>
            </p:nvSpPr>
            <p:spPr>
              <a:xfrm>
                <a:off x="8312217" y="453907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DEB8551A-8CC9-C72A-9585-64D4955FA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217" y="4539070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0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A8C-1707-71F0-2D41-8BEF6AFE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9" y="28973"/>
            <a:ext cx="10515600" cy="1325563"/>
          </a:xfrm>
        </p:spPr>
        <p:txBody>
          <a:bodyPr/>
          <a:lstStyle/>
          <a:p>
            <a:r>
              <a:rPr lang="en-US" dirty="0"/>
              <a:t>AI Model (screenshots)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98F12-7E07-B4D7-DD7F-715D94206DE1}"/>
              </a:ext>
            </a:extLst>
          </p:cNvPr>
          <p:cNvSpPr txBox="1"/>
          <p:nvPr/>
        </p:nvSpPr>
        <p:spPr>
          <a:xfrm>
            <a:off x="1171707" y="2978190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documents/texts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FDAA1-6AA2-9BA2-C329-74CEF1E9A702}"/>
              </a:ext>
            </a:extLst>
          </p:cNvPr>
          <p:cNvSpPr/>
          <p:nvPr/>
        </p:nvSpPr>
        <p:spPr>
          <a:xfrm>
            <a:off x="4355928" y="1049506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TF-IDF</a:t>
            </a:r>
            <a:endParaRPr lang="en-ID" sz="28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557E5-DA7A-175A-836B-1C3EC3C6F1B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118520" y="1396463"/>
            <a:ext cx="1237408" cy="628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7AAFDB-8EC0-F50F-5C96-2F4A8D591112}"/>
              </a:ext>
            </a:extLst>
          </p:cNvPr>
          <p:cNvCxnSpPr>
            <a:cxnSpLocks/>
            <a:stCxn id="1025" idx="1"/>
            <a:endCxn id="5" idx="3"/>
          </p:cNvCxnSpPr>
          <p:nvPr/>
        </p:nvCxnSpPr>
        <p:spPr>
          <a:xfrm flipH="1">
            <a:off x="5651476" y="868703"/>
            <a:ext cx="816767" cy="527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A3EA1-BD14-2999-775B-7980EEE43FFF}"/>
              </a:ext>
            </a:extLst>
          </p:cNvPr>
          <p:cNvSpPr/>
          <p:nvPr/>
        </p:nvSpPr>
        <p:spPr>
          <a:xfrm>
            <a:off x="9599714" y="2653609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SVM</a:t>
            </a:r>
            <a:endParaRPr lang="en-ID" sz="2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7376AE-1A99-B3B0-F273-F50640371C0D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8468289" y="3000566"/>
            <a:ext cx="1131425" cy="32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DF846C-8DF8-97DA-5FF3-48C9BB018A09}"/>
              </a:ext>
            </a:extLst>
          </p:cNvPr>
          <p:cNvCxnSpPr>
            <a:cxnSpLocks/>
            <a:stCxn id="33" idx="2"/>
            <a:endCxn id="1042" idx="0"/>
          </p:cNvCxnSpPr>
          <p:nvPr/>
        </p:nvCxnSpPr>
        <p:spPr>
          <a:xfrm>
            <a:off x="10247488" y="3347522"/>
            <a:ext cx="105983" cy="36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B5317F-6A84-4653-76BC-CB423139C9B6}"/>
              </a:ext>
            </a:extLst>
          </p:cNvPr>
          <p:cNvSpPr txBox="1"/>
          <p:nvPr/>
        </p:nvSpPr>
        <p:spPr>
          <a:xfrm>
            <a:off x="8927406" y="6016012"/>
            <a:ext cx="264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model for classification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5369D-AB10-C278-91EB-B3244134771E}"/>
              </a:ext>
            </a:extLst>
          </p:cNvPr>
          <p:cNvSpPr txBox="1"/>
          <p:nvPr/>
        </p:nvSpPr>
        <p:spPr>
          <a:xfrm>
            <a:off x="251231" y="1426851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Train</a:t>
            </a:r>
            <a:endParaRPr lang="en-ID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DB4CC-B267-2B9A-0A2B-B63C3D39032D}"/>
              </a:ext>
            </a:extLst>
          </p:cNvPr>
          <p:cNvSpPr txBox="1"/>
          <p:nvPr/>
        </p:nvSpPr>
        <p:spPr>
          <a:xfrm>
            <a:off x="251231" y="3861197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Test</a:t>
            </a:r>
            <a:endParaRPr lang="en-ID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5D4666-7633-8A02-A918-164AD073396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003702" y="1743419"/>
            <a:ext cx="1600700" cy="2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68AF16E-5123-5A68-9264-B828539884EC}"/>
              </a:ext>
            </a:extLst>
          </p:cNvPr>
          <p:cNvCxnSpPr>
            <a:cxnSpLocks/>
            <a:stCxn id="4" idx="2"/>
            <a:endCxn id="18" idx="1"/>
          </p:cNvCxnSpPr>
          <p:nvPr/>
        </p:nvCxnSpPr>
        <p:spPr>
          <a:xfrm rot="5400000" flipH="1" flipV="1">
            <a:off x="3515693" y="2122702"/>
            <a:ext cx="25153" cy="2424487"/>
          </a:xfrm>
          <a:prstGeom prst="bentConnector4">
            <a:avLst>
              <a:gd name="adj1" fmla="val -908838"/>
              <a:gd name="adj2" fmla="val 73599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AA1200-1241-4A9D-6257-DACF1229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40" y="1130657"/>
            <a:ext cx="1741080" cy="17889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C8ED25-E525-077F-332B-F4D4D74C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14" y="2025112"/>
            <a:ext cx="3727775" cy="259451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AC14B24-3EC2-3363-AF8F-3BE545792EB7}"/>
              </a:ext>
            </a:extLst>
          </p:cNvPr>
          <p:cNvSpPr txBox="1"/>
          <p:nvPr/>
        </p:nvSpPr>
        <p:spPr>
          <a:xfrm>
            <a:off x="5001639" y="4619625"/>
            <a:ext cx="31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idf</a:t>
            </a:r>
            <a:r>
              <a:rPr lang="en-US" dirty="0"/>
              <a:t> and feature vectors (</a:t>
            </a:r>
            <a:r>
              <a:rPr lang="en-US" dirty="0" err="1"/>
              <a:t>tf</a:t>
            </a:r>
            <a:r>
              <a:rPr lang="en-US" dirty="0"/>
              <a:t> * </a:t>
            </a:r>
            <a:r>
              <a:rPr lang="en-US" dirty="0" err="1"/>
              <a:t>idf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72C71E35-DC6C-79D4-B039-B5006B3A2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43" y="277479"/>
            <a:ext cx="3903645" cy="1182448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10AB4E7F-EAE4-049C-9921-8A2C77A6A14B}"/>
              </a:ext>
            </a:extLst>
          </p:cNvPr>
          <p:cNvSpPr txBox="1"/>
          <p:nvPr/>
        </p:nvSpPr>
        <p:spPr>
          <a:xfrm>
            <a:off x="7427386" y="1459927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vocabulary</a:t>
            </a:r>
            <a:endParaRPr lang="en-ID" dirty="0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4618F65E-73F1-4B88-BC5A-7D5CBA51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04" y="3714075"/>
            <a:ext cx="3520133" cy="2309319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7A93DBB-26FE-8818-8868-65BFDB4DF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46" y="4385857"/>
            <a:ext cx="4333929" cy="21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Cambria Math</vt:lpstr>
      <vt:lpstr>Office Theme</vt:lpstr>
      <vt:lpstr>Sentiment Analysis dengan TF-IDF dan SVM</vt:lpstr>
      <vt:lpstr>Latar Belakang</vt:lpstr>
      <vt:lpstr>AI Model</vt:lpstr>
      <vt:lpstr>AI Model (screenshots)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dengan TF-IDF dan SVM</dc:title>
  <dc:creator>muhammad.azka.adhisetama</dc:creator>
  <cp:lastModifiedBy>muhammad.azka.adhisetama</cp:lastModifiedBy>
  <cp:revision>4</cp:revision>
  <dcterms:created xsi:type="dcterms:W3CDTF">2023-11-24T03:14:19Z</dcterms:created>
  <dcterms:modified xsi:type="dcterms:W3CDTF">2023-11-24T05:09:40Z</dcterms:modified>
</cp:coreProperties>
</file>