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902EE6-5602-4A44-BAB1-0363A6B86C6E}">
          <p14:sldIdLst>
            <p14:sldId id="256"/>
            <p14:sldId id="257"/>
            <p14:sldId id="258"/>
            <p14:sldId id="259"/>
          </p14:sldIdLst>
        </p14:section>
        <p14:section name="Untitled Section" id="{E52EF4C7-2139-4D05-87E2-15FA70121D8F}">
          <p14:sldIdLst>
            <p14:sldId id="261"/>
            <p14:sldId id="260"/>
          </p14:sldIdLst>
        </p14:section>
        <p14:section name="Untitled Section" id="{061F4DD8-1B2C-4B12-960F-ADE7121B25C8}">
          <p14:sldIdLst>
            <p14:sldId id="262"/>
            <p14:sldId id="263"/>
            <p14:sldId id="265"/>
          </p14:sldIdLst>
        </p14:section>
        <p14:section name="Untitled Section" id="{C13AA028-8D37-48F8-BF29-2AAC05C3B35C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3" autoAdjust="0"/>
    <p:restoredTop sz="86449" autoAdjust="0"/>
  </p:normalViewPr>
  <p:slideViewPr>
    <p:cSldViewPr snapToGrid="0">
      <p:cViewPr varScale="1">
        <p:scale>
          <a:sx n="98" d="100"/>
          <a:sy n="98" d="100"/>
        </p:scale>
        <p:origin x="27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F3358-ED64-BB5B-6D99-FC560C21C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B5954-9B51-DAE1-6216-59B83C925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9DFFC-624D-C9C0-712B-A81AA703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D703-012B-41CC-800B-3FB8FB5347E8}" type="datetimeFigureOut">
              <a:rPr lang="en-ID" smtClean="0"/>
              <a:t>28/11/2023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B5C9B-7FBE-D65D-9980-0737D8A6B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87753-60B1-DDFA-B47D-0609319F5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2747-C2B0-4247-B80A-7FA07C3D70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4479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A3C4-B4A1-8DA9-8897-47D181C2F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444A7-2D94-C043-AF60-62A75AFEB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58203-F864-476D-EC47-40E772349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D703-012B-41CC-800B-3FB8FB5347E8}" type="datetimeFigureOut">
              <a:rPr lang="en-ID" smtClean="0"/>
              <a:t>28/11/2023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7E704-7E16-7EBE-86EF-2F0011FDB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E5875-F1CE-47CB-E0B5-AC4437E58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2747-C2B0-4247-B80A-7FA07C3D70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836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DC1E-F60B-8E77-DA8A-4B815827D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668CC5-FF0F-0E24-7FBB-5CAA91A65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3F01B-1422-1700-8B50-D24F5AE49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D703-012B-41CC-800B-3FB8FB5347E8}" type="datetimeFigureOut">
              <a:rPr lang="en-ID" smtClean="0"/>
              <a:t>28/11/2023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C387A-037C-2068-89B0-3325AF29A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8E150-6DE7-D150-FE06-BE0DDA1D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2747-C2B0-4247-B80A-7FA07C3D70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5647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EEA84-0B8C-0484-8CF8-D367628C6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D0212-F1E2-620B-3884-B6139B171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5DE46-4C7A-0C70-D274-B100E4C56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D703-012B-41CC-800B-3FB8FB5347E8}" type="datetimeFigureOut">
              <a:rPr lang="en-ID" smtClean="0"/>
              <a:t>28/11/2023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71EE9-B3CB-99D1-EF90-969D64D8E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6030B-5120-2363-B30A-96586A58E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2747-C2B0-4247-B80A-7FA07C3D70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77958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6359B-954C-3021-EEE1-8DE168ED7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D283B-3AA7-EA9A-4B86-E76CF9D15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E38FC-091C-5AC0-51F4-B17AB47FB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D703-012B-41CC-800B-3FB8FB5347E8}" type="datetimeFigureOut">
              <a:rPr lang="en-ID" smtClean="0"/>
              <a:t>28/11/2023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E1DFA-F094-335C-DF79-F7EEBB92E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1FD8E-6C40-B0D8-FBC5-A2F8F87C3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2747-C2B0-4247-B80A-7FA07C3D70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3772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FE960-72CF-8754-8F3B-873AE85C0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A3FC3-5737-EBF3-1422-2C7B5ED51E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3166D-62C4-940E-818C-93677C180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6862E-2A50-5143-77CF-6BFFD6A44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D703-012B-41CC-800B-3FB8FB5347E8}" type="datetimeFigureOut">
              <a:rPr lang="en-ID" smtClean="0"/>
              <a:t>28/11/2023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0A448-5049-7449-ED90-DCF2C2DDC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F4FCC-2D4D-9D6C-5073-C4DE56993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2747-C2B0-4247-B80A-7FA07C3D70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3908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3943-AA12-46FB-DA13-D33777B81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C97D2-D65D-E486-6A5E-4486355A8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5FB9F0-3B7D-CB2D-43CC-1DBE2B80D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D47849-E884-0D7D-7F19-83DED5FB39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0FA4D-8A15-BD11-B964-8C20DF501F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1F7F1F-1EBB-B5B4-5CBE-7623665FE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D703-012B-41CC-800B-3FB8FB5347E8}" type="datetimeFigureOut">
              <a:rPr lang="en-ID" smtClean="0"/>
              <a:t>28/11/2023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4C3994-9DCF-2099-44CA-C72E24089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73D5CE-D581-1EFA-618F-C5FDFFCA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2747-C2B0-4247-B80A-7FA07C3D70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76036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EE0DC-A112-41AA-112E-A7599C4F0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CFE9C6-F745-7038-6CF5-40CAE96C1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D703-012B-41CC-800B-3FB8FB5347E8}" type="datetimeFigureOut">
              <a:rPr lang="en-ID" smtClean="0"/>
              <a:t>28/11/2023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DB12C3-C0AD-1C32-7B59-8481E54AC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DF39EC-88A6-AD33-AC8D-7927135F3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2747-C2B0-4247-B80A-7FA07C3D70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0397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644FA-2327-8174-A6F1-265EB96B5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D703-012B-41CC-800B-3FB8FB5347E8}" type="datetimeFigureOut">
              <a:rPr lang="en-ID" smtClean="0"/>
              <a:t>28/11/2023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C6B777-F02F-CC83-A408-F17DE15ED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4276D-D3EC-A0C6-5EBF-B36A8A60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2747-C2B0-4247-B80A-7FA07C3D70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4399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C2091-F8D9-F7F2-3F79-58B0C4F79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48E80-B35C-9BBA-8B05-FD007142D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F99F05-8792-6702-C575-014C3E186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F7676-50D6-2B74-14AA-8142ED942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D703-012B-41CC-800B-3FB8FB5347E8}" type="datetimeFigureOut">
              <a:rPr lang="en-ID" smtClean="0"/>
              <a:t>28/11/2023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F7F8A-3A61-513F-2167-A162C6DA5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F3786-718C-3638-90EC-574194EF9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2747-C2B0-4247-B80A-7FA07C3D70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65374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05679-C50C-07B2-9C46-435366DDB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02E8BD-6AD2-D6AF-0974-51805AC72B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D9AA4-11AA-F7F3-4287-1FCEE1CFB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CCB49-3AFD-2A1A-CF29-132F536CF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D703-012B-41CC-800B-3FB8FB5347E8}" type="datetimeFigureOut">
              <a:rPr lang="en-ID" smtClean="0"/>
              <a:t>28/11/2023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6F5A2-B31F-6E88-0DEE-A087B109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1B245-FEC0-2091-7514-88777ACF5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2747-C2B0-4247-B80A-7FA07C3D70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5047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590505-2F68-69B8-1226-33A03C1B6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A4FCD-2812-998B-561C-247600206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0F056-9345-BB18-E46C-41AFE439A5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3D703-012B-41CC-800B-3FB8FB5347E8}" type="datetimeFigureOut">
              <a:rPr lang="en-ID" smtClean="0"/>
              <a:t>28/11/2023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7DD06-F31B-741B-FC7A-162C714358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2B1D9-26B0-020F-4AA7-8EFB872A4B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D2747-C2B0-4247-B80A-7FA07C3D70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78429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hisetama/tugas-sentiment-analysis-tfidf-sv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676F8-DF3E-0814-EA1A-05B4D0B03F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Classification </a:t>
            </a:r>
            <a:r>
              <a:rPr lang="en-US" dirty="0" err="1"/>
              <a:t>Dengan</a:t>
            </a:r>
            <a:r>
              <a:rPr lang="en-US" dirty="0"/>
              <a:t> TF-IDF dan SVM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F2C95F-8943-8A90-5506-F6D48F65D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274"/>
            <a:ext cx="9144000" cy="1655762"/>
          </a:xfrm>
        </p:spPr>
        <p:txBody>
          <a:bodyPr/>
          <a:lstStyle/>
          <a:p>
            <a:r>
              <a:rPr lang="en-US" dirty="0"/>
              <a:t>Oleh:</a:t>
            </a:r>
          </a:p>
          <a:p>
            <a:r>
              <a:rPr lang="en-US" dirty="0"/>
              <a:t>Muhammad Azka Adhisetama</a:t>
            </a:r>
            <a:br>
              <a:rPr lang="en-US" dirty="0"/>
            </a:br>
            <a:r>
              <a:rPr lang="en-US" dirty="0"/>
              <a:t>21/477807/TK/52628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2488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B223A-84B3-85AF-035E-7E5F0C5B0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6718" y="2109712"/>
            <a:ext cx="3263462" cy="1325563"/>
          </a:xfrm>
        </p:spPr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Kasih</a:t>
            </a:r>
          </a:p>
        </p:txBody>
      </p:sp>
      <p:sp>
        <p:nvSpPr>
          <p:cNvPr id="3" name="TextBox 2">
            <a:hlinkClick r:id="rId2"/>
            <a:extLst>
              <a:ext uri="{FF2B5EF4-FFF2-40B4-BE49-F238E27FC236}">
                <a16:creationId xmlns:a16="http://schemas.microsoft.com/office/drawing/2014/main" id="{D6691926-AEA8-2AD0-6B67-C583A05E0C3E}"/>
              </a:ext>
            </a:extLst>
          </p:cNvPr>
          <p:cNvSpPr txBox="1"/>
          <p:nvPr/>
        </p:nvSpPr>
        <p:spPr>
          <a:xfrm>
            <a:off x="5090217" y="3435275"/>
            <a:ext cx="18364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&lt;/&gt;</a:t>
            </a:r>
            <a:br>
              <a:rPr lang="en-US" sz="1600" dirty="0"/>
            </a:br>
            <a:r>
              <a:rPr lang="en-US" sz="1600" dirty="0"/>
              <a:t>Repository Program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4243542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A97B6-4D74-9823-4D5E-CB7979A58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F8AE4-A73F-D6A0-4DF4-81F96E3EF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99006"/>
          </a:xfrm>
        </p:spPr>
        <p:txBody>
          <a:bodyPr/>
          <a:lstStyle/>
          <a:p>
            <a:r>
              <a:rPr lang="en-US" dirty="0"/>
              <a:t>Sentiment Analysis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topik</a:t>
            </a:r>
            <a:r>
              <a:rPr lang="en-US" dirty="0">
                <a:sym typeface="Wingdings" panose="05000000000000000000" pitchFamily="2" charset="2"/>
              </a:rPr>
              <a:t> NLP yang sangat </a:t>
            </a:r>
            <a:r>
              <a:rPr lang="en-US" dirty="0" err="1">
                <a:sym typeface="Wingdings" panose="05000000000000000000" pitchFamily="2" charset="2"/>
              </a:rPr>
              <a:t>umum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Text Classification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adalah</a:t>
            </a:r>
            <a:r>
              <a:rPr lang="en-ID" dirty="0">
                <a:sym typeface="Wingdings" panose="05000000000000000000" pitchFamily="2" charset="2"/>
              </a:rPr>
              <a:t> tool yang </a:t>
            </a:r>
            <a:r>
              <a:rPr lang="en-ID" i="1" dirty="0">
                <a:sym typeface="Wingdings" panose="05000000000000000000" pitchFamily="2" charset="2"/>
              </a:rPr>
              <a:t>powerful</a:t>
            </a:r>
          </a:p>
          <a:p>
            <a:endParaRPr lang="en-ID" dirty="0">
              <a:sym typeface="Wingdings" panose="05000000000000000000" pitchFamily="2" charset="2"/>
            </a:endParaRPr>
          </a:p>
          <a:p>
            <a:r>
              <a:rPr lang="en-ID" dirty="0">
                <a:sym typeface="Wingdings" panose="05000000000000000000" pitchFamily="2" charset="2"/>
              </a:rPr>
              <a:t>Cara </a:t>
            </a:r>
            <a:r>
              <a:rPr lang="en-ID" dirty="0" err="1">
                <a:sym typeface="Wingdings" panose="05000000000000000000" pitchFamily="2" charset="2"/>
              </a:rPr>
              <a:t>membuat</a:t>
            </a:r>
            <a:r>
              <a:rPr lang="en-ID" dirty="0">
                <a:sym typeface="Wingdings" panose="05000000000000000000" pitchFamily="2" charset="2"/>
              </a:rPr>
              <a:t> ?</a:t>
            </a:r>
          </a:p>
          <a:p>
            <a:r>
              <a:rPr lang="en-ID" dirty="0" err="1">
                <a:sym typeface="Wingdings" panose="05000000000000000000" pitchFamily="2" charset="2"/>
              </a:rPr>
              <a:t>Mudah</a:t>
            </a:r>
            <a:r>
              <a:rPr lang="en-ID" dirty="0">
                <a:sym typeface="Wingdings" panose="05000000000000000000" pitchFamily="2" charset="2"/>
              </a:rPr>
              <a:t>, </a:t>
            </a:r>
            <a:r>
              <a:rPr lang="en-ID" dirty="0" err="1">
                <a:sym typeface="Wingdings" panose="05000000000000000000" pitchFamily="2" charset="2"/>
              </a:rPr>
              <a:t>tetapi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cukup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efektif</a:t>
            </a:r>
            <a:r>
              <a:rPr lang="en-ID" dirty="0">
                <a:sym typeface="Wingdings" panose="05000000000000000000" pitchFamily="2" charset="2"/>
              </a:rPr>
              <a:t>: TF-IDF dan Machine Learning (SVM)</a:t>
            </a:r>
          </a:p>
          <a:p>
            <a:endParaRPr lang="en-ID" dirty="0">
              <a:sym typeface="Wingdings" panose="05000000000000000000" pitchFamily="2" charset="2"/>
            </a:endParaRPr>
          </a:p>
          <a:p>
            <a:r>
              <a:rPr lang="en-ID" dirty="0" err="1">
                <a:sym typeface="Wingdings" panose="05000000000000000000" pitchFamily="2" charset="2"/>
              </a:rPr>
              <a:t>Membuat</a:t>
            </a:r>
            <a:r>
              <a:rPr lang="en-ID" dirty="0">
                <a:sym typeface="Wingdings" panose="05000000000000000000" pitchFamily="2" charset="2"/>
              </a:rPr>
              <a:t> AI </a:t>
            </a:r>
            <a:r>
              <a:rPr lang="en-ID" dirty="0" err="1">
                <a:sym typeface="Wingdings" panose="05000000000000000000" pitchFamily="2" charset="2"/>
              </a:rPr>
              <a:t>untuk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klasifikasi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teks</a:t>
            </a:r>
            <a:endParaRPr lang="en-ID" dirty="0">
              <a:sym typeface="Wingdings" panose="05000000000000000000" pitchFamily="2" charset="2"/>
            </a:endParaRPr>
          </a:p>
          <a:p>
            <a:r>
              <a:rPr lang="en-ID" dirty="0" err="1">
                <a:sym typeface="Wingdings" panose="05000000000000000000" pitchFamily="2" charset="2"/>
              </a:rPr>
              <a:t>Menampilkan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secara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i="1" dirty="0">
                <a:sym typeface="Wingdings" panose="05000000000000000000" pitchFamily="2" charset="2"/>
              </a:rPr>
              <a:t>user-friendly</a:t>
            </a:r>
            <a:r>
              <a:rPr lang="en-ID" dirty="0">
                <a:sym typeface="Wingdings" panose="05000000000000000000" pitchFamily="2" charset="2"/>
              </a:rPr>
              <a:t> model dan </a:t>
            </a:r>
            <a:r>
              <a:rPr lang="en-ID" dirty="0" err="1">
                <a:sym typeface="Wingdings" panose="05000000000000000000" pitchFamily="2" charset="2"/>
              </a:rPr>
              <a:t>konsep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dibaliknya</a:t>
            </a:r>
            <a:endParaRPr lang="en-ID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5486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C8A8C-1707-71F0-2D41-8BEF6AFE6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Model</a:t>
            </a:r>
            <a:endParaRPr lang="en-ID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F5369D-AB10-C278-91EB-B3244134771E}"/>
              </a:ext>
            </a:extLst>
          </p:cNvPr>
          <p:cNvSpPr txBox="1"/>
          <p:nvPr/>
        </p:nvSpPr>
        <p:spPr>
          <a:xfrm>
            <a:off x="820744" y="2368930"/>
            <a:ext cx="887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 Train</a:t>
            </a:r>
            <a:endParaRPr lang="en-ID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61DB4CC-B267-2B9A-0A2B-B63C3D39032D}"/>
              </a:ext>
            </a:extLst>
          </p:cNvPr>
          <p:cNvSpPr txBox="1"/>
          <p:nvPr/>
        </p:nvSpPr>
        <p:spPr>
          <a:xfrm>
            <a:off x="1016705" y="4954031"/>
            <a:ext cx="793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2. Test</a:t>
            </a:r>
            <a:endParaRPr lang="en-ID" b="1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33F3769-76E9-1E49-AA31-02A55207ECF3}"/>
              </a:ext>
            </a:extLst>
          </p:cNvPr>
          <p:cNvGrpSpPr/>
          <p:nvPr/>
        </p:nvGrpSpPr>
        <p:grpSpPr>
          <a:xfrm>
            <a:off x="2125988" y="1496884"/>
            <a:ext cx="9071038" cy="2477356"/>
            <a:chOff x="2125988" y="1496884"/>
            <a:chExt cx="9071038" cy="247735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9198F12-7E07-B4D7-DD7F-715D94206DE1}"/>
                </a:ext>
              </a:extLst>
            </p:cNvPr>
            <p:cNvSpPr txBox="1"/>
            <p:nvPr/>
          </p:nvSpPr>
          <p:spPr>
            <a:xfrm>
              <a:off x="2125988" y="3112000"/>
              <a:ext cx="22886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 documents/texts</a:t>
              </a:r>
              <a:endParaRPr lang="en-ID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6FFDAA1-6AA2-9BA2-C329-74CEF1E9A702}"/>
                </a:ext>
              </a:extLst>
            </p:cNvPr>
            <p:cNvSpPr/>
            <p:nvPr/>
          </p:nvSpPr>
          <p:spPr>
            <a:xfrm>
              <a:off x="4723002" y="2226412"/>
              <a:ext cx="1295548" cy="6939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TF-IDF</a:t>
              </a:r>
              <a:endParaRPr lang="en-ID" sz="2800" b="1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61B620A-123F-387B-B8FC-B9F319B03D14}"/>
                </a:ext>
              </a:extLst>
            </p:cNvPr>
            <p:cNvGrpSpPr/>
            <p:nvPr/>
          </p:nvGrpSpPr>
          <p:grpSpPr>
            <a:xfrm>
              <a:off x="2347206" y="1820394"/>
              <a:ext cx="1537282" cy="1379419"/>
              <a:chOff x="1147580" y="1581274"/>
              <a:chExt cx="1537282" cy="137941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60705D9-B4A1-2D31-EE8D-29A3B511B233}"/>
                  </a:ext>
                </a:extLst>
              </p:cNvPr>
              <p:cNvGrpSpPr/>
              <p:nvPr/>
            </p:nvGrpSpPr>
            <p:grpSpPr>
              <a:xfrm>
                <a:off x="1147580" y="1581274"/>
                <a:ext cx="1341309" cy="1379419"/>
                <a:chOff x="2162648" y="1958779"/>
                <a:chExt cx="1341309" cy="1379419"/>
              </a:xfrm>
            </p:grpSpPr>
            <p:pic>
              <p:nvPicPr>
                <p:cNvPr id="11" name="Picture 2" descr="Office Paper Cartoon Styles Icon Document Rolled Template Vector, Document,  Rolled, Template PNG and Vector with Transparent Background for Free  Download">
                  <a:extLst>
                    <a:ext uri="{FF2B5EF4-FFF2-40B4-BE49-F238E27FC236}">
                      <a16:creationId xmlns:a16="http://schemas.microsoft.com/office/drawing/2014/main" id="{140ACB3E-6BA5-9959-4223-C68F633B525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54289" y="1958779"/>
                  <a:ext cx="923102" cy="92310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" name="Picture 2" descr="Office Paper Cartoon Styles Icon Document Rolled Template Vector, Document,  Rolled, Template PNG and Vector with Transparent Background for Free  Download">
                  <a:extLst>
                    <a:ext uri="{FF2B5EF4-FFF2-40B4-BE49-F238E27FC236}">
                      <a16:creationId xmlns:a16="http://schemas.microsoft.com/office/drawing/2014/main" id="{9DD5DCED-859E-FDC7-0BE1-C26B3FA07D1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15048" y="2025891"/>
                  <a:ext cx="923102" cy="92310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" name="Picture 2" descr="Office Paper Cartoon Styles Icon Document Rolled Template Vector, Document,  Rolled, Template PNG and Vector with Transparent Background for Free  Download">
                  <a:extLst>
                    <a:ext uri="{FF2B5EF4-FFF2-40B4-BE49-F238E27FC236}">
                      <a16:creationId xmlns:a16="http://schemas.microsoft.com/office/drawing/2014/main" id="{7BBD99AF-B55E-0570-6093-C79E90FAD2D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80855" y="2135608"/>
                  <a:ext cx="923102" cy="92310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" name="Picture 2" descr="Office Paper Cartoon Styles Icon Document Rolled Template Vector, Document,  Rolled, Template PNG and Vector with Transparent Background for Free  Download">
                  <a:extLst>
                    <a:ext uri="{FF2B5EF4-FFF2-40B4-BE49-F238E27FC236}">
                      <a16:creationId xmlns:a16="http://schemas.microsoft.com/office/drawing/2014/main" id="{2366C20A-A9E7-5425-220A-FF4654F745A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62648" y="2245324"/>
                  <a:ext cx="923102" cy="92310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" name="Picture 2" descr="Office Paper Cartoon Styles Icon Document Rolled Template Vector, Document,  Rolled, Template PNG and Vector with Transparent Background for Free  Download">
                  <a:extLst>
                    <a:ext uri="{FF2B5EF4-FFF2-40B4-BE49-F238E27FC236}">
                      <a16:creationId xmlns:a16="http://schemas.microsoft.com/office/drawing/2014/main" id="{1FAC0B42-AEBA-2168-1DA3-355F3C0F72F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28455" y="2415096"/>
                  <a:ext cx="923102" cy="92310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4BACAC2-2C9C-A979-FAF3-821930BCED28}"/>
                  </a:ext>
                </a:extLst>
              </p:cNvPr>
              <p:cNvSpPr txBox="1"/>
              <p:nvPr/>
            </p:nvSpPr>
            <p:spPr>
              <a:xfrm>
                <a:off x="2298218" y="1839834"/>
                <a:ext cx="38664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latin typeface="Abadi" panose="020F0502020204030204" pitchFamily="34" charset="0"/>
                  </a:rPr>
                  <a:t>+</a:t>
                </a:r>
                <a:br>
                  <a:rPr lang="en-US" b="1" dirty="0">
                    <a:latin typeface="Abadi" panose="020F0502020204030204" pitchFamily="34" charset="0"/>
                  </a:rPr>
                </a:br>
                <a:r>
                  <a:rPr lang="en-US" b="1" dirty="0">
                    <a:latin typeface="Abadi" panose="020F0502020204030204" pitchFamily="34" charset="0"/>
                  </a:rPr>
                  <a:t>or</a:t>
                </a:r>
                <a:br>
                  <a:rPr lang="en-US" b="1" dirty="0">
                    <a:latin typeface="Abadi" panose="020F0502020204030204" pitchFamily="34" charset="0"/>
                  </a:rPr>
                </a:br>
                <a:r>
                  <a:rPr lang="en-US" b="1" dirty="0">
                    <a:latin typeface="Abadi" panose="020F0502020204030204" pitchFamily="34" charset="0"/>
                  </a:rPr>
                  <a:t>-</a:t>
                </a:r>
                <a:endParaRPr lang="en-ID" b="1" dirty="0">
                  <a:latin typeface="Abadi" panose="020F0502020204030204" pitchFamily="34" charset="0"/>
                </a:endParaRP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F1557E5-DA7A-175A-836B-1C3EC3C6F1B6}"/>
                </a:ext>
              </a:extLst>
            </p:cNvPr>
            <p:cNvCxnSpPr>
              <a:cxnSpLocks/>
            </p:cNvCxnSpPr>
            <p:nvPr/>
          </p:nvCxnSpPr>
          <p:spPr>
            <a:xfrm>
              <a:off x="4160940" y="2568490"/>
              <a:ext cx="5620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F11D098-3AE6-1128-337C-6C00055429CB}"/>
                </a:ext>
              </a:extLst>
            </p:cNvPr>
            <p:cNvSpPr txBox="1"/>
            <p:nvPr/>
          </p:nvSpPr>
          <p:spPr>
            <a:xfrm>
              <a:off x="4879616" y="1496884"/>
              <a:ext cx="982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vocabulary</a:t>
              </a:r>
              <a:endParaRPr lang="en-ID" sz="1400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77AAFDB-8EC0-F50F-5C96-2F4A8D591112}"/>
                </a:ext>
              </a:extLst>
            </p:cNvPr>
            <p:cNvCxnSpPr>
              <a:cxnSpLocks/>
              <a:stCxn id="20" idx="2"/>
              <a:endCxn id="5" idx="0"/>
            </p:cNvCxnSpPr>
            <p:nvPr/>
          </p:nvCxnSpPr>
          <p:spPr>
            <a:xfrm>
              <a:off x="5370776" y="1804661"/>
              <a:ext cx="0" cy="4217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B1D37FF-5590-C7EF-A884-F12B808101DE}"/>
                    </a:ext>
                  </a:extLst>
                </p:cNvPr>
                <p:cNvSpPr txBox="1"/>
                <p:nvPr/>
              </p:nvSpPr>
              <p:spPr>
                <a:xfrm>
                  <a:off x="6645636" y="2403965"/>
                  <a:ext cx="94070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D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acc>
                              <m:accPr>
                                <m:chr m:val="⃑"/>
                                <m:ctrlPr>
                                  <a:rPr lang="en-ID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ID" sz="2400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B1D37FF-5590-C7EF-A884-F12B808101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5636" y="2403965"/>
                  <a:ext cx="940707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1039" t="-14754" r="-11688" b="-34426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8AA7CD-6B73-66EB-C98C-1E39A7F8363C}"/>
                </a:ext>
              </a:extLst>
            </p:cNvPr>
            <p:cNvSpPr txBox="1"/>
            <p:nvPr/>
          </p:nvSpPr>
          <p:spPr>
            <a:xfrm>
              <a:off x="6299581" y="2998357"/>
              <a:ext cx="16328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Feature vectors</a:t>
              </a:r>
              <a:endParaRPr lang="en-ID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A0A3EA1-BD14-2999-775B-7980EEE43FFF}"/>
                </a:ext>
              </a:extLst>
            </p:cNvPr>
            <p:cNvSpPr/>
            <p:nvPr/>
          </p:nvSpPr>
          <p:spPr>
            <a:xfrm>
              <a:off x="8219463" y="2265085"/>
              <a:ext cx="1295548" cy="6939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SVM</a:t>
              </a:r>
              <a:endParaRPr lang="en-ID" sz="2800" b="1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D7376AE-1A99-B3B0-F273-F50640371C0D}"/>
                </a:ext>
              </a:extLst>
            </p:cNvPr>
            <p:cNvCxnSpPr>
              <a:cxnSpLocks/>
            </p:cNvCxnSpPr>
            <p:nvPr/>
          </p:nvCxnSpPr>
          <p:spPr>
            <a:xfrm>
              <a:off x="7657401" y="2607163"/>
              <a:ext cx="5620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DDF846C-8DF8-97DA-5FF3-48C9BB018A09}"/>
                </a:ext>
              </a:extLst>
            </p:cNvPr>
            <p:cNvCxnSpPr>
              <a:cxnSpLocks/>
            </p:cNvCxnSpPr>
            <p:nvPr/>
          </p:nvCxnSpPr>
          <p:spPr>
            <a:xfrm>
              <a:off x="9515011" y="2630959"/>
              <a:ext cx="5620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0836354-72F7-5280-4B54-8E97FBCF8A9E}"/>
                    </a:ext>
                  </a:extLst>
                </p:cNvPr>
                <p:cNvSpPr txBox="1"/>
                <p:nvPr/>
              </p:nvSpPr>
              <p:spPr>
                <a:xfrm>
                  <a:off x="10217704" y="2422497"/>
                  <a:ext cx="59285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ID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ID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0836354-72F7-5280-4B54-8E97FBCF8A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7704" y="2422497"/>
                  <a:ext cx="59285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6186" r="-11340" b="-6557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7B5317F-6A84-4653-76BC-CB423139C9B6}"/>
                </a:ext>
              </a:extLst>
            </p:cNvPr>
            <p:cNvSpPr txBox="1"/>
            <p:nvPr/>
          </p:nvSpPr>
          <p:spPr>
            <a:xfrm>
              <a:off x="9817353" y="2876647"/>
              <a:ext cx="1379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AI model for</a:t>
              </a:r>
              <a:br>
                <a:rPr lang="en-US" dirty="0"/>
              </a:br>
              <a:r>
                <a:rPr lang="en-US" dirty="0"/>
                <a:t>classification</a:t>
              </a:r>
              <a:endParaRPr lang="en-ID" dirty="0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85D4666-7633-8A02-A918-164AD073396A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5370776" y="2920325"/>
              <a:ext cx="0" cy="44736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6CD6AEC7-542D-CA42-218A-B313ECDE7970}"/>
                    </a:ext>
                  </a:extLst>
                </p:cNvPr>
                <p:cNvSpPr txBox="1"/>
                <p:nvPr/>
              </p:nvSpPr>
              <p:spPr>
                <a:xfrm>
                  <a:off x="4758653" y="3470036"/>
                  <a:ext cx="1224246" cy="4053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𝑖𝑑𝑓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ID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6CD6AEC7-542D-CA42-218A-B313ECDE79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8653" y="3470036"/>
                  <a:ext cx="1224246" cy="405367"/>
                </a:xfrm>
                <a:prstGeom prst="rect">
                  <a:avLst/>
                </a:prstGeom>
                <a:blipFill>
                  <a:blip r:embed="rId5"/>
                  <a:stretch>
                    <a:fillRect l="-8500" r="-8500" b="-23881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068AF16E-5123-5A68-9264-B828539884EC}"/>
                </a:ext>
              </a:extLst>
            </p:cNvPr>
            <p:cNvCxnSpPr>
              <a:stCxn id="4" idx="2"/>
              <a:endCxn id="50" idx="1"/>
            </p:cNvCxnSpPr>
            <p:nvPr/>
          </p:nvCxnSpPr>
          <p:spPr>
            <a:xfrm rot="16200000" flipH="1">
              <a:off x="3918786" y="2832853"/>
              <a:ext cx="191388" cy="1488345"/>
            </a:xfrm>
            <a:prstGeom prst="bentConnector2">
              <a:avLst/>
            </a:prstGeom>
            <a:ln>
              <a:prstDash val="sysDot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1C84C1C8-4EFB-7B52-9B19-39ED569FACCF}"/>
                </a:ext>
              </a:extLst>
            </p:cNvPr>
            <p:cNvCxnSpPr>
              <a:cxnSpLocks/>
              <a:stCxn id="50" idx="3"/>
              <a:endCxn id="30" idx="2"/>
            </p:cNvCxnSpPr>
            <p:nvPr/>
          </p:nvCxnSpPr>
          <p:spPr>
            <a:xfrm flipV="1">
              <a:off x="5982899" y="3367689"/>
              <a:ext cx="1133092" cy="305031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B01EC96-B9DB-0F7E-683E-DD78A554413D}"/>
                </a:ext>
              </a:extLst>
            </p:cNvPr>
            <p:cNvSpPr txBox="1"/>
            <p:nvPr/>
          </p:nvSpPr>
          <p:spPr>
            <a:xfrm>
              <a:off x="4276609" y="2278110"/>
              <a:ext cx="2760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  <a:endParaRPr lang="en-ID" sz="1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26CC789-EE9C-CCEB-7106-DE7E25AE165E}"/>
                </a:ext>
              </a:extLst>
            </p:cNvPr>
            <p:cNvSpPr txBox="1"/>
            <p:nvPr/>
          </p:nvSpPr>
          <p:spPr>
            <a:xfrm>
              <a:off x="5364116" y="2990118"/>
              <a:ext cx="2760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</a:t>
              </a:r>
              <a:endParaRPr lang="en-ID" sz="1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7B28D14-0501-1802-376E-77BE84033273}"/>
                </a:ext>
              </a:extLst>
            </p:cNvPr>
            <p:cNvSpPr txBox="1"/>
            <p:nvPr/>
          </p:nvSpPr>
          <p:spPr>
            <a:xfrm>
              <a:off x="3847173" y="3666463"/>
              <a:ext cx="2760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3</a:t>
              </a:r>
              <a:endParaRPr lang="en-ID" sz="1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DC32900-503F-5A0A-B717-DD6CE6C3E8EF}"/>
                </a:ext>
              </a:extLst>
            </p:cNvPr>
            <p:cNvSpPr txBox="1"/>
            <p:nvPr/>
          </p:nvSpPr>
          <p:spPr>
            <a:xfrm>
              <a:off x="6507617" y="3660207"/>
              <a:ext cx="2760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4</a:t>
              </a:r>
              <a:endParaRPr lang="en-ID" sz="1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502DB0C-D409-04FB-CD7F-6F975D98B701}"/>
                </a:ext>
              </a:extLst>
            </p:cNvPr>
            <p:cNvSpPr txBox="1"/>
            <p:nvPr/>
          </p:nvSpPr>
          <p:spPr>
            <a:xfrm>
              <a:off x="8729217" y="1968934"/>
              <a:ext cx="2760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5</a:t>
              </a:r>
              <a:endParaRPr lang="en-ID" sz="14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58E825F-55A4-95F0-8ED8-13FC9576547A}"/>
              </a:ext>
            </a:extLst>
          </p:cNvPr>
          <p:cNvGrpSpPr/>
          <p:nvPr/>
        </p:nvGrpSpPr>
        <p:grpSpPr>
          <a:xfrm>
            <a:off x="2259453" y="4309953"/>
            <a:ext cx="7168904" cy="1701740"/>
            <a:chOff x="2259453" y="4309953"/>
            <a:chExt cx="7168904" cy="1701740"/>
          </a:xfrm>
        </p:grpSpPr>
        <p:pic>
          <p:nvPicPr>
            <p:cNvPr id="1026" name="Picture 2" descr="Office Paper Cartoon Styles Icon Document Rolled Template Vector, Document,  Rolled, Template PNG and Vector with Transparent Background for Free  Download">
              <a:extLst>
                <a:ext uri="{FF2B5EF4-FFF2-40B4-BE49-F238E27FC236}">
                  <a16:creationId xmlns:a16="http://schemas.microsoft.com/office/drawing/2014/main" id="{58C25E5E-6FB7-4249-DB84-91D9FAF8BF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1770" y="4309953"/>
              <a:ext cx="1517074" cy="1517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10540AC-EE06-9735-63FF-D268D97A9BB0}"/>
                </a:ext>
              </a:extLst>
            </p:cNvPr>
            <p:cNvSpPr txBox="1"/>
            <p:nvPr/>
          </p:nvSpPr>
          <p:spPr>
            <a:xfrm>
              <a:off x="2259453" y="5642361"/>
              <a:ext cx="20217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Test document/text</a:t>
              </a:r>
              <a:endParaRPr lang="en-ID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A53A27FB-4254-B9B3-8719-E07857008973}"/>
                    </a:ext>
                  </a:extLst>
                </p:cNvPr>
                <p:cNvSpPr txBox="1"/>
                <p:nvPr/>
              </p:nvSpPr>
              <p:spPr>
                <a:xfrm>
                  <a:off x="4419826" y="4874408"/>
                  <a:ext cx="1224246" cy="4053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𝑖𝑑𝑓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ID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A53A27FB-4254-B9B3-8719-E078570089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826" y="4874408"/>
                  <a:ext cx="1224246" cy="405367"/>
                </a:xfrm>
                <a:prstGeom prst="rect">
                  <a:avLst/>
                </a:prstGeom>
                <a:blipFill>
                  <a:blip r:embed="rId6"/>
                  <a:stretch>
                    <a:fillRect l="-7960" r="-8458" b="-24242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984D3A41-6306-669F-33F7-0B04BD7D55ED}"/>
                    </a:ext>
                  </a:extLst>
                </p:cNvPr>
                <p:cNvSpPr txBox="1"/>
                <p:nvPr/>
              </p:nvSpPr>
              <p:spPr>
                <a:xfrm>
                  <a:off x="6318907" y="4920475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ID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ID" sz="2400" dirty="0"/>
                </a:p>
              </p:txBody>
            </p:sp>
          </mc:Choice>
          <mc:Fallback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984D3A41-6306-669F-33F7-0B04BD7D55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8907" y="4920475"/>
                  <a:ext cx="241733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7949" t="-14754" r="-74359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7" name="Straight Arrow Connector 1026">
              <a:extLst>
                <a:ext uri="{FF2B5EF4-FFF2-40B4-BE49-F238E27FC236}">
                  <a16:creationId xmlns:a16="http://schemas.microsoft.com/office/drawing/2014/main" id="{59BF516B-FB33-CA14-B1F5-DC454EB5FF19}"/>
                </a:ext>
              </a:extLst>
            </p:cNvPr>
            <p:cNvCxnSpPr>
              <a:cxnSpLocks/>
            </p:cNvCxnSpPr>
            <p:nvPr/>
          </p:nvCxnSpPr>
          <p:spPr>
            <a:xfrm>
              <a:off x="3836961" y="5069917"/>
              <a:ext cx="4865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29" name="Straight Arrow Connector 1028">
              <a:extLst>
                <a:ext uri="{FF2B5EF4-FFF2-40B4-BE49-F238E27FC236}">
                  <a16:creationId xmlns:a16="http://schemas.microsoft.com/office/drawing/2014/main" id="{A4E3B86D-9351-798D-700E-B951C2531419}"/>
                </a:ext>
              </a:extLst>
            </p:cNvPr>
            <p:cNvCxnSpPr>
              <a:cxnSpLocks/>
            </p:cNvCxnSpPr>
            <p:nvPr/>
          </p:nvCxnSpPr>
          <p:spPr>
            <a:xfrm>
              <a:off x="5705820" y="5093244"/>
              <a:ext cx="4865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0" name="TextBox 1029">
                  <a:extLst>
                    <a:ext uri="{FF2B5EF4-FFF2-40B4-BE49-F238E27FC236}">
                      <a16:creationId xmlns:a16="http://schemas.microsoft.com/office/drawing/2014/main" id="{BCC7B911-D743-9B54-EE2B-4C5AE05B1534}"/>
                    </a:ext>
                  </a:extLst>
                </p:cNvPr>
                <p:cNvSpPr txBox="1"/>
                <p:nvPr/>
              </p:nvSpPr>
              <p:spPr>
                <a:xfrm>
                  <a:off x="7272322" y="4918004"/>
                  <a:ext cx="59285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ID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ID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030" name="TextBox 1029">
                  <a:extLst>
                    <a:ext uri="{FF2B5EF4-FFF2-40B4-BE49-F238E27FC236}">
                      <a16:creationId xmlns:a16="http://schemas.microsoft.com/office/drawing/2014/main" id="{BCC7B911-D743-9B54-EE2B-4C5AE05B15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2322" y="4918004"/>
                  <a:ext cx="592855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7216" r="-11340" b="-8333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1" name="Straight Arrow Connector 1030">
              <a:extLst>
                <a:ext uri="{FF2B5EF4-FFF2-40B4-BE49-F238E27FC236}">
                  <a16:creationId xmlns:a16="http://schemas.microsoft.com/office/drawing/2014/main" id="{A6A15818-9189-216B-5FAA-376722D5D9C7}"/>
                </a:ext>
              </a:extLst>
            </p:cNvPr>
            <p:cNvCxnSpPr>
              <a:cxnSpLocks/>
            </p:cNvCxnSpPr>
            <p:nvPr/>
          </p:nvCxnSpPr>
          <p:spPr>
            <a:xfrm>
              <a:off x="6655174" y="5090059"/>
              <a:ext cx="4865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3" name="Straight Arrow Connector 1032">
              <a:extLst>
                <a:ext uri="{FF2B5EF4-FFF2-40B4-BE49-F238E27FC236}">
                  <a16:creationId xmlns:a16="http://schemas.microsoft.com/office/drawing/2014/main" id="{77378F53-9C5D-6EBC-4FF5-C04ACA4E0DED}"/>
                </a:ext>
              </a:extLst>
            </p:cNvPr>
            <p:cNvCxnSpPr>
              <a:cxnSpLocks/>
            </p:cNvCxnSpPr>
            <p:nvPr/>
          </p:nvCxnSpPr>
          <p:spPr>
            <a:xfrm>
              <a:off x="7951431" y="5107666"/>
              <a:ext cx="4865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6" name="TextBox 1035">
                  <a:extLst>
                    <a:ext uri="{FF2B5EF4-FFF2-40B4-BE49-F238E27FC236}">
                      <a16:creationId xmlns:a16="http://schemas.microsoft.com/office/drawing/2014/main" id="{DEB8551A-8CC9-C72A-9585-64D4955FA5D9}"/>
                    </a:ext>
                  </a:extLst>
                </p:cNvPr>
                <p:cNvSpPr txBox="1"/>
                <p:nvPr/>
              </p:nvSpPr>
              <p:spPr>
                <a:xfrm>
                  <a:off x="8507960" y="4918004"/>
                  <a:ext cx="24570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ID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ID" sz="2400" dirty="0"/>
                </a:p>
              </p:txBody>
            </p:sp>
          </mc:Choice>
          <mc:Fallback>
            <p:sp>
              <p:nvSpPr>
                <p:cNvPr id="1036" name="TextBox 1035">
                  <a:extLst>
                    <a:ext uri="{FF2B5EF4-FFF2-40B4-BE49-F238E27FC236}">
                      <a16:creationId xmlns:a16="http://schemas.microsoft.com/office/drawing/2014/main" id="{DEB8551A-8CC9-C72A-9585-64D4955FA5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7960" y="4918004"/>
                  <a:ext cx="245708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30000" t="-18333" r="-77500" b="-26667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AE69D75-DDD4-706E-B37D-5BA947D1C208}"/>
                </a:ext>
              </a:extLst>
            </p:cNvPr>
            <p:cNvSpPr txBox="1"/>
            <p:nvPr/>
          </p:nvSpPr>
          <p:spPr>
            <a:xfrm>
              <a:off x="5684683" y="5268457"/>
              <a:ext cx="1547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Feature vector</a:t>
              </a:r>
              <a:endParaRPr lang="en-ID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B48A265-6252-9210-B883-917A1F717C9D}"/>
                </a:ext>
              </a:extLst>
            </p:cNvPr>
            <p:cNvSpPr txBox="1"/>
            <p:nvPr/>
          </p:nvSpPr>
          <p:spPr>
            <a:xfrm>
              <a:off x="7854593" y="5279775"/>
              <a:ext cx="15737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Predicted class</a:t>
              </a:r>
              <a:br>
                <a:rPr lang="en-US" dirty="0"/>
              </a:br>
              <a:r>
                <a:rPr lang="en-US" dirty="0"/>
                <a:t>(sentiment)</a:t>
              </a:r>
              <a:endParaRPr lang="en-ID" dirty="0"/>
            </a:p>
          </p:txBody>
        </p:sp>
      </p:grpSp>
    </p:spTree>
    <p:extLst>
      <p:ext uri="{BB962C8B-B14F-4D97-AF65-F5344CB8AC3E}">
        <p14:creationId xmlns:p14="http://schemas.microsoft.com/office/powerpoint/2010/main" val="3435808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C8A8C-1707-71F0-2D41-8BEF6AFE6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959" y="28973"/>
            <a:ext cx="10515600" cy="1325563"/>
          </a:xfrm>
        </p:spPr>
        <p:txBody>
          <a:bodyPr/>
          <a:lstStyle/>
          <a:p>
            <a:r>
              <a:rPr lang="en-US" dirty="0"/>
              <a:t>AI Model (screenshots)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198F12-7E07-B4D7-DD7F-715D94206DE1}"/>
              </a:ext>
            </a:extLst>
          </p:cNvPr>
          <p:cNvSpPr txBox="1"/>
          <p:nvPr/>
        </p:nvSpPr>
        <p:spPr>
          <a:xfrm>
            <a:off x="1171707" y="2978190"/>
            <a:ext cx="2288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documents/texts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FFDAA1-6AA2-9BA2-C329-74CEF1E9A702}"/>
              </a:ext>
            </a:extLst>
          </p:cNvPr>
          <p:cNvSpPr/>
          <p:nvPr/>
        </p:nvSpPr>
        <p:spPr>
          <a:xfrm>
            <a:off x="4355928" y="1049506"/>
            <a:ext cx="1295548" cy="6939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TF-IDF</a:t>
            </a:r>
            <a:endParaRPr lang="en-ID" sz="28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F1557E5-DA7A-175A-836B-1C3EC3C6F1B6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3118520" y="1396463"/>
            <a:ext cx="1237408" cy="6286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77AAFDB-8EC0-F50F-5C96-2F4A8D591112}"/>
              </a:ext>
            </a:extLst>
          </p:cNvPr>
          <p:cNvCxnSpPr>
            <a:cxnSpLocks/>
            <a:stCxn id="1025" idx="1"/>
            <a:endCxn id="5" idx="3"/>
          </p:cNvCxnSpPr>
          <p:nvPr/>
        </p:nvCxnSpPr>
        <p:spPr>
          <a:xfrm flipH="1">
            <a:off x="5651476" y="868703"/>
            <a:ext cx="816767" cy="527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A0A3EA1-BD14-2999-775B-7980EEE43FFF}"/>
              </a:ext>
            </a:extLst>
          </p:cNvPr>
          <p:cNvSpPr/>
          <p:nvPr/>
        </p:nvSpPr>
        <p:spPr>
          <a:xfrm>
            <a:off x="9599714" y="2653609"/>
            <a:ext cx="1295548" cy="6939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SVM</a:t>
            </a:r>
            <a:endParaRPr lang="en-ID" sz="28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D7376AE-1A99-B3B0-F273-F50640371C0D}"/>
              </a:ext>
            </a:extLst>
          </p:cNvPr>
          <p:cNvCxnSpPr>
            <a:cxnSpLocks/>
            <a:stCxn id="18" idx="3"/>
            <a:endCxn id="33" idx="1"/>
          </p:cNvCxnSpPr>
          <p:nvPr/>
        </p:nvCxnSpPr>
        <p:spPr>
          <a:xfrm flipV="1">
            <a:off x="8468289" y="3000566"/>
            <a:ext cx="1131425" cy="321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DDF846C-8DF8-97DA-5FF3-48C9BB018A09}"/>
              </a:ext>
            </a:extLst>
          </p:cNvPr>
          <p:cNvCxnSpPr>
            <a:cxnSpLocks/>
            <a:stCxn id="33" idx="2"/>
            <a:endCxn id="1042" idx="0"/>
          </p:cNvCxnSpPr>
          <p:nvPr/>
        </p:nvCxnSpPr>
        <p:spPr>
          <a:xfrm>
            <a:off x="10247488" y="3347522"/>
            <a:ext cx="105983" cy="3665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7B5317F-6A84-4653-76BC-CB423139C9B6}"/>
              </a:ext>
            </a:extLst>
          </p:cNvPr>
          <p:cNvSpPr txBox="1"/>
          <p:nvPr/>
        </p:nvSpPr>
        <p:spPr>
          <a:xfrm>
            <a:off x="8927406" y="6016012"/>
            <a:ext cx="2640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 model for classification</a:t>
            </a:r>
            <a:endParaRPr lang="en-ID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F5369D-AB10-C278-91EB-B3244134771E}"/>
              </a:ext>
            </a:extLst>
          </p:cNvPr>
          <p:cNvSpPr txBox="1"/>
          <p:nvPr/>
        </p:nvSpPr>
        <p:spPr>
          <a:xfrm>
            <a:off x="251231" y="1426851"/>
            <a:ext cx="887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 Train</a:t>
            </a:r>
            <a:endParaRPr lang="en-ID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61DB4CC-B267-2B9A-0A2B-B63C3D39032D}"/>
              </a:ext>
            </a:extLst>
          </p:cNvPr>
          <p:cNvSpPr txBox="1"/>
          <p:nvPr/>
        </p:nvSpPr>
        <p:spPr>
          <a:xfrm>
            <a:off x="251231" y="3861197"/>
            <a:ext cx="793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2. Test</a:t>
            </a:r>
            <a:endParaRPr lang="en-ID" b="1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85D4666-7633-8A02-A918-164AD073396A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>
            <a:off x="5003702" y="1743419"/>
            <a:ext cx="1600700" cy="2816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068AF16E-5123-5A68-9264-B828539884EC}"/>
              </a:ext>
            </a:extLst>
          </p:cNvPr>
          <p:cNvCxnSpPr>
            <a:cxnSpLocks/>
            <a:stCxn id="4" idx="2"/>
            <a:endCxn id="18" idx="1"/>
          </p:cNvCxnSpPr>
          <p:nvPr/>
        </p:nvCxnSpPr>
        <p:spPr>
          <a:xfrm rot="5400000" flipH="1" flipV="1">
            <a:off x="3515693" y="2122702"/>
            <a:ext cx="25153" cy="2424487"/>
          </a:xfrm>
          <a:prstGeom prst="bentConnector4">
            <a:avLst>
              <a:gd name="adj1" fmla="val -908838"/>
              <a:gd name="adj2" fmla="val 73599"/>
            </a:avLst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3AA1200-1241-4A9D-6257-DACF12295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440" y="1130657"/>
            <a:ext cx="1741080" cy="178891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9C8ED25-E525-077F-332B-F4D4D74C0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514" y="2025112"/>
            <a:ext cx="3727775" cy="259451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8AC14B24-3EC2-3363-AF8F-3BE545792EB7}"/>
              </a:ext>
            </a:extLst>
          </p:cNvPr>
          <p:cNvSpPr txBox="1"/>
          <p:nvPr/>
        </p:nvSpPr>
        <p:spPr>
          <a:xfrm>
            <a:off x="5001639" y="4619625"/>
            <a:ext cx="3111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idf</a:t>
            </a:r>
            <a:r>
              <a:rPr lang="en-US" dirty="0"/>
              <a:t> and feature vectors (</a:t>
            </a:r>
            <a:r>
              <a:rPr lang="en-US" dirty="0" err="1"/>
              <a:t>tf</a:t>
            </a:r>
            <a:r>
              <a:rPr lang="en-US" dirty="0"/>
              <a:t> * </a:t>
            </a:r>
            <a:r>
              <a:rPr lang="en-US" dirty="0" err="1"/>
              <a:t>idf</a:t>
            </a:r>
            <a:r>
              <a:rPr lang="en-US" dirty="0"/>
              <a:t>)</a:t>
            </a:r>
            <a:endParaRPr lang="en-ID" dirty="0"/>
          </a:p>
        </p:txBody>
      </p:sp>
      <p:pic>
        <p:nvPicPr>
          <p:cNvPr id="1025" name="Picture 1024">
            <a:extLst>
              <a:ext uri="{FF2B5EF4-FFF2-40B4-BE49-F238E27FC236}">
                <a16:creationId xmlns:a16="http://schemas.microsoft.com/office/drawing/2014/main" id="{72C71E35-DC6C-79D4-B039-B5006B3A2B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8243" y="277479"/>
            <a:ext cx="3903645" cy="1182448"/>
          </a:xfrm>
          <a:prstGeom prst="rect">
            <a:avLst/>
          </a:prstGeom>
        </p:spPr>
      </p:pic>
      <p:sp>
        <p:nvSpPr>
          <p:cNvPr id="1032" name="TextBox 1031">
            <a:extLst>
              <a:ext uri="{FF2B5EF4-FFF2-40B4-BE49-F238E27FC236}">
                <a16:creationId xmlns:a16="http://schemas.microsoft.com/office/drawing/2014/main" id="{10AB4E7F-EAE4-049C-9921-8A2C77A6A14B}"/>
              </a:ext>
            </a:extLst>
          </p:cNvPr>
          <p:cNvSpPr txBox="1"/>
          <p:nvPr/>
        </p:nvSpPr>
        <p:spPr>
          <a:xfrm>
            <a:off x="7427386" y="1459927"/>
            <a:ext cx="1856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define vocabulary</a:t>
            </a:r>
            <a:endParaRPr lang="en-ID" dirty="0"/>
          </a:p>
        </p:txBody>
      </p:sp>
      <p:pic>
        <p:nvPicPr>
          <p:cNvPr id="1042" name="Picture 1041">
            <a:extLst>
              <a:ext uri="{FF2B5EF4-FFF2-40B4-BE49-F238E27FC236}">
                <a16:creationId xmlns:a16="http://schemas.microsoft.com/office/drawing/2014/main" id="{4618F65E-73F1-4B88-BC5A-7D5CBA51EB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3404" y="3714075"/>
            <a:ext cx="3520133" cy="2309319"/>
          </a:xfrm>
          <a:prstGeom prst="rect">
            <a:avLst/>
          </a:prstGeom>
        </p:spPr>
      </p:pic>
      <p:pic>
        <p:nvPicPr>
          <p:cNvPr id="1048" name="Picture 1047">
            <a:extLst>
              <a:ext uri="{FF2B5EF4-FFF2-40B4-BE49-F238E27FC236}">
                <a16:creationId xmlns:a16="http://schemas.microsoft.com/office/drawing/2014/main" id="{77A93DBB-26FE-8818-8868-65BFDB4DFE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846" y="4385857"/>
            <a:ext cx="4333929" cy="219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62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9B65F6D-A3CA-8508-C835-1427DAEEB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06628" cy="1325563"/>
          </a:xfrm>
        </p:spPr>
        <p:txBody>
          <a:bodyPr/>
          <a:lstStyle/>
          <a:p>
            <a:r>
              <a:rPr lang="en-US" dirty="0"/>
              <a:t>Text </a:t>
            </a:r>
            <a:r>
              <a:rPr lang="en-US" dirty="0">
                <a:sym typeface="Wingdings" panose="05000000000000000000" pitchFamily="2" charset="2"/>
              </a:rPr>
              <a:t> Vector: TF-IDF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C50102E-88F7-EC1F-2DC4-8DE3CCF0261C}"/>
                  </a:ext>
                </a:extLst>
              </p:cNvPr>
              <p:cNvSpPr txBox="1"/>
              <p:nvPr/>
            </p:nvSpPr>
            <p:spPr>
              <a:xfrm>
                <a:off x="2085589" y="2451005"/>
                <a:ext cx="326476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C50102E-88F7-EC1F-2DC4-8DE3CCF02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589" y="2451005"/>
                <a:ext cx="3264764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724A69D-E544-0989-A6A8-AD9E43E2368D}"/>
                  </a:ext>
                </a:extLst>
              </p:cNvPr>
              <p:cNvSpPr txBox="1"/>
              <p:nvPr/>
            </p:nvSpPr>
            <p:spPr>
              <a:xfrm>
                <a:off x="838200" y="5470302"/>
                <a:ext cx="5121830" cy="629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𝑖𝑑𝑓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𝑖𝑑𝑓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𝑖𝑑𝑓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𝑖𝑑𝑓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724A69D-E544-0989-A6A8-AD9E43E23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70302"/>
                <a:ext cx="5121830" cy="6298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2" descr="Office Paper Cartoon Styles Icon Document Rolled Template Vector, Document,  Rolled, Template PNG and Vector with Transparent Background for Free  Download">
            <a:extLst>
              <a:ext uri="{FF2B5EF4-FFF2-40B4-BE49-F238E27FC236}">
                <a16:creationId xmlns:a16="http://schemas.microsoft.com/office/drawing/2014/main" id="{5E716A52-5FCB-916D-444B-20119F6C7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001" y="1939643"/>
            <a:ext cx="1426848" cy="142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12EBBC5-5855-9907-CAF8-5EE9B55F7602}"/>
                  </a:ext>
                </a:extLst>
              </p:cNvPr>
              <p:cNvSpPr txBox="1"/>
              <p:nvPr/>
            </p:nvSpPr>
            <p:spPr>
              <a:xfrm>
                <a:off x="7360005" y="4504909"/>
                <a:ext cx="3755341" cy="6628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ID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12EBBC5-5855-9907-CAF8-5EE9B55F7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005" y="4504909"/>
                <a:ext cx="3755341" cy="6628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3F80D43-19AA-F024-6F80-F06F8425B78A}"/>
                  </a:ext>
                </a:extLst>
              </p:cNvPr>
              <p:cNvSpPr txBox="1"/>
              <p:nvPr/>
            </p:nvSpPr>
            <p:spPr>
              <a:xfrm>
                <a:off x="1157056" y="4023372"/>
                <a:ext cx="4338221" cy="629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𝑡𝑓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3F80D43-19AA-F024-6F80-F06F8425B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056" y="4023372"/>
                <a:ext cx="4338221" cy="6298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Brace 16">
            <a:extLst>
              <a:ext uri="{FF2B5EF4-FFF2-40B4-BE49-F238E27FC236}">
                <a16:creationId xmlns:a16="http://schemas.microsoft.com/office/drawing/2014/main" id="{EDCB328D-468C-9DFE-89E9-E373C1BD4A20}"/>
              </a:ext>
            </a:extLst>
          </p:cNvPr>
          <p:cNvSpPr/>
          <p:nvPr/>
        </p:nvSpPr>
        <p:spPr>
          <a:xfrm flipV="1">
            <a:off x="6144828" y="4350057"/>
            <a:ext cx="660652" cy="1442592"/>
          </a:xfrm>
          <a:prstGeom prst="rightBrace">
            <a:avLst>
              <a:gd name="adj1" fmla="val 8333"/>
              <a:gd name="adj2" fmla="val 6539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7D9E5A-3AD6-61DC-0656-F304DF7C2F41}"/>
              </a:ext>
            </a:extLst>
          </p:cNvPr>
          <p:cNvCxnSpPr>
            <a:cxnSpLocks/>
          </p:cNvCxnSpPr>
          <p:nvPr/>
        </p:nvCxnSpPr>
        <p:spPr>
          <a:xfrm flipH="1">
            <a:off x="3326166" y="3324879"/>
            <a:ext cx="276" cy="52797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5CD35FD-4B2A-A3E2-4938-4EAAA32B9527}"/>
              </a:ext>
            </a:extLst>
          </p:cNvPr>
          <p:cNvSpPr txBox="1"/>
          <p:nvPr/>
        </p:nvSpPr>
        <p:spPr>
          <a:xfrm>
            <a:off x="8237946" y="3888392"/>
            <a:ext cx="1999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Feature vector</a:t>
            </a:r>
          </a:p>
        </p:txBody>
      </p:sp>
      <p:pic>
        <p:nvPicPr>
          <p:cNvPr id="23" name="Picture 2" descr="Office Paper Cartoon Styles Icon Document Rolled Template Vector, Document,  Rolled, Template PNG and Vector with Transparent Background for Free  Download">
            <a:extLst>
              <a:ext uri="{FF2B5EF4-FFF2-40B4-BE49-F238E27FC236}">
                <a16:creationId xmlns:a16="http://schemas.microsoft.com/office/drawing/2014/main" id="{A0E70556-2A48-A28B-4086-9DB509971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898" y="396947"/>
            <a:ext cx="1216374" cy="121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6A34D20-BEA1-7918-5320-9B89CB80929B}"/>
                  </a:ext>
                </a:extLst>
              </p:cNvPr>
              <p:cNvSpPr txBox="1"/>
              <p:nvPr/>
            </p:nvSpPr>
            <p:spPr>
              <a:xfrm>
                <a:off x="8069801" y="664021"/>
                <a:ext cx="3755341" cy="6628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ID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6A34D20-BEA1-7918-5320-9B89CB809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801" y="664021"/>
                <a:ext cx="3755341" cy="6628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A68C384-577E-C4A3-DE86-C28B9FA0CAD1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7678272" y="995426"/>
            <a:ext cx="391529" cy="970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11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E61E2-49CD-F34A-6D89-169793C8F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</a:t>
            </a:r>
            <a:r>
              <a:rPr lang="en-US" dirty="0">
                <a:sym typeface="Wingdings" panose="05000000000000000000" pitchFamily="2" charset="2"/>
              </a:rPr>
              <a:t> Vector: TF-IDF</a:t>
            </a:r>
            <a:endParaRPr lang="en-US" dirty="0"/>
          </a:p>
        </p:txBody>
      </p:sp>
      <p:pic>
        <p:nvPicPr>
          <p:cNvPr id="4" name="Picture 2" descr="Office Paper Cartoon Styles Icon Document Rolled Template Vector, Document,  Rolled, Template PNG and Vector with Transparent Background for Free  Download">
            <a:extLst>
              <a:ext uri="{FF2B5EF4-FFF2-40B4-BE49-F238E27FC236}">
                <a16:creationId xmlns:a16="http://schemas.microsoft.com/office/drawing/2014/main" id="{106C8F3A-9526-C83F-74AA-1A7223613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898" y="396947"/>
            <a:ext cx="1216374" cy="121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A1BF2F-E07F-856E-65CA-4194004B9A6A}"/>
                  </a:ext>
                </a:extLst>
              </p:cNvPr>
              <p:cNvSpPr txBox="1"/>
              <p:nvPr/>
            </p:nvSpPr>
            <p:spPr>
              <a:xfrm>
                <a:off x="8069801" y="664021"/>
                <a:ext cx="3755341" cy="6628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ID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A1BF2F-E07F-856E-65CA-4194004B9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801" y="664021"/>
                <a:ext cx="3755341" cy="6628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3C2149-7954-6DC0-D883-35EE7070A9F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7678272" y="995426"/>
            <a:ext cx="391529" cy="970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B33BEF9F-A89C-37F6-F44B-26957DE38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8461" y="1975977"/>
            <a:ext cx="3612053" cy="300163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11ECB80-9249-BC89-B35F-1446C79811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4095" y="1936001"/>
            <a:ext cx="5552709" cy="298599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67DDAE5-C1E8-B866-AEE5-2A1C4A9A14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4636" y="5456757"/>
            <a:ext cx="4840507" cy="64763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8E46583-0BE7-F364-4A02-88838E7977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147" y="5456757"/>
            <a:ext cx="6001305" cy="654278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306B0D79-D6B6-DDB5-DFB9-427BC33B5E36}"/>
              </a:ext>
            </a:extLst>
          </p:cNvPr>
          <p:cNvSpPr/>
          <p:nvPr/>
        </p:nvSpPr>
        <p:spPr>
          <a:xfrm>
            <a:off x="2769833" y="2731310"/>
            <a:ext cx="577049" cy="36791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ED8D385-0BD1-7629-FD7A-B90E95C149DE}"/>
              </a:ext>
            </a:extLst>
          </p:cNvPr>
          <p:cNvSpPr/>
          <p:nvPr/>
        </p:nvSpPr>
        <p:spPr>
          <a:xfrm>
            <a:off x="8377082" y="2749066"/>
            <a:ext cx="1752339" cy="6214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36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81B32-0E72-963F-1B9B-50CC91CCE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894B0E-50D4-E089-F4CF-36458B00DDCF}"/>
                  </a:ext>
                </a:extLst>
              </p:cNvPr>
              <p:cNvSpPr txBox="1"/>
              <p:nvPr/>
            </p:nvSpPr>
            <p:spPr>
              <a:xfrm>
                <a:off x="367683" y="1840726"/>
                <a:ext cx="454218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894B0E-50D4-E089-F4CF-36458B00D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83" y="1840726"/>
                <a:ext cx="4542183" cy="369332"/>
              </a:xfrm>
              <a:prstGeom prst="rect">
                <a:avLst/>
              </a:prstGeom>
              <a:blipFill>
                <a:blip r:embed="rId2"/>
                <a:stretch>
                  <a:fillRect t="-16393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2A7E2EDE-3360-D0BB-3000-FF4B4C565987}"/>
              </a:ext>
            </a:extLst>
          </p:cNvPr>
          <p:cNvSpPr/>
          <p:nvPr/>
        </p:nvSpPr>
        <p:spPr>
          <a:xfrm>
            <a:off x="1991000" y="2763035"/>
            <a:ext cx="1295548" cy="6939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SVM</a:t>
            </a:r>
            <a:endParaRPr lang="en-ID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C5BA14D-7CF3-3DA2-76A0-B01288710190}"/>
                  </a:ext>
                </a:extLst>
              </p:cNvPr>
              <p:cNvSpPr txBox="1"/>
              <p:nvPr/>
            </p:nvSpPr>
            <p:spPr>
              <a:xfrm>
                <a:off x="2330661" y="3948373"/>
                <a:ext cx="61622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ID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ID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C5BA14D-7CF3-3DA2-76A0-B01288710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661" y="3948373"/>
                <a:ext cx="616226" cy="369332"/>
              </a:xfrm>
              <a:prstGeom prst="rect">
                <a:avLst/>
              </a:prstGeom>
              <a:blipFill>
                <a:blip r:embed="rId3"/>
                <a:stretch>
                  <a:fillRect l="-3960" r="-891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6FB502-7CD3-1510-2119-17F09DD0D08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2638774" y="2210058"/>
            <a:ext cx="1" cy="55297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7A29D5-2D3F-2B36-901B-29C055BBFAA2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2638774" y="3456948"/>
            <a:ext cx="0" cy="4914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01DFEB90-3C68-AA73-2875-03B6C9A31FB8}"/>
              </a:ext>
            </a:extLst>
          </p:cNvPr>
          <p:cNvSpPr/>
          <p:nvPr/>
        </p:nvSpPr>
        <p:spPr>
          <a:xfrm flipV="1">
            <a:off x="3737749" y="2431323"/>
            <a:ext cx="344683" cy="1924333"/>
          </a:xfrm>
          <a:prstGeom prst="rightBrace">
            <a:avLst>
              <a:gd name="adj1" fmla="val 8333"/>
              <a:gd name="adj2" fmla="val 82051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6DF445-8268-CD98-D602-5B2961A4CCA8}"/>
              </a:ext>
            </a:extLst>
          </p:cNvPr>
          <p:cNvSpPr txBox="1"/>
          <p:nvPr/>
        </p:nvSpPr>
        <p:spPr>
          <a:xfrm>
            <a:off x="4211712" y="2578369"/>
            <a:ext cx="136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optimization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9D8963DE-4CB5-6291-EFC1-D7E09097A289}"/>
              </a:ext>
            </a:extLst>
          </p:cNvPr>
          <p:cNvSpPr txBox="1">
            <a:spLocks/>
          </p:cNvSpPr>
          <p:nvPr/>
        </p:nvSpPr>
        <p:spPr>
          <a:xfrm>
            <a:off x="6096000" y="699829"/>
            <a:ext cx="59467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Sequential Minimal Optimization (SMO)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C0657D-C67A-9490-EA9B-B1E4A599A1CE}"/>
                  </a:ext>
                </a:extLst>
              </p:cNvPr>
              <p:cNvSpPr txBox="1"/>
              <p:nvPr/>
            </p:nvSpPr>
            <p:spPr>
              <a:xfrm>
                <a:off x="6527121" y="1873734"/>
                <a:ext cx="1510029" cy="5575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C0657D-C67A-9490-EA9B-B1E4A599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121" y="1873734"/>
                <a:ext cx="1510029" cy="5575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B028BE5-E9A8-243D-229A-19870F8F72A4}"/>
                  </a:ext>
                </a:extLst>
              </p:cNvPr>
              <p:cNvSpPr txBox="1"/>
              <p:nvPr/>
            </p:nvSpPr>
            <p:spPr>
              <a:xfrm>
                <a:off x="6527121" y="2614369"/>
                <a:ext cx="4351961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𝑙𝑒𝑛𝑔𝑡h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B028BE5-E9A8-243D-229A-19870F8F7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121" y="2614369"/>
                <a:ext cx="4351961" cy="5186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24B6A4A-266A-5EC8-7E57-07CA8A0FFA0E}"/>
                  </a:ext>
                </a:extLst>
              </p:cNvPr>
              <p:cNvSpPr txBox="1"/>
              <p:nvPr/>
            </p:nvSpPr>
            <p:spPr>
              <a:xfrm>
                <a:off x="6585983" y="3390861"/>
                <a:ext cx="2902333" cy="3911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24B6A4A-266A-5EC8-7E57-07CA8A0FF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983" y="3390861"/>
                <a:ext cx="2902333" cy="391133"/>
              </a:xfrm>
              <a:prstGeom prst="rect">
                <a:avLst/>
              </a:prstGeom>
              <a:blipFill>
                <a:blip r:embed="rId6"/>
                <a:stretch>
                  <a:fillRect l="-2731" t="-109375" r="-2941" b="-17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DE09088-2D51-4093-7136-33528FEF20F2}"/>
                  </a:ext>
                </a:extLst>
              </p:cNvPr>
              <p:cNvSpPr txBox="1"/>
              <p:nvPr/>
            </p:nvSpPr>
            <p:spPr>
              <a:xfrm>
                <a:off x="6527121" y="3918580"/>
                <a:ext cx="2380523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DE09088-2D51-4093-7136-33528FEF2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121" y="3918580"/>
                <a:ext cx="2380523" cy="6707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9409BD0-0180-F3BC-C502-113D67631214}"/>
                  </a:ext>
                </a:extLst>
              </p:cNvPr>
              <p:cNvSpPr txBox="1"/>
              <p:nvPr/>
            </p:nvSpPr>
            <p:spPr>
              <a:xfrm>
                <a:off x="6585983" y="4526834"/>
                <a:ext cx="1787028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9409BD0-0180-F3BC-C502-113D67631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983" y="4526834"/>
                <a:ext cx="1787028" cy="6707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>
            <a:extLst>
              <a:ext uri="{FF2B5EF4-FFF2-40B4-BE49-F238E27FC236}">
                <a16:creationId xmlns:a16="http://schemas.microsoft.com/office/drawing/2014/main" id="{FB635478-C873-7F9B-DAB1-D9C446C4E6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7184" y="5374948"/>
            <a:ext cx="5320920" cy="115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572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FF49C-BEE3-6E1C-1A96-3F59C839E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39DD20-4D2A-BB0A-6091-59AB7B55D88E}"/>
                  </a:ext>
                </a:extLst>
              </p:cNvPr>
              <p:cNvSpPr txBox="1"/>
              <p:nvPr/>
            </p:nvSpPr>
            <p:spPr>
              <a:xfrm>
                <a:off x="952530" y="1710803"/>
                <a:ext cx="19949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39DD20-4D2A-BB0A-6091-59AB7B55D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30" y="1710803"/>
                <a:ext cx="1994970" cy="276999"/>
              </a:xfrm>
              <a:prstGeom prst="rect">
                <a:avLst/>
              </a:prstGeom>
              <a:blipFill>
                <a:blip r:embed="rId2"/>
                <a:stretch>
                  <a:fillRect l="-2134" t="-4444" r="-365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8EE997E-F742-5BE1-CD78-227B39E05083}"/>
              </a:ext>
            </a:extLst>
          </p:cNvPr>
          <p:cNvSpPr txBox="1"/>
          <p:nvPr/>
        </p:nvSpPr>
        <p:spPr>
          <a:xfrm>
            <a:off x="952530" y="2142390"/>
            <a:ext cx="495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Pilih</a:t>
            </a:r>
            <a:r>
              <a:rPr lang="en-US" dirty="0"/>
              <a:t> 2 </a:t>
            </a:r>
            <a:r>
              <a:rPr lang="en-US" dirty="0" err="1"/>
              <a:t>indeks</a:t>
            </a:r>
            <a:r>
              <a:rPr lang="en-US" dirty="0"/>
              <a:t> random {r, s}, </a:t>
            </a:r>
            <a:r>
              <a:rPr lang="en-US" dirty="0" err="1"/>
              <a:t>anggap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konstan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B5B267-7B7B-D037-AB5B-34A9D27D51CB}"/>
                  </a:ext>
                </a:extLst>
              </p:cNvPr>
              <p:cNvSpPr txBox="1"/>
              <p:nvPr/>
            </p:nvSpPr>
            <p:spPr>
              <a:xfrm>
                <a:off x="952530" y="2802878"/>
                <a:ext cx="13506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B5B267-7B7B-D037-AB5B-34A9D27D5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30" y="2802878"/>
                <a:ext cx="1350626" cy="276999"/>
              </a:xfrm>
              <a:prstGeom prst="rect">
                <a:avLst/>
              </a:prstGeom>
              <a:blipFill>
                <a:blip r:embed="rId3"/>
                <a:stretch>
                  <a:fillRect l="-3604" t="-2222" r="-585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B60E266-1190-9C90-EC2D-4E804516916A}"/>
                  </a:ext>
                </a:extLst>
              </p:cNvPr>
              <p:cNvSpPr txBox="1"/>
              <p:nvPr/>
            </p:nvSpPr>
            <p:spPr>
              <a:xfrm>
                <a:off x="5967525" y="1788478"/>
                <a:ext cx="6259512" cy="7858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B60E266-1190-9C90-EC2D-4E8045169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525" y="1788478"/>
                <a:ext cx="6259512" cy="7858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3260B7A-AF86-E830-F887-0DC2BC2FE9EA}"/>
              </a:ext>
            </a:extLst>
          </p:cNvPr>
          <p:cNvSpPr txBox="1"/>
          <p:nvPr/>
        </p:nvSpPr>
        <p:spPr>
          <a:xfrm>
            <a:off x="6270345" y="2511221"/>
            <a:ext cx="491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Anggap</a:t>
            </a:r>
            <a:r>
              <a:rPr lang="en-US" dirty="0"/>
              <a:t> as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, </a:t>
            </a:r>
            <a:r>
              <a:rPr lang="en-US" dirty="0" err="1"/>
              <a:t>substitusikan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FFD7AF-2E54-5319-231A-7CE9F3E1FA07}"/>
                  </a:ext>
                </a:extLst>
              </p:cNvPr>
              <p:cNvSpPr txBox="1"/>
              <p:nvPr/>
            </p:nvSpPr>
            <p:spPr>
              <a:xfrm>
                <a:off x="952530" y="3832344"/>
                <a:ext cx="28432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FFD7AF-2E54-5319-231A-7CE9F3E1F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30" y="3832344"/>
                <a:ext cx="2843279" cy="276999"/>
              </a:xfrm>
              <a:prstGeom prst="rect">
                <a:avLst/>
              </a:prstGeom>
              <a:blipFill>
                <a:blip r:embed="rId5"/>
                <a:stretch>
                  <a:fillRect l="-1285" t="-4444" r="-21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CC31B49B-0E71-4E52-FE12-4F549CF2B7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283667"/>
            <a:ext cx="6366346" cy="193378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0F2344C-7902-0CE4-C91F-3CD4351F701B}"/>
              </a:ext>
            </a:extLst>
          </p:cNvPr>
          <p:cNvSpPr txBox="1"/>
          <p:nvPr/>
        </p:nvSpPr>
        <p:spPr>
          <a:xfrm>
            <a:off x="8010506" y="4237198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Cari </a:t>
            </a:r>
            <a:r>
              <a:rPr lang="en-US" dirty="0" err="1"/>
              <a:t>ar</a:t>
            </a:r>
            <a:r>
              <a:rPr lang="en-US" dirty="0"/>
              <a:t> di </a:t>
            </a:r>
            <a:r>
              <a:rPr lang="en-US" dirty="0" err="1"/>
              <a:t>titik</a:t>
            </a:r>
            <a:r>
              <a:rPr lang="en-US" dirty="0"/>
              <a:t> minimum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1626E8-C852-8F59-37CF-2679F401F0A4}"/>
                  </a:ext>
                </a:extLst>
              </p:cNvPr>
              <p:cNvSpPr txBox="1"/>
              <p:nvPr/>
            </p:nvSpPr>
            <p:spPr>
              <a:xfrm>
                <a:off x="7933766" y="4631363"/>
                <a:ext cx="2548688" cy="5828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1626E8-C852-8F59-37CF-2679F401F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3766" y="4631363"/>
                <a:ext cx="2548688" cy="5828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96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71BE9-B356-97B8-8425-96B4EB200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37690" cy="1325563"/>
          </a:xfrm>
        </p:spPr>
        <p:txBody>
          <a:bodyPr/>
          <a:lstStyle/>
          <a:p>
            <a:r>
              <a:rPr lang="en-US" dirty="0"/>
              <a:t>SMO Optimization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861E59-2104-6DC8-610C-87E33EA6F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415" y="1816812"/>
            <a:ext cx="6905297" cy="24115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C46407-00F6-1892-C2D1-C2C33D177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44" y="2857063"/>
            <a:ext cx="4162097" cy="17245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A93D71-93E6-5F2C-7CC2-9060C9499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944" y="4792704"/>
            <a:ext cx="8471339" cy="170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684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338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Abadi</vt:lpstr>
      <vt:lpstr>Arial</vt:lpstr>
      <vt:lpstr>Calibri</vt:lpstr>
      <vt:lpstr>Calibri Light</vt:lpstr>
      <vt:lpstr>Cambria Math</vt:lpstr>
      <vt:lpstr>Office Theme</vt:lpstr>
      <vt:lpstr>Text Classification Dengan TF-IDF dan SVM</vt:lpstr>
      <vt:lpstr>Latar Belakang</vt:lpstr>
      <vt:lpstr>AI Model</vt:lpstr>
      <vt:lpstr>AI Model (screenshots)</vt:lpstr>
      <vt:lpstr>Text  Vector: TF-IDF</vt:lpstr>
      <vt:lpstr>Text  Vector: TF-IDF</vt:lpstr>
      <vt:lpstr>SVM Classification</vt:lpstr>
      <vt:lpstr>SMO Optimization</vt:lpstr>
      <vt:lpstr>SMO Optimization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dengan TF-IDF dan SVM</dc:title>
  <dc:creator>muhammad.azka.adhisetama</dc:creator>
  <cp:lastModifiedBy>muhammad.azka.adhisetama</cp:lastModifiedBy>
  <cp:revision>12</cp:revision>
  <dcterms:created xsi:type="dcterms:W3CDTF">2023-11-24T03:14:19Z</dcterms:created>
  <dcterms:modified xsi:type="dcterms:W3CDTF">2023-11-28T15:50:02Z</dcterms:modified>
</cp:coreProperties>
</file>