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0" r:id="rId7"/>
    <p:sldId id="261" r:id="rId8"/>
    <p:sldId id="267" r:id="rId9"/>
    <p:sldId id="263" r:id="rId10"/>
    <p:sldId id="265" r:id="rId11"/>
    <p:sldId id="262"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94660"/>
  </p:normalViewPr>
  <p:slideViewPr>
    <p:cSldViewPr snapToGrid="0">
      <p:cViewPr varScale="1">
        <p:scale>
          <a:sx n="78" d="100"/>
          <a:sy n="78" d="100"/>
        </p:scale>
        <p:origin x="878"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othu Adhisheshu" userId="902c7c964947991f" providerId="LiveId" clId="{49960AF3-60F5-4345-9277-4DCB49568B3C}"/>
    <pc:docChg chg="modSld">
      <pc:chgData name="Angothu Adhisheshu" userId="902c7c964947991f" providerId="LiveId" clId="{49960AF3-60F5-4345-9277-4DCB49568B3C}" dt="2025-05-15T04:19:47.907" v="1" actId="2711"/>
      <pc:docMkLst>
        <pc:docMk/>
      </pc:docMkLst>
      <pc:sldChg chg="modSp mod">
        <pc:chgData name="Angothu Adhisheshu" userId="902c7c964947991f" providerId="LiveId" clId="{49960AF3-60F5-4345-9277-4DCB49568B3C}" dt="2025-05-15T04:19:47.907" v="1" actId="2711"/>
        <pc:sldMkLst>
          <pc:docMk/>
          <pc:sldMk cId="367127615" sldId="256"/>
        </pc:sldMkLst>
        <pc:spChg chg="mod">
          <ac:chgData name="Angothu Adhisheshu" userId="902c7c964947991f" providerId="LiveId" clId="{49960AF3-60F5-4345-9277-4DCB49568B3C}" dt="2025-05-15T04:19:47.907" v="1" actId="2711"/>
          <ac:spMkLst>
            <pc:docMk/>
            <pc:sldMk cId="367127615" sldId="256"/>
            <ac:spMk id="3" creationId="{3E11EE27-DDA8-5B91-5126-04B53C6E32D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515481" y="2029408"/>
            <a:ext cx="5496266" cy="1077218"/>
          </a:xfrm>
          <a:prstGeom prst="rect">
            <a:avLst/>
          </a:prstGeom>
          <a:noFill/>
        </p:spPr>
        <p:txBody>
          <a:bodyPr wrap="square" rtlCol="0">
            <a:spAutoFit/>
          </a:bodyPr>
          <a:lstStyle/>
          <a:p>
            <a:r>
              <a:rPr lang="en-US" sz="3200" b="1" i="0" dirty="0">
                <a:solidFill>
                  <a:schemeClr val="bg1"/>
                </a:solidFill>
                <a:effectLst/>
                <a:latin typeface="Roboto" panose="02000000000000000000" pitchFamily="2" charset="0"/>
              </a:rPr>
              <a:t>Energy Consumption Trend Analysis with Power BI</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3E11EE27-DDA8-5B91-5126-04B53C6E32D5}"/>
              </a:ext>
            </a:extLst>
          </p:cNvPr>
          <p:cNvSpPr txBox="1"/>
          <p:nvPr/>
        </p:nvSpPr>
        <p:spPr>
          <a:xfrm>
            <a:off x="4965702" y="3751375"/>
            <a:ext cx="7000971" cy="1881990"/>
          </a:xfrm>
          <a:prstGeom prst="rect">
            <a:avLst/>
          </a:prstGeom>
          <a:noFill/>
        </p:spPr>
        <p:txBody>
          <a:bodyPr wrap="square" rtlCol="0">
            <a:spAutoFit/>
          </a:bodyPr>
          <a:lstStyle/>
          <a:p>
            <a:pPr>
              <a:lnSpc>
                <a:spcPct val="150000"/>
              </a:lnSpc>
            </a:pPr>
            <a:r>
              <a:rPr lang="en-US" sz="2000" b="1" dirty="0">
                <a:solidFill>
                  <a:schemeClr val="bg1"/>
                </a:solidFill>
                <a:latin typeface="+mj-lt"/>
                <a:cs typeface="Times New Roman" panose="02020603050405020304" pitchFamily="18" charset="0"/>
              </a:rPr>
              <a:t>Name: 	     	       Angothu Adhisheshu</a:t>
            </a:r>
          </a:p>
          <a:p>
            <a:pPr>
              <a:lnSpc>
                <a:spcPct val="150000"/>
              </a:lnSpc>
            </a:pPr>
            <a:r>
              <a:rPr lang="en-US" sz="2000" b="1" i="0" dirty="0">
                <a:solidFill>
                  <a:schemeClr val="bg1"/>
                </a:solidFill>
                <a:effectLst/>
                <a:latin typeface="+mj-lt"/>
                <a:ea typeface="Calibri" panose="020F0502020204030204" pitchFamily="34" charset="0"/>
                <a:cs typeface="Calibri" panose="020F0502020204030204" pitchFamily="34" charset="0"/>
              </a:rPr>
              <a:t>AICTE Internship Student Registration ID </a:t>
            </a:r>
            <a:r>
              <a:rPr lang="en-IN" sz="2000" b="1" dirty="0">
                <a:solidFill>
                  <a:schemeClr val="bg1"/>
                </a:solidFill>
                <a:latin typeface="+mj-lt"/>
              </a:rPr>
              <a:t>:    STU679b74f8cf4971738241272</a:t>
            </a:r>
          </a:p>
          <a:p>
            <a:pPr>
              <a:lnSpc>
                <a:spcPct val="150000"/>
              </a:lnSpc>
            </a:pPr>
            <a:endParaRPr lang="en-IN" sz="2000" b="1" dirty="0">
              <a:solidFill>
                <a:schemeClr val="bg1"/>
              </a:solidFill>
              <a:latin typeface="+mj-lt"/>
            </a:endParaRP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D26107-87AE-7F4C-CDC3-778A86A338C6}"/>
              </a:ext>
            </a:extLst>
          </p:cNvPr>
          <p:cNvPicPr>
            <a:picLocks noChangeAspect="1"/>
          </p:cNvPicPr>
          <p:nvPr/>
        </p:nvPicPr>
        <p:blipFill>
          <a:blip r:embed="rId2"/>
          <a:stretch>
            <a:fillRect/>
          </a:stretch>
        </p:blipFill>
        <p:spPr>
          <a:xfrm>
            <a:off x="455863" y="1035698"/>
            <a:ext cx="5673794" cy="4922650"/>
          </a:xfrm>
          <a:prstGeom prst="rect">
            <a:avLst/>
          </a:prstGeom>
        </p:spPr>
      </p:pic>
      <p:pic>
        <p:nvPicPr>
          <p:cNvPr id="5" name="Picture 4">
            <a:extLst>
              <a:ext uri="{FF2B5EF4-FFF2-40B4-BE49-F238E27FC236}">
                <a16:creationId xmlns:a16="http://schemas.microsoft.com/office/drawing/2014/main" id="{C41326BF-FA0B-06E8-CD72-230A90018CF2}"/>
              </a:ext>
            </a:extLst>
          </p:cNvPr>
          <p:cNvPicPr>
            <a:picLocks noChangeAspect="1"/>
          </p:cNvPicPr>
          <p:nvPr/>
        </p:nvPicPr>
        <p:blipFill>
          <a:blip r:embed="rId3"/>
          <a:stretch>
            <a:fillRect/>
          </a:stretch>
        </p:blipFill>
        <p:spPr>
          <a:xfrm>
            <a:off x="6195599" y="1166327"/>
            <a:ext cx="5384011" cy="4792021"/>
          </a:xfrm>
          <a:prstGeom prst="rect">
            <a:avLst/>
          </a:prstGeom>
        </p:spPr>
      </p:pic>
    </p:spTree>
    <p:extLst>
      <p:ext uri="{BB962C8B-B14F-4D97-AF65-F5344CB8AC3E}">
        <p14:creationId xmlns:p14="http://schemas.microsoft.com/office/powerpoint/2010/main" val="198955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0426" y="764216"/>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1002F309-4195-0821-A90D-179F1A88AA76}"/>
              </a:ext>
            </a:extLst>
          </p:cNvPr>
          <p:cNvSpPr txBox="1"/>
          <p:nvPr/>
        </p:nvSpPr>
        <p:spPr>
          <a:xfrm>
            <a:off x="522513" y="1164326"/>
            <a:ext cx="10739535" cy="5211298"/>
          </a:xfrm>
          <a:prstGeom prst="rect">
            <a:avLst/>
          </a:prstGeom>
          <a:noFill/>
        </p:spPr>
        <p:txBody>
          <a:bodyPr wrap="square" rtlCol="0">
            <a:spAutoFit/>
          </a:bodyPr>
          <a:lstStyle/>
          <a:p>
            <a:pPr algn="just">
              <a:lnSpc>
                <a:spcPct val="150000"/>
              </a:lnSpc>
              <a:buNone/>
            </a:pPr>
            <a:r>
              <a:rPr lang="en-US" b="1" dirty="0"/>
              <a:t>Energy Consumption Overview</a:t>
            </a:r>
            <a:r>
              <a:rPr lang="en-US" dirty="0"/>
              <a:t>:</a:t>
            </a:r>
          </a:p>
          <a:p>
            <a:pPr marL="342900" indent="-342900" algn="just">
              <a:lnSpc>
                <a:spcPct val="150000"/>
              </a:lnSpc>
              <a:buFont typeface="Wingdings" panose="05000000000000000000" pitchFamily="2" charset="2"/>
              <a:buChar char="§"/>
            </a:pPr>
            <a:r>
              <a:rPr lang="en-US" dirty="0"/>
              <a:t>There are 528 buildings in the dataset.</a:t>
            </a:r>
          </a:p>
          <a:p>
            <a:pPr marL="342900" indent="-342900" algn="just">
              <a:lnSpc>
                <a:spcPct val="150000"/>
              </a:lnSpc>
              <a:buFont typeface="Wingdings" panose="05000000000000000000" pitchFamily="2" charset="2"/>
              <a:buChar char="§"/>
            </a:pPr>
            <a:r>
              <a:rPr lang="en-US" dirty="0"/>
              <a:t>The average electricity consumption across all buildings is 41.04K.</a:t>
            </a:r>
          </a:p>
          <a:p>
            <a:pPr marL="342900" indent="-342900" algn="just">
              <a:lnSpc>
                <a:spcPct val="150000"/>
              </a:lnSpc>
              <a:buFont typeface="Wingdings" panose="05000000000000000000" pitchFamily="2" charset="2"/>
              <a:buChar char="§"/>
            </a:pPr>
            <a:r>
              <a:rPr lang="en-US" dirty="0"/>
              <a:t>The average gas consumption is 4.84K.</a:t>
            </a:r>
          </a:p>
          <a:p>
            <a:pPr marL="342900" indent="-342900" algn="just">
              <a:lnSpc>
                <a:spcPct val="150000"/>
              </a:lnSpc>
              <a:buFont typeface="Wingdings" panose="05000000000000000000" pitchFamily="2" charset="2"/>
              <a:buChar char="§"/>
            </a:pPr>
            <a:r>
              <a:rPr lang="en-US" dirty="0"/>
              <a:t>The average water consumption is 352.74K.</a:t>
            </a:r>
          </a:p>
          <a:p>
            <a:pPr algn="just">
              <a:lnSpc>
                <a:spcPct val="150000"/>
              </a:lnSpc>
              <a:buNone/>
            </a:pPr>
            <a:r>
              <a:rPr lang="en-US" b="1" dirty="0"/>
              <a:t>Energy Consumption by City</a:t>
            </a:r>
            <a:r>
              <a:rPr lang="en-US" dirty="0"/>
              <a:t>:</a:t>
            </a:r>
          </a:p>
          <a:p>
            <a:pPr marL="342900" indent="-342900" algn="just">
              <a:lnSpc>
                <a:spcPct val="150000"/>
              </a:lnSpc>
              <a:buFont typeface="Wingdings" panose="05000000000000000000" pitchFamily="2" charset="2"/>
              <a:buChar char="§"/>
            </a:pPr>
            <a:r>
              <a:rPr lang="en-US" dirty="0"/>
              <a:t>The data shows the breakdown of building counts by city, with Chicago having the highest number of buildings, followed by Los Angeles, New York, Houston, and Phoenix.</a:t>
            </a:r>
          </a:p>
          <a:p>
            <a:pPr algn="just">
              <a:lnSpc>
                <a:spcPct val="150000"/>
              </a:lnSpc>
              <a:buNone/>
            </a:pPr>
            <a:r>
              <a:rPr lang="en-US" b="1" dirty="0"/>
              <a:t>Energy Types and Pricing</a:t>
            </a:r>
            <a:r>
              <a:rPr lang="en-US" dirty="0"/>
              <a:t>:</a:t>
            </a:r>
          </a:p>
          <a:p>
            <a:pPr marL="342900" indent="-342900" algn="just">
              <a:lnSpc>
                <a:spcPct val="150000"/>
              </a:lnSpc>
              <a:buFont typeface="Wingdings" panose="05000000000000000000" pitchFamily="2" charset="2"/>
              <a:buChar char="§"/>
            </a:pPr>
            <a:r>
              <a:rPr lang="en-US" dirty="0"/>
              <a:t>The chart highlights that Gas contributes the largest portion of energy consumption (88.5%), followed by Electricity (7.08%) and Water (4.42%).</a:t>
            </a:r>
          </a:p>
          <a:p>
            <a:pPr marL="342900" indent="-342900" algn="just">
              <a:lnSpc>
                <a:spcPct val="150000"/>
              </a:lnSpc>
              <a:buFont typeface="Wingdings" panose="05000000000000000000" pitchFamily="2" charset="2"/>
              <a:buChar char="§"/>
            </a:pPr>
            <a:r>
              <a:rPr lang="en-US" dirty="0"/>
              <a:t>This trend emphasizes that gas is the dominant energy source for the buildings in the dataset.</a:t>
            </a:r>
          </a:p>
        </p:txBody>
      </p:sp>
    </p:spTree>
    <p:extLst>
      <p:ext uri="{BB962C8B-B14F-4D97-AF65-F5344CB8AC3E}">
        <p14:creationId xmlns:p14="http://schemas.microsoft.com/office/powerpoint/2010/main" val="15198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39761F-AE3A-DDB2-B2C6-73E1715314D1}"/>
              </a:ext>
            </a:extLst>
          </p:cNvPr>
          <p:cNvSpPr txBox="1"/>
          <p:nvPr/>
        </p:nvSpPr>
        <p:spPr>
          <a:xfrm>
            <a:off x="768420" y="777250"/>
            <a:ext cx="10705825" cy="5571910"/>
          </a:xfrm>
          <a:prstGeom prst="rect">
            <a:avLst/>
          </a:prstGeom>
          <a:noFill/>
        </p:spPr>
        <p:txBody>
          <a:bodyPr wrap="square" rtlCol="0">
            <a:spAutoFit/>
          </a:bodyPr>
          <a:lstStyle/>
          <a:p>
            <a:pPr algn="just">
              <a:buNone/>
            </a:pPr>
            <a:r>
              <a:rPr lang="en-US" b="1" dirty="0"/>
              <a:t>Level of Detail Insights</a:t>
            </a:r>
            <a:r>
              <a:rPr lang="en-US" dirty="0"/>
              <a:t>:</a:t>
            </a:r>
          </a:p>
          <a:p>
            <a:pPr marL="342900" indent="-342900" algn="just">
              <a:buFont typeface="Arial" panose="020B0604020202020204" pitchFamily="34" charset="0"/>
              <a:buChar char="•"/>
            </a:pPr>
            <a:r>
              <a:rPr lang="en-US" dirty="0"/>
              <a:t>The detailed data includes information on electricity, gas, and water consumption by various factors like city, building, and year.</a:t>
            </a:r>
          </a:p>
          <a:p>
            <a:pPr marL="342900" indent="-342900" algn="just">
              <a:buFont typeface="Arial" panose="020B0604020202020204" pitchFamily="34" charset="0"/>
              <a:buChar char="•"/>
            </a:pPr>
            <a:r>
              <a:rPr lang="en-US" dirty="0"/>
              <a:t>Key insights from the data suggest that as the sum of the price per unit goes down, the likelihood of energy type being electricity increases.</a:t>
            </a:r>
          </a:p>
          <a:p>
            <a:pPr algn="just">
              <a:buNone/>
            </a:pPr>
            <a:r>
              <a:rPr lang="en-US" b="1" dirty="0"/>
              <a:t>Energy Consumption Trends</a:t>
            </a:r>
            <a:r>
              <a:rPr lang="en-US" dirty="0"/>
              <a:t>:</a:t>
            </a:r>
          </a:p>
          <a:p>
            <a:pPr marL="342900" indent="-342900" algn="just">
              <a:buFont typeface="Arial" panose="020B0604020202020204" pitchFamily="34" charset="0"/>
              <a:buChar char="•"/>
            </a:pPr>
            <a:r>
              <a:rPr lang="en-US" dirty="0"/>
              <a:t>The analysis also touches on seasonal consumption patterns. For instance, the data includes monthly energy consumption, helping to analyze if there are spikes in certain months.</a:t>
            </a:r>
          </a:p>
          <a:p>
            <a:pPr algn="just"/>
            <a:r>
              <a:rPr lang="en-US" b="1" dirty="0"/>
              <a:t>Key Influencers</a:t>
            </a:r>
            <a:r>
              <a:rPr lang="en-US" dirty="0"/>
              <a:t>:</a:t>
            </a:r>
          </a:p>
          <a:p>
            <a:pPr marL="342900" indent="-342900" algn="just">
              <a:buFont typeface="Arial" panose="020B0604020202020204" pitchFamily="34" charset="0"/>
              <a:buChar char="•"/>
            </a:pPr>
            <a:r>
              <a:rPr lang="en-US" dirty="0"/>
              <a:t>The analysis looks at what factors influence the type of energy used, particularly highlighting electricity as more likely to be used when the price per unit goes down.</a:t>
            </a:r>
          </a:p>
          <a:p>
            <a:pPr algn="just"/>
            <a:endParaRPr lang="en-US" dirty="0"/>
          </a:p>
          <a:p>
            <a:pPr algn="just"/>
            <a:r>
              <a:rPr lang="en-US" dirty="0"/>
              <a:t>From the provided overview and detailed analysis, it's clear that gas consumption is dominant in the dataset. There are patterns related to the pricing of energy sources that influence electricity usage. The data gives valuable insights into energy consumption trends by city and building type, which could be used for making informed decisions about energy management and cost-saving strategies across various buildings and locations.</a:t>
            </a:r>
          </a:p>
          <a:p>
            <a:pPr algn="just"/>
            <a:endParaRPr lang="en-IN" dirty="0"/>
          </a:p>
          <a:p>
            <a:pPr algn="just"/>
            <a:r>
              <a:rPr lang="en-US" sz="2000" b="1" dirty="0">
                <a:solidFill>
                  <a:schemeClr val="tx1"/>
                </a:solidFill>
              </a:rPr>
              <a:t>Git hub repository link: </a:t>
            </a:r>
            <a:r>
              <a:rPr lang="en-US" sz="1800" b="1" u="sng" dirty="0">
                <a:solidFill>
                  <a:srgbClr val="0000FF"/>
                </a:solidFill>
              </a:rPr>
              <a:t>https://github.com/Adhisheshu1210/Energy-Consumption.git</a:t>
            </a:r>
            <a:endParaRPr lang="en-IN" sz="1800" u="sng" dirty="0">
              <a:solidFill>
                <a:srgbClr val="0000FF"/>
              </a:solidFill>
            </a:endParaRPr>
          </a:p>
        </p:txBody>
      </p:sp>
    </p:spTree>
    <p:extLst>
      <p:ext uri="{BB962C8B-B14F-4D97-AF65-F5344CB8AC3E}">
        <p14:creationId xmlns:p14="http://schemas.microsoft.com/office/powerpoint/2010/main" val="426426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9809" y="878494"/>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TextBox 7">
            <a:extLst>
              <a:ext uri="{FF2B5EF4-FFF2-40B4-BE49-F238E27FC236}">
                <a16:creationId xmlns:a16="http://schemas.microsoft.com/office/drawing/2014/main" id="{4210BD75-728A-EA29-D350-560A7B5C4C09}"/>
              </a:ext>
            </a:extLst>
          </p:cNvPr>
          <p:cNvSpPr txBox="1"/>
          <p:nvPr/>
        </p:nvSpPr>
        <p:spPr>
          <a:xfrm>
            <a:off x="550506" y="1372647"/>
            <a:ext cx="7321249" cy="4976812"/>
          </a:xfrm>
          <a:prstGeom prst="rect">
            <a:avLst/>
          </a:prstGeom>
          <a:noFill/>
        </p:spPr>
        <p:txBody>
          <a:bodyPr wrap="square" rtlCol="0">
            <a:spAutoFit/>
          </a:bodyPr>
          <a:lstStyle/>
          <a:p>
            <a:pPr algn="just">
              <a:buFont typeface="Arial" panose="020B0604020202020204" pitchFamily="34" charset="0"/>
              <a:buChar char="•"/>
            </a:pPr>
            <a:r>
              <a:rPr lang="en-US" dirty="0"/>
              <a:t>Understand energy consumption trends and patterns over time.</a:t>
            </a:r>
          </a:p>
          <a:p>
            <a:pPr algn="just">
              <a:buFont typeface="Arial" panose="020B0604020202020204" pitchFamily="34" charset="0"/>
              <a:buChar char="•"/>
            </a:pPr>
            <a:r>
              <a:rPr lang="en-US" dirty="0"/>
              <a:t>Identify the key factors influencing energy efficiency and cost.</a:t>
            </a:r>
          </a:p>
          <a:p>
            <a:pPr algn="just">
              <a:buFont typeface="Arial" panose="020B0604020202020204" pitchFamily="34" charset="0"/>
              <a:buChar char="•"/>
            </a:pPr>
            <a:r>
              <a:rPr lang="en-US" dirty="0"/>
              <a:t>Develop skills in data analysis and visualization using Power BI.</a:t>
            </a:r>
          </a:p>
          <a:p>
            <a:pPr algn="just">
              <a:buFont typeface="Arial" panose="020B0604020202020204" pitchFamily="34" charset="0"/>
              <a:buChar char="•"/>
            </a:pPr>
            <a:r>
              <a:rPr lang="en-US" dirty="0"/>
              <a:t>Learn to derive actionable insights for sustainable energy management.</a:t>
            </a:r>
          </a:p>
          <a:p>
            <a:pPr algn="just">
              <a:buFont typeface="Arial" panose="020B0604020202020204" pitchFamily="34" charset="0"/>
              <a:buChar char="•"/>
            </a:pPr>
            <a:r>
              <a:rPr lang="en-US" dirty="0"/>
              <a:t>Enhance decision-making through data-driven approaches.</a:t>
            </a:r>
          </a:p>
          <a:p>
            <a:pPr algn="just">
              <a:buFont typeface="Arial" panose="020B0604020202020204" pitchFamily="34" charset="0"/>
              <a:buChar char="•"/>
            </a:pPr>
            <a:endParaRPr lang="en-US" dirty="0"/>
          </a:p>
          <a:p>
            <a:pPr algn="just">
              <a:buNone/>
            </a:pPr>
            <a:r>
              <a:rPr lang="en-US" b="1" dirty="0"/>
              <a:t>Goal</a:t>
            </a:r>
            <a:endParaRPr lang="en-US" dirty="0"/>
          </a:p>
          <a:p>
            <a:pPr algn="just">
              <a:buFont typeface="Arial" panose="020B0604020202020204" pitchFamily="34" charset="0"/>
              <a:buChar char="•"/>
            </a:pPr>
            <a:r>
              <a:rPr lang="en-US" dirty="0"/>
              <a:t>To analyze weekly energy consumption patterns for effective energy management.</a:t>
            </a:r>
          </a:p>
          <a:p>
            <a:pPr algn="just">
              <a:buFont typeface="Arial" panose="020B0604020202020204" pitchFamily="34" charset="0"/>
              <a:buChar char="•"/>
            </a:pPr>
            <a:r>
              <a:rPr lang="en-US" dirty="0"/>
              <a:t>To identify high consumption periods and potential cost-saving opportunities.</a:t>
            </a:r>
          </a:p>
          <a:p>
            <a:pPr algn="just">
              <a:buFont typeface="Arial" panose="020B0604020202020204" pitchFamily="34" charset="0"/>
              <a:buChar char="•"/>
            </a:pPr>
            <a:r>
              <a:rPr lang="en-US" dirty="0"/>
              <a:t>To provide actionable insights for reducing energy waste and improving efficiency.</a:t>
            </a:r>
          </a:p>
          <a:p>
            <a:pPr algn="just">
              <a:buFont typeface="Arial" panose="020B0604020202020204" pitchFamily="34" charset="0"/>
              <a:buChar char="•"/>
            </a:pPr>
            <a:r>
              <a:rPr lang="en-US" dirty="0"/>
              <a:t>To leverage Power BI for real-time data visualization and decision-making support.</a:t>
            </a:r>
          </a:p>
          <a:p>
            <a:pPr algn="just"/>
            <a:endParaRPr lang="en-US" dirty="0"/>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E26DCEE8-1C54-5F55-B5D2-545D1ED158FD}"/>
              </a:ext>
            </a:extLst>
          </p:cNvPr>
          <p:cNvSpPr txBox="1"/>
          <p:nvPr/>
        </p:nvSpPr>
        <p:spPr>
          <a:xfrm>
            <a:off x="606488" y="1467774"/>
            <a:ext cx="10888825" cy="4611519"/>
          </a:xfrm>
          <a:prstGeom prst="rect">
            <a:avLst/>
          </a:prstGeom>
          <a:noFill/>
        </p:spPr>
        <p:txBody>
          <a:bodyPr wrap="square" rtlCol="0">
            <a:spAutoFit/>
          </a:bodyPr>
          <a:lstStyle/>
          <a:p>
            <a:pPr algn="just">
              <a:lnSpc>
                <a:spcPct val="150000"/>
              </a:lnSpc>
              <a:buFont typeface="Arial" panose="020B0604020202020204" pitchFamily="34" charset="0"/>
              <a:buChar char="•"/>
            </a:pPr>
            <a:r>
              <a:rPr lang="en-US" sz="1800" b="1" dirty="0"/>
              <a:t>Power BI Desktop</a:t>
            </a:r>
            <a:r>
              <a:rPr lang="en-US" sz="1800" dirty="0"/>
              <a:t> - For building interactive data visualizations and dashboards.</a:t>
            </a:r>
          </a:p>
          <a:p>
            <a:pPr algn="just">
              <a:lnSpc>
                <a:spcPct val="150000"/>
              </a:lnSpc>
              <a:buFont typeface="Arial" panose="020B0604020202020204" pitchFamily="34" charset="0"/>
              <a:buChar char="•"/>
            </a:pPr>
            <a:r>
              <a:rPr lang="en-US" sz="1800" b="1" dirty="0"/>
              <a:t>DAX (Data Analysis Expressions)</a:t>
            </a:r>
            <a:r>
              <a:rPr lang="en-US" sz="1800" dirty="0"/>
              <a:t> - For advanced data calculations and custom metrics.</a:t>
            </a:r>
          </a:p>
          <a:p>
            <a:pPr algn="just">
              <a:lnSpc>
                <a:spcPct val="150000"/>
              </a:lnSpc>
              <a:buFont typeface="Arial" panose="020B0604020202020204" pitchFamily="34" charset="0"/>
              <a:buChar char="•"/>
            </a:pPr>
            <a:r>
              <a:rPr lang="en-US" sz="1800" b="1" dirty="0"/>
              <a:t>Power Query Editor</a:t>
            </a:r>
            <a:r>
              <a:rPr lang="en-US" sz="1800" dirty="0"/>
              <a:t> - For data transformation, cleaning, and ETL (Extract, Transform, Load) operations.</a:t>
            </a:r>
          </a:p>
          <a:p>
            <a:pPr algn="just">
              <a:lnSpc>
                <a:spcPct val="150000"/>
              </a:lnSpc>
              <a:buFont typeface="Arial" panose="020B0604020202020204" pitchFamily="34" charset="0"/>
              <a:buChar char="•"/>
            </a:pPr>
            <a:r>
              <a:rPr lang="en-US" sz="1800" b="1" dirty="0"/>
              <a:t>Data Modeling</a:t>
            </a:r>
            <a:r>
              <a:rPr lang="en-US" sz="1800" dirty="0"/>
              <a:t> - To establish relationships between data tables and improve query performance.</a:t>
            </a:r>
          </a:p>
          <a:p>
            <a:pPr algn="just">
              <a:lnSpc>
                <a:spcPct val="150000"/>
              </a:lnSpc>
              <a:buFont typeface="Arial" panose="020B0604020202020204" pitchFamily="34" charset="0"/>
              <a:buChar char="•"/>
            </a:pPr>
            <a:r>
              <a:rPr lang="en-US" sz="1800" b="1" dirty="0"/>
              <a:t>Excel/CSV Files</a:t>
            </a:r>
            <a:r>
              <a:rPr lang="en-US" sz="1800" dirty="0"/>
              <a:t> - For raw data input and initial data preparation.</a:t>
            </a:r>
          </a:p>
          <a:p>
            <a:pPr algn="just">
              <a:lnSpc>
                <a:spcPct val="150000"/>
              </a:lnSpc>
              <a:buFont typeface="Arial" panose="020B0604020202020204" pitchFamily="34" charset="0"/>
              <a:buChar char="•"/>
            </a:pPr>
            <a:r>
              <a:rPr lang="en-US" sz="1800" b="1" dirty="0"/>
              <a:t>Azure Synapse or SQL Server (if connected)</a:t>
            </a:r>
            <a:r>
              <a:rPr lang="en-US" sz="1800" dirty="0"/>
              <a:t> - For large-scale data storage and processing.</a:t>
            </a:r>
          </a:p>
          <a:p>
            <a:pPr algn="just">
              <a:lnSpc>
                <a:spcPct val="150000"/>
              </a:lnSpc>
              <a:buFont typeface="Arial" panose="020B0604020202020204" pitchFamily="34" charset="0"/>
              <a:buChar char="•"/>
            </a:pPr>
            <a:r>
              <a:rPr lang="en-US" sz="1800" b="1" dirty="0"/>
              <a:t>R and Python Scripts (if used)</a:t>
            </a:r>
            <a:r>
              <a:rPr lang="en-US" sz="1800" dirty="0"/>
              <a:t> - For advanced statistical analysis and machine learning.</a:t>
            </a:r>
          </a:p>
          <a:p>
            <a:pPr algn="just">
              <a:lnSpc>
                <a:spcPct val="150000"/>
              </a:lnSpc>
              <a:buFont typeface="Arial" panose="020B0604020202020204" pitchFamily="34" charset="0"/>
              <a:buChar char="•"/>
            </a:pPr>
            <a:r>
              <a:rPr lang="en-US" sz="1800" b="1" dirty="0"/>
              <a:t>Cloud Services (e.g., Azure, AWS, or Google Cloud)</a:t>
            </a:r>
            <a:r>
              <a:rPr lang="en-US" sz="1800" dirty="0"/>
              <a:t> - For real-time data access and integration.</a:t>
            </a:r>
          </a:p>
          <a:p>
            <a:pPr algn="just">
              <a:lnSpc>
                <a:spcPct val="150000"/>
              </a:lnSpc>
              <a:buFont typeface="Arial" panose="020B0604020202020204" pitchFamily="34" charset="0"/>
              <a:buChar char="•"/>
            </a:pPr>
            <a:r>
              <a:rPr lang="en-US" sz="1800" b="1" dirty="0"/>
              <a:t>Visualization Elements</a:t>
            </a:r>
            <a:r>
              <a:rPr lang="en-US" sz="1800" dirty="0"/>
              <a:t> - Line charts, bar graphs, KPIs, heatmaps, and custom visuals.</a:t>
            </a:r>
          </a:p>
          <a:p>
            <a:pPr algn="just">
              <a:lnSpc>
                <a:spcPct val="150000"/>
              </a:lnSpc>
              <a:buFont typeface="Arial" panose="020B0604020202020204" pitchFamily="34" charset="0"/>
              <a:buChar char="•"/>
            </a:pPr>
            <a:r>
              <a:rPr lang="en-US" sz="1800" b="1" dirty="0"/>
              <a:t>Report Publishing and Sharing</a:t>
            </a:r>
            <a:r>
              <a:rPr lang="en-US" sz="1800" dirty="0"/>
              <a:t> - Power BI Service for collaborative sharing and insights distribution.</a:t>
            </a:r>
          </a:p>
          <a:p>
            <a:pPr algn="just">
              <a:lnSpc>
                <a:spcPct val="150000"/>
              </a:lnSpc>
            </a:pPr>
            <a:endParaRPr lang="en-IN" sz="18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903E0B79-B53D-65E9-2035-58FB3FF80AD0}"/>
              </a:ext>
            </a:extLst>
          </p:cNvPr>
          <p:cNvSpPr txBox="1"/>
          <p:nvPr/>
        </p:nvSpPr>
        <p:spPr>
          <a:xfrm>
            <a:off x="849086" y="1567543"/>
            <a:ext cx="10916816" cy="4689810"/>
          </a:xfrm>
          <a:prstGeom prst="rect">
            <a:avLst/>
          </a:prstGeom>
          <a:noFill/>
        </p:spPr>
        <p:txBody>
          <a:bodyPr wrap="square" rtlCol="0">
            <a:spAutoFit/>
          </a:bodyPr>
          <a:lstStyle/>
          <a:p>
            <a:pPr algn="just">
              <a:lnSpc>
                <a:spcPct val="150000"/>
              </a:lnSpc>
              <a:buFont typeface="+mj-lt"/>
              <a:buAutoNum type="arabicPeriod"/>
            </a:pPr>
            <a:r>
              <a:rPr lang="en-US" b="1" dirty="0"/>
              <a:t>Data Collection</a:t>
            </a:r>
            <a:endParaRPr lang="en-US" dirty="0"/>
          </a:p>
          <a:p>
            <a:pPr marL="742950" lvl="1" indent="-285750" algn="just">
              <a:lnSpc>
                <a:spcPct val="150000"/>
              </a:lnSpc>
              <a:buFont typeface="+mj-lt"/>
              <a:buAutoNum type="arabicPeriod"/>
            </a:pPr>
            <a:r>
              <a:rPr lang="en-US" dirty="0"/>
              <a:t>Gather energy consumption data from multiple sources, including smart meters, IoT devices, and historical records.</a:t>
            </a:r>
          </a:p>
          <a:p>
            <a:pPr marL="742950" lvl="1" indent="-285750" algn="just">
              <a:lnSpc>
                <a:spcPct val="150000"/>
              </a:lnSpc>
              <a:buFont typeface="+mj-lt"/>
              <a:buAutoNum type="arabicPeriod"/>
            </a:pPr>
            <a:r>
              <a:rPr lang="en-US" dirty="0"/>
              <a:t>Use Excel, CSV, or direct database connections for raw data import.</a:t>
            </a:r>
          </a:p>
          <a:p>
            <a:pPr algn="just">
              <a:lnSpc>
                <a:spcPct val="150000"/>
              </a:lnSpc>
              <a:buFont typeface="+mj-lt"/>
              <a:buAutoNum type="arabicPeriod"/>
            </a:pPr>
            <a:r>
              <a:rPr lang="en-US" b="1" dirty="0"/>
              <a:t>Data Preprocessing</a:t>
            </a:r>
            <a:endParaRPr lang="en-US" dirty="0"/>
          </a:p>
          <a:p>
            <a:pPr marL="742950" lvl="1" indent="-285750" algn="just">
              <a:lnSpc>
                <a:spcPct val="150000"/>
              </a:lnSpc>
              <a:buFont typeface="+mj-lt"/>
              <a:buAutoNum type="arabicPeriod"/>
            </a:pPr>
            <a:r>
              <a:rPr lang="en-US" dirty="0"/>
              <a:t>Clean, filter, and transform data using Power Query.</a:t>
            </a:r>
          </a:p>
          <a:p>
            <a:pPr marL="742950" lvl="1" indent="-285750" algn="just">
              <a:lnSpc>
                <a:spcPct val="150000"/>
              </a:lnSpc>
              <a:buFont typeface="+mj-lt"/>
              <a:buAutoNum type="arabicPeriod"/>
            </a:pPr>
            <a:r>
              <a:rPr lang="en-US" dirty="0"/>
              <a:t>Remove duplicates, handle missing values, and format timestamps for consistency.</a:t>
            </a:r>
          </a:p>
          <a:p>
            <a:pPr algn="just">
              <a:lnSpc>
                <a:spcPct val="150000"/>
              </a:lnSpc>
              <a:buFont typeface="+mj-lt"/>
              <a:buAutoNum type="arabicPeriod"/>
            </a:pPr>
            <a:r>
              <a:rPr lang="en-US" b="1" dirty="0"/>
              <a:t>Data Modeling</a:t>
            </a:r>
            <a:endParaRPr lang="en-US" dirty="0"/>
          </a:p>
          <a:p>
            <a:pPr marL="742950" lvl="1" indent="-285750" algn="just">
              <a:lnSpc>
                <a:spcPct val="150000"/>
              </a:lnSpc>
              <a:buFont typeface="+mj-lt"/>
              <a:buAutoNum type="arabicPeriod"/>
            </a:pPr>
            <a:r>
              <a:rPr lang="en-US" dirty="0"/>
              <a:t>Establish relationships between different data tables to create a robust data model.</a:t>
            </a:r>
          </a:p>
          <a:p>
            <a:pPr marL="742950" lvl="1" indent="-285750" algn="just">
              <a:lnSpc>
                <a:spcPct val="150000"/>
              </a:lnSpc>
              <a:buFont typeface="+mj-lt"/>
              <a:buAutoNum type="arabicPeriod"/>
            </a:pPr>
            <a:r>
              <a:rPr lang="en-US" dirty="0"/>
              <a:t>Use DAX to create calculated columns, measures, and hierarchies for deeper insights.</a:t>
            </a:r>
          </a:p>
          <a:p>
            <a:pPr algn="just"/>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449E47-25A0-9B29-55C7-57FA7190776A}"/>
              </a:ext>
            </a:extLst>
          </p:cNvPr>
          <p:cNvSpPr txBox="1"/>
          <p:nvPr/>
        </p:nvSpPr>
        <p:spPr>
          <a:xfrm>
            <a:off x="961052" y="690465"/>
            <a:ext cx="10021077" cy="5982856"/>
          </a:xfrm>
          <a:prstGeom prst="rect">
            <a:avLst/>
          </a:prstGeom>
          <a:noFill/>
        </p:spPr>
        <p:txBody>
          <a:bodyPr wrap="square" rtlCol="0">
            <a:spAutoFit/>
          </a:bodyPr>
          <a:lstStyle/>
          <a:p>
            <a:pPr algn="just">
              <a:lnSpc>
                <a:spcPct val="150000"/>
              </a:lnSpc>
            </a:pPr>
            <a:r>
              <a:rPr lang="en-US" b="1" dirty="0"/>
              <a:t>4. Data Analysis</a:t>
            </a:r>
            <a:endParaRPr lang="en-US" dirty="0"/>
          </a:p>
          <a:p>
            <a:pPr marL="742950" lvl="1" indent="-285750" algn="just">
              <a:lnSpc>
                <a:spcPct val="150000"/>
              </a:lnSpc>
              <a:buFont typeface="+mj-lt"/>
              <a:buAutoNum type="arabicPeriod"/>
            </a:pPr>
            <a:r>
              <a:rPr lang="en-US" dirty="0"/>
              <a:t>Use Power BI to explore data trends, detect anomalies, and identify high-consumption patterns.</a:t>
            </a:r>
          </a:p>
          <a:p>
            <a:pPr marL="742950" lvl="1" indent="-285750" algn="just">
              <a:lnSpc>
                <a:spcPct val="150000"/>
              </a:lnSpc>
              <a:buFont typeface="+mj-lt"/>
              <a:buAutoNum type="arabicPeriod"/>
            </a:pPr>
            <a:r>
              <a:rPr lang="en-US" dirty="0"/>
              <a:t>Leverage built-in analytics tools for quick insights.</a:t>
            </a:r>
            <a:endParaRPr lang="en-US" b="1" dirty="0"/>
          </a:p>
          <a:p>
            <a:pPr algn="just">
              <a:lnSpc>
                <a:spcPct val="150000"/>
              </a:lnSpc>
            </a:pPr>
            <a:r>
              <a:rPr lang="en-US" b="1" dirty="0"/>
              <a:t>5. Visualization and Reporting</a:t>
            </a:r>
            <a:endParaRPr lang="en-US" dirty="0"/>
          </a:p>
          <a:p>
            <a:pPr marL="742950" lvl="1" indent="-285750" algn="just">
              <a:lnSpc>
                <a:spcPct val="150000"/>
              </a:lnSpc>
              <a:buFont typeface="+mj-lt"/>
              <a:buAutoNum type="arabicPeriod"/>
            </a:pPr>
            <a:r>
              <a:rPr lang="en-US" dirty="0"/>
              <a:t>Design interactive dashboards and reports with charts, KPIs, and slicers.</a:t>
            </a:r>
          </a:p>
          <a:p>
            <a:pPr marL="742950" lvl="1" indent="-285750" algn="just">
              <a:lnSpc>
                <a:spcPct val="150000"/>
              </a:lnSpc>
              <a:buFont typeface="+mj-lt"/>
              <a:buAutoNum type="arabicPeriod"/>
            </a:pPr>
            <a:r>
              <a:rPr lang="en-US" dirty="0"/>
              <a:t>Focus on clear, actionable visualizations for quick decision-making.</a:t>
            </a:r>
          </a:p>
          <a:p>
            <a:pPr algn="just">
              <a:lnSpc>
                <a:spcPct val="150000"/>
              </a:lnSpc>
            </a:pPr>
            <a:r>
              <a:rPr lang="en-US" b="1" dirty="0"/>
              <a:t>6. Validation and Optimization</a:t>
            </a:r>
            <a:endParaRPr lang="en-US" dirty="0"/>
          </a:p>
          <a:p>
            <a:pPr marL="742950" lvl="1" indent="-285750" algn="just">
              <a:lnSpc>
                <a:spcPct val="150000"/>
              </a:lnSpc>
              <a:buFont typeface="+mj-lt"/>
              <a:buAutoNum type="arabicPeriod"/>
            </a:pPr>
            <a:r>
              <a:rPr lang="en-US" dirty="0"/>
              <a:t>Validate findings against historical data and industry benchmarks.</a:t>
            </a:r>
          </a:p>
          <a:p>
            <a:pPr marL="742950" lvl="1" indent="-285750" algn="just">
              <a:lnSpc>
                <a:spcPct val="150000"/>
              </a:lnSpc>
              <a:buFont typeface="+mj-lt"/>
              <a:buAutoNum type="arabicPeriod"/>
            </a:pPr>
            <a:r>
              <a:rPr lang="en-US" dirty="0"/>
              <a:t>Optimize report performance for faster data refresh and real-time insights.</a:t>
            </a:r>
          </a:p>
          <a:p>
            <a:pPr algn="just">
              <a:lnSpc>
                <a:spcPct val="150000"/>
              </a:lnSpc>
            </a:pPr>
            <a:r>
              <a:rPr lang="en-US" b="1" dirty="0"/>
              <a:t>7.Final Presentation and Sharing</a:t>
            </a:r>
            <a:endParaRPr lang="en-US" dirty="0"/>
          </a:p>
          <a:p>
            <a:pPr marL="742950" lvl="1" indent="-285750" algn="just">
              <a:lnSpc>
                <a:spcPct val="150000"/>
              </a:lnSpc>
              <a:buFont typeface="+mj-lt"/>
              <a:buAutoNum type="arabicPeriod"/>
            </a:pPr>
            <a:r>
              <a:rPr lang="en-US" dirty="0"/>
              <a:t>Publish the report to Power BI Service for collaborative sharing and access.</a:t>
            </a:r>
          </a:p>
          <a:p>
            <a:pPr marL="742950" lvl="1" indent="-285750" algn="just">
              <a:lnSpc>
                <a:spcPct val="150000"/>
              </a:lnSpc>
              <a:buFont typeface="+mj-lt"/>
              <a:buAutoNum type="arabicPeriod"/>
            </a:pPr>
            <a:r>
              <a:rPr lang="en-US" dirty="0"/>
              <a:t>Use data insights to drive energy efficiency improvements.</a:t>
            </a:r>
          </a:p>
          <a:p>
            <a:pPr algn="just"/>
            <a:endParaRPr lang="en-IN" dirty="0"/>
          </a:p>
        </p:txBody>
      </p:sp>
    </p:spTree>
    <p:extLst>
      <p:ext uri="{BB962C8B-B14F-4D97-AF65-F5344CB8AC3E}">
        <p14:creationId xmlns:p14="http://schemas.microsoft.com/office/powerpoint/2010/main" val="399626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01757" y="7797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8EF4BC60-73A6-3402-2AA4-2F7794A73BE7}"/>
              </a:ext>
            </a:extLst>
          </p:cNvPr>
          <p:cNvSpPr txBox="1"/>
          <p:nvPr/>
        </p:nvSpPr>
        <p:spPr>
          <a:xfrm>
            <a:off x="410547" y="1118673"/>
            <a:ext cx="11224728" cy="5858014"/>
          </a:xfrm>
          <a:prstGeom prst="rect">
            <a:avLst/>
          </a:prstGeom>
          <a:noFill/>
        </p:spPr>
        <p:txBody>
          <a:bodyPr wrap="square" rtlCol="0">
            <a:spAutoFit/>
          </a:bodyPr>
          <a:lstStyle/>
          <a:p>
            <a:pPr algn="just">
              <a:lnSpc>
                <a:spcPct val="150000"/>
              </a:lnSpc>
              <a:buNone/>
            </a:pPr>
            <a:r>
              <a:rPr lang="en-US" sz="1800" dirty="0"/>
              <a:t>Effective energy management is crucial for reducing operational costs and minimizing environmental impact.</a:t>
            </a:r>
          </a:p>
          <a:p>
            <a:pPr algn="just">
              <a:lnSpc>
                <a:spcPct val="150000"/>
              </a:lnSpc>
              <a:buNone/>
            </a:pPr>
            <a:r>
              <a:rPr lang="en-US" sz="1800" dirty="0"/>
              <a:t> The following challenges often arise:</a:t>
            </a:r>
          </a:p>
          <a:p>
            <a:pPr algn="just">
              <a:lnSpc>
                <a:spcPct val="150000"/>
              </a:lnSpc>
              <a:buFont typeface="Arial" panose="020B0604020202020204" pitchFamily="34" charset="0"/>
              <a:buChar char="•"/>
            </a:pPr>
            <a:r>
              <a:rPr lang="en-US" sz="1800" b="1" dirty="0"/>
              <a:t>High Energy Costs:</a:t>
            </a:r>
            <a:r>
              <a:rPr lang="en-US" sz="1800" dirty="0"/>
              <a:t> Rising electricity prices and inefficient energy usage lead to significant overhead costs.</a:t>
            </a:r>
          </a:p>
          <a:p>
            <a:pPr algn="just">
              <a:lnSpc>
                <a:spcPct val="150000"/>
              </a:lnSpc>
              <a:buFont typeface="Arial" panose="020B0604020202020204" pitchFamily="34" charset="0"/>
              <a:buChar char="•"/>
            </a:pPr>
            <a:r>
              <a:rPr lang="en-US" sz="1800" b="1" dirty="0"/>
              <a:t>Peak Load Management:</a:t>
            </a:r>
            <a:r>
              <a:rPr lang="en-US" sz="1800" dirty="0"/>
              <a:t> Identifying and managing peak consumption periods to avoid costly demand charges.</a:t>
            </a:r>
          </a:p>
          <a:p>
            <a:pPr algn="just">
              <a:lnSpc>
                <a:spcPct val="150000"/>
              </a:lnSpc>
              <a:buFont typeface="Arial" panose="020B0604020202020204" pitchFamily="34" charset="0"/>
              <a:buChar char="•"/>
            </a:pPr>
            <a:r>
              <a:rPr lang="en-US" sz="1800" b="1" dirty="0"/>
              <a:t>Energy Wastage:</a:t>
            </a:r>
            <a:r>
              <a:rPr lang="en-US" sz="1800" dirty="0"/>
              <a:t> Difficulty in pinpointing energy wastage and inefficiencies across multiple systems.</a:t>
            </a:r>
          </a:p>
          <a:p>
            <a:pPr algn="just">
              <a:lnSpc>
                <a:spcPct val="150000"/>
              </a:lnSpc>
              <a:buFont typeface="Arial" panose="020B0604020202020204" pitchFamily="34" charset="0"/>
              <a:buChar char="•"/>
            </a:pPr>
            <a:r>
              <a:rPr lang="en-US" sz="1800" b="1" dirty="0"/>
              <a:t>Data Fragmentation:</a:t>
            </a:r>
            <a:r>
              <a:rPr lang="en-US" sz="1800" dirty="0"/>
              <a:t> Inconsistent data sources and formats make it challenging to gain comprehensive insights.</a:t>
            </a:r>
          </a:p>
          <a:p>
            <a:pPr algn="just">
              <a:lnSpc>
                <a:spcPct val="150000"/>
              </a:lnSpc>
              <a:buFont typeface="Arial" panose="020B0604020202020204" pitchFamily="34" charset="0"/>
              <a:buChar char="•"/>
            </a:pPr>
            <a:r>
              <a:rPr lang="en-US" sz="1800" b="1" dirty="0"/>
              <a:t>Lack of Real-Time Monitoring:</a:t>
            </a:r>
            <a:r>
              <a:rPr lang="en-US" sz="1800" dirty="0"/>
              <a:t> Delayed access to energy data limits proactive decision-making.</a:t>
            </a:r>
          </a:p>
          <a:p>
            <a:pPr algn="just">
              <a:lnSpc>
                <a:spcPct val="150000"/>
              </a:lnSpc>
              <a:buFont typeface="Arial" panose="020B0604020202020204" pitchFamily="34" charset="0"/>
              <a:buChar char="•"/>
            </a:pPr>
            <a:r>
              <a:rPr lang="en-US" sz="1800" b="1" dirty="0"/>
              <a:t>Carbon Footprint Reduction:</a:t>
            </a:r>
            <a:r>
              <a:rPr lang="en-US" sz="1800" dirty="0"/>
              <a:t> Difficulty in tracking and reducing carbon emissions to meet sustainability targets.</a:t>
            </a:r>
          </a:p>
          <a:p>
            <a:pPr algn="just">
              <a:lnSpc>
                <a:spcPct val="150000"/>
              </a:lnSpc>
              <a:buFont typeface="Arial" panose="020B0604020202020204" pitchFamily="34" charset="0"/>
              <a:buChar char="•"/>
            </a:pPr>
            <a:r>
              <a:rPr lang="en-US" sz="1800" b="1" dirty="0"/>
              <a:t>Predictive Analysis:</a:t>
            </a:r>
            <a:r>
              <a:rPr lang="en-US" sz="1800" dirty="0"/>
              <a:t> Limited ability to forecast future energy consumption and optimize resource planning.</a:t>
            </a:r>
          </a:p>
          <a:p>
            <a:pPr algn="just">
              <a:lnSpc>
                <a:spcPct val="150000"/>
              </a:lnSpc>
              <a:buFont typeface="Arial" panose="020B0604020202020204" pitchFamily="34" charset="0"/>
              <a:buChar char="•"/>
            </a:pPr>
            <a:r>
              <a:rPr lang="en-US" sz="1800" b="1" dirty="0"/>
              <a:t>User Engagement:</a:t>
            </a:r>
            <a:r>
              <a:rPr lang="en-US" sz="1800" dirty="0"/>
              <a:t> Lack of actionable insights to drive behavioral changes in energy usage.</a:t>
            </a:r>
          </a:p>
          <a:p>
            <a:pPr algn="just">
              <a:lnSpc>
                <a:spcPct val="150000"/>
              </a:lnSpc>
            </a:pPr>
            <a:endParaRPr lang="en-IN" sz="1800" dirty="0"/>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85733" y="709180"/>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EC72A7A4-8D00-09A3-13DF-3148166C3B00}"/>
              </a:ext>
            </a:extLst>
          </p:cNvPr>
          <p:cNvSpPr txBox="1"/>
          <p:nvPr/>
        </p:nvSpPr>
        <p:spPr>
          <a:xfrm>
            <a:off x="645299" y="909235"/>
            <a:ext cx="11160968" cy="6073329"/>
          </a:xfrm>
          <a:prstGeom prst="rect">
            <a:avLst/>
          </a:prstGeom>
          <a:noFill/>
        </p:spPr>
        <p:txBody>
          <a:bodyPr wrap="square" rtlCol="0">
            <a:spAutoFit/>
          </a:bodyPr>
          <a:lstStyle/>
          <a:p>
            <a:pPr algn="just">
              <a:lnSpc>
                <a:spcPct val="150000"/>
              </a:lnSpc>
              <a:buFont typeface="+mj-lt"/>
              <a:buAutoNum type="arabicPeriod"/>
            </a:pPr>
            <a:r>
              <a:rPr lang="en-US" b="1" dirty="0"/>
              <a:t>High Energy Costs</a:t>
            </a:r>
            <a:endParaRPr lang="en-US" dirty="0"/>
          </a:p>
          <a:p>
            <a:pPr marL="742950" lvl="1" indent="-285750" algn="just">
              <a:lnSpc>
                <a:spcPct val="150000"/>
              </a:lnSpc>
              <a:buFont typeface="+mj-lt"/>
              <a:buAutoNum type="arabicPeriod"/>
            </a:pPr>
            <a:r>
              <a:rPr lang="en-US" b="1" dirty="0"/>
              <a:t>Solution</a:t>
            </a:r>
            <a:r>
              <a:rPr lang="en-US" dirty="0"/>
              <a:t>: Implement energy efficiency measures (e.g., LED lighting, energy-efficient HVAC systems) and optimize energy procurement strategies by leveraging demand-response programs and time-of-use pricing.</a:t>
            </a:r>
          </a:p>
          <a:p>
            <a:pPr algn="just">
              <a:lnSpc>
                <a:spcPct val="150000"/>
              </a:lnSpc>
              <a:buFont typeface="+mj-lt"/>
              <a:buAutoNum type="arabicPeriod"/>
            </a:pPr>
            <a:r>
              <a:rPr lang="en-US" b="1" dirty="0"/>
              <a:t>Peak Load Management</a:t>
            </a:r>
            <a:endParaRPr lang="en-US" dirty="0"/>
          </a:p>
          <a:p>
            <a:pPr marL="742950" lvl="1" indent="-285750" algn="just">
              <a:lnSpc>
                <a:spcPct val="150000"/>
              </a:lnSpc>
              <a:buFont typeface="+mj-lt"/>
              <a:buAutoNum type="arabicPeriod"/>
            </a:pPr>
            <a:r>
              <a:rPr lang="en-US" b="1" dirty="0"/>
              <a:t>Solution</a:t>
            </a:r>
            <a:r>
              <a:rPr lang="en-US" dirty="0"/>
              <a:t>: Use predictive analytics to identify peak load times and integrate energy storage systems (e.g., batteries) to shift energy demand to off-peak hours.</a:t>
            </a:r>
          </a:p>
          <a:p>
            <a:pPr algn="just">
              <a:lnSpc>
                <a:spcPct val="150000"/>
              </a:lnSpc>
              <a:buFont typeface="+mj-lt"/>
              <a:buAutoNum type="arabicPeriod"/>
            </a:pPr>
            <a:r>
              <a:rPr lang="en-US" b="1" dirty="0"/>
              <a:t>Energy Wastage</a:t>
            </a:r>
            <a:endParaRPr lang="en-US" dirty="0"/>
          </a:p>
          <a:p>
            <a:pPr marL="742950" lvl="1" indent="-285750" algn="just">
              <a:lnSpc>
                <a:spcPct val="150000"/>
              </a:lnSpc>
              <a:buFont typeface="+mj-lt"/>
              <a:buAutoNum type="arabicPeriod"/>
            </a:pPr>
            <a:r>
              <a:rPr lang="en-US" b="1" dirty="0"/>
              <a:t>Solution</a:t>
            </a:r>
            <a:r>
              <a:rPr lang="en-US" dirty="0"/>
              <a:t>: Deploy energy monitoring systems with IoT sensors to track real-time energy usage across different systems and detect inefficiencies, enabling immediate corrective actions.</a:t>
            </a:r>
          </a:p>
          <a:p>
            <a:pPr algn="just">
              <a:lnSpc>
                <a:spcPct val="150000"/>
              </a:lnSpc>
              <a:buFont typeface="+mj-lt"/>
              <a:buAutoNum type="arabicPeriod"/>
            </a:pPr>
            <a:r>
              <a:rPr lang="en-US" b="1" dirty="0"/>
              <a:t>Data Fragmentation</a:t>
            </a:r>
            <a:endParaRPr lang="en-US" dirty="0"/>
          </a:p>
          <a:p>
            <a:pPr marL="742950" lvl="1" indent="-285750" algn="just">
              <a:lnSpc>
                <a:spcPct val="150000"/>
              </a:lnSpc>
              <a:buFont typeface="+mj-lt"/>
              <a:buAutoNum type="arabicPeriod"/>
            </a:pPr>
            <a:r>
              <a:rPr lang="en-US" b="1" dirty="0"/>
              <a:t>Solution</a:t>
            </a:r>
            <a:r>
              <a:rPr lang="en-US" dirty="0"/>
              <a:t>: Integrate data from different sources into a centralized energy management platform to enable seamless analysis and reporting for better decision-making.</a:t>
            </a:r>
          </a:p>
          <a:p>
            <a:pPr algn="just">
              <a:lnSpc>
                <a:spcPct val="150000"/>
              </a:lnSpc>
            </a:pPr>
            <a:endParaRPr lang="en-IN" dirty="0"/>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CEC732A-5A21-5927-073F-7CA7DCF0A57A}"/>
              </a:ext>
            </a:extLst>
          </p:cNvPr>
          <p:cNvSpPr>
            <a:spLocks noChangeArrowheads="1"/>
          </p:cNvSpPr>
          <p:nvPr/>
        </p:nvSpPr>
        <p:spPr bwMode="auto">
          <a:xfrm>
            <a:off x="419878" y="469057"/>
            <a:ext cx="11094098" cy="62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Lack of Real-Time Monitoring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Implement advanced energy management systems (EMS) that provide real-time monitoring and dashboards for continuous tracking of energy consumption.</a:t>
            </a:r>
          </a:p>
          <a:p>
            <a:pPr marL="0" marR="0" lvl="0" indent="0" algn="just" defTabSz="914400" rtl="0" eaLnBrk="0" fontAlgn="base" latinLnBrk="0" hangingPunct="0">
              <a:lnSpc>
                <a:spcPct val="15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Carbon Footprint Reduction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Use energy management systems to track and analyze carbon emissions, and employ renewable energy sources (e.g., solar, wind) and carbon offset programs to reduce overall emissions.</a:t>
            </a:r>
          </a:p>
          <a:p>
            <a:pPr marL="0" marR="0" lvl="0" indent="0" algn="just" defTabSz="914400" rtl="0" eaLnBrk="0" fontAlgn="base" latinLnBrk="0" hangingPunct="0">
              <a:lnSpc>
                <a:spcPct val="15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Predictive Analysis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Use AI and machine learning tools to forecast future energy demand and supply, helping to optimize energy procurement and resource allocation.</a:t>
            </a:r>
          </a:p>
          <a:p>
            <a:pPr marL="0" marR="0" lvl="0" indent="0" algn="just" defTabSz="914400" rtl="0" eaLnBrk="0" fontAlgn="base" latinLnBrk="0" hangingPunct="0">
              <a:lnSpc>
                <a:spcPct val="15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User Engagement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Solution</a:t>
            </a:r>
            <a:r>
              <a:rPr kumimoji="0" lang="en-US" altLang="en-US" sz="1800" b="0" i="0" u="none" strike="noStrike" cap="none" normalizeH="0" baseline="0" dirty="0">
                <a:ln>
                  <a:noFill/>
                </a:ln>
                <a:solidFill>
                  <a:schemeClr val="tx1"/>
                </a:solidFill>
                <a:effectLst/>
                <a:latin typeface="Arial" panose="020B0604020202020204" pitchFamily="34" charset="0"/>
              </a:rPr>
              <a:t>: Provide actionable insights via mobile apps and user-friendly interfaces to encourage energy-saving behaviors, and set energy-saving goals to engage employees or customers in sustainability efforts.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8440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1B25E5EC-6BD2-7849-CAB7-94F13D060C75}"/>
              </a:ext>
            </a:extLst>
          </p:cNvPr>
          <p:cNvPicPr>
            <a:picLocks noChangeAspect="1"/>
          </p:cNvPicPr>
          <p:nvPr/>
        </p:nvPicPr>
        <p:blipFill>
          <a:blip r:embed="rId2"/>
          <a:stretch>
            <a:fillRect/>
          </a:stretch>
        </p:blipFill>
        <p:spPr>
          <a:xfrm>
            <a:off x="765109" y="1767358"/>
            <a:ext cx="5257262" cy="4241556"/>
          </a:xfrm>
          <a:prstGeom prst="rect">
            <a:avLst/>
          </a:prstGeom>
        </p:spPr>
      </p:pic>
      <p:pic>
        <p:nvPicPr>
          <p:cNvPr id="6" name="Picture 5">
            <a:extLst>
              <a:ext uri="{FF2B5EF4-FFF2-40B4-BE49-F238E27FC236}">
                <a16:creationId xmlns:a16="http://schemas.microsoft.com/office/drawing/2014/main" id="{EE7B3FEF-13D6-BCF3-B6B7-2B263DE7DED5}"/>
              </a:ext>
            </a:extLst>
          </p:cNvPr>
          <p:cNvPicPr>
            <a:picLocks noChangeAspect="1"/>
          </p:cNvPicPr>
          <p:nvPr/>
        </p:nvPicPr>
        <p:blipFill>
          <a:blip r:embed="rId3"/>
          <a:stretch>
            <a:fillRect/>
          </a:stretch>
        </p:blipFill>
        <p:spPr>
          <a:xfrm>
            <a:off x="6357731" y="1767357"/>
            <a:ext cx="5302426" cy="4403722"/>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71</TotalTime>
  <Words>1225</Words>
  <Application>Microsoft Office PowerPoint</Application>
  <PresentationFormat>Widescreen</PresentationFormat>
  <Paragraphs>103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Roboto</vt:lpstr>
      <vt:lpstr>Wingdings</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Angothu Adhisheshu</cp:lastModifiedBy>
  <cp:revision>6</cp:revision>
  <dcterms:created xsi:type="dcterms:W3CDTF">2024-12-31T09:40:01Z</dcterms:created>
  <dcterms:modified xsi:type="dcterms:W3CDTF">2025-05-15T04:19:49Z</dcterms:modified>
</cp:coreProperties>
</file>