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5" r:id="rId8"/>
    <p:sldId id="261" r:id="rId9"/>
    <p:sldId id="266" r:id="rId10"/>
    <p:sldId id="263" r:id="rId11"/>
    <p:sldId id="268" r:id="rId12"/>
    <p:sldId id="262"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B827A-1375-4D45-B244-435E0F077B56}" v="52" dt="2025-07-03T15:19:37.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othu Adhisheshu" userId="902c7c964947991f" providerId="LiveId" clId="{E7CB827A-1375-4D45-B244-435E0F077B56}"/>
    <pc:docChg chg="undo custSel addSld modSld">
      <pc:chgData name="Angothu Adhisheshu" userId="902c7c964947991f" providerId="LiveId" clId="{E7CB827A-1375-4D45-B244-435E0F077B56}" dt="2025-07-03T15:21:57.405" v="209" actId="14100"/>
      <pc:docMkLst>
        <pc:docMk/>
      </pc:docMkLst>
      <pc:sldChg chg="addSp modSp mod">
        <pc:chgData name="Angothu Adhisheshu" userId="902c7c964947991f" providerId="LiveId" clId="{E7CB827A-1375-4D45-B244-435E0F077B56}" dt="2025-07-03T14:23:45.503" v="9" actId="1076"/>
        <pc:sldMkLst>
          <pc:docMk/>
          <pc:sldMk cId="367127615" sldId="256"/>
        </pc:sldMkLst>
        <pc:spChg chg="add mod">
          <ac:chgData name="Angothu Adhisheshu" userId="902c7c964947991f" providerId="LiveId" clId="{E7CB827A-1375-4D45-B244-435E0F077B56}" dt="2025-07-03T14:23:45.503" v="9" actId="1076"/>
          <ac:spMkLst>
            <pc:docMk/>
            <pc:sldMk cId="367127615" sldId="256"/>
            <ac:spMk id="3" creationId="{179B41DE-1D53-6345-0355-9CB19424E889}"/>
          </ac:spMkLst>
        </pc:spChg>
        <pc:spChg chg="mod">
          <ac:chgData name="Angothu Adhisheshu" userId="902c7c964947991f" providerId="LiveId" clId="{E7CB827A-1375-4D45-B244-435E0F077B56}" dt="2025-07-03T14:23:29.626" v="5" actId="1076"/>
          <ac:spMkLst>
            <pc:docMk/>
            <pc:sldMk cId="367127615" sldId="256"/>
            <ac:spMk id="5" creationId="{D5067E9C-C7B9-4476-9708-CBB3F66FD892}"/>
          </ac:spMkLst>
        </pc:spChg>
      </pc:sldChg>
      <pc:sldChg chg="addSp delSp modSp mod">
        <pc:chgData name="Angothu Adhisheshu" userId="902c7c964947991f" providerId="LiveId" clId="{E7CB827A-1375-4D45-B244-435E0F077B56}" dt="2025-07-03T15:14:18.280" v="151" actId="123"/>
        <pc:sldMkLst>
          <pc:docMk/>
          <pc:sldMk cId="2932052481" sldId="257"/>
        </pc:sldMkLst>
        <pc:spChg chg="add del mod">
          <ac:chgData name="Angothu Adhisheshu" userId="902c7c964947991f" providerId="LiveId" clId="{E7CB827A-1375-4D45-B244-435E0F077B56}" dt="2025-07-03T14:29:52.776" v="23"/>
          <ac:spMkLst>
            <pc:docMk/>
            <pc:sldMk cId="2932052481" sldId="257"/>
            <ac:spMk id="8" creationId="{AB3DE511-4021-2E4F-BAAE-32EDD1ED9E5B}"/>
          </ac:spMkLst>
        </pc:spChg>
        <pc:spChg chg="add mod">
          <ac:chgData name="Angothu Adhisheshu" userId="902c7c964947991f" providerId="LiveId" clId="{E7CB827A-1375-4D45-B244-435E0F077B56}" dt="2025-07-03T15:14:18.280" v="151" actId="123"/>
          <ac:spMkLst>
            <pc:docMk/>
            <pc:sldMk cId="2932052481" sldId="257"/>
            <ac:spMk id="9" creationId="{55C5282E-870E-E46D-4AA0-58D811F72C89}"/>
          </ac:spMkLst>
        </pc:spChg>
      </pc:sldChg>
      <pc:sldChg chg="addSp delSp modSp mod">
        <pc:chgData name="Angothu Adhisheshu" userId="902c7c964947991f" providerId="LiveId" clId="{E7CB827A-1375-4D45-B244-435E0F077B56}" dt="2025-07-03T15:14:32.729" v="152" actId="123"/>
        <pc:sldMkLst>
          <pc:docMk/>
          <pc:sldMk cId="564571264" sldId="258"/>
        </pc:sldMkLst>
        <pc:spChg chg="add del mod">
          <ac:chgData name="Angothu Adhisheshu" userId="902c7c964947991f" providerId="LiveId" clId="{E7CB827A-1375-4D45-B244-435E0F077B56}" dt="2025-07-03T14:32:29.760" v="33" actId="478"/>
          <ac:spMkLst>
            <pc:docMk/>
            <pc:sldMk cId="564571264" sldId="258"/>
            <ac:spMk id="2" creationId="{A8C96DD5-8025-BEE8-A320-5865CDD40CDA}"/>
          </ac:spMkLst>
        </pc:spChg>
        <pc:spChg chg="add mod">
          <ac:chgData name="Angothu Adhisheshu" userId="902c7c964947991f" providerId="LiveId" clId="{E7CB827A-1375-4D45-B244-435E0F077B56}" dt="2025-07-03T15:14:32.729" v="152" actId="123"/>
          <ac:spMkLst>
            <pc:docMk/>
            <pc:sldMk cId="564571264" sldId="258"/>
            <ac:spMk id="4" creationId="{20694C50-717D-E8ED-6533-345A08D0B417}"/>
          </ac:spMkLst>
        </pc:spChg>
      </pc:sldChg>
      <pc:sldChg chg="addSp delSp modSp mod">
        <pc:chgData name="Angothu Adhisheshu" userId="902c7c964947991f" providerId="LiveId" clId="{E7CB827A-1375-4D45-B244-435E0F077B56}" dt="2025-07-03T15:15:43.440" v="160" actId="20577"/>
        <pc:sldMkLst>
          <pc:docMk/>
          <pc:sldMk cId="2706790016" sldId="259"/>
        </pc:sldMkLst>
        <pc:spChg chg="add del mod">
          <ac:chgData name="Angothu Adhisheshu" userId="902c7c964947991f" providerId="LiveId" clId="{E7CB827A-1375-4D45-B244-435E0F077B56}" dt="2025-07-03T14:34:10.463" v="48" actId="478"/>
          <ac:spMkLst>
            <pc:docMk/>
            <pc:sldMk cId="2706790016" sldId="259"/>
            <ac:spMk id="2" creationId="{25EBA07D-530E-D745-039C-AF57458F5B0A}"/>
          </ac:spMkLst>
        </pc:spChg>
        <pc:spChg chg="add del">
          <ac:chgData name="Angothu Adhisheshu" userId="902c7c964947991f" providerId="LiveId" clId="{E7CB827A-1375-4D45-B244-435E0F077B56}" dt="2025-07-03T14:34:10.463" v="48" actId="478"/>
          <ac:spMkLst>
            <pc:docMk/>
            <pc:sldMk cId="2706790016" sldId="259"/>
            <ac:spMk id="4" creationId="{4A36A051-D136-4D0D-1E31-F44F465F756F}"/>
          </ac:spMkLst>
        </pc:spChg>
        <pc:spChg chg="add mod">
          <ac:chgData name="Angothu Adhisheshu" userId="902c7c964947991f" providerId="LiveId" clId="{E7CB827A-1375-4D45-B244-435E0F077B56}" dt="2025-07-03T15:15:43.440" v="160" actId="20577"/>
          <ac:spMkLst>
            <pc:docMk/>
            <pc:sldMk cId="2706790016" sldId="259"/>
            <ac:spMk id="5" creationId="{CAD7EE69-3264-C9FB-D9C1-FF45E9BF5893}"/>
          </ac:spMkLst>
        </pc:spChg>
      </pc:sldChg>
      <pc:sldChg chg="addSp modSp mod">
        <pc:chgData name="Angothu Adhisheshu" userId="902c7c964947991f" providerId="LiveId" clId="{E7CB827A-1375-4D45-B244-435E0F077B56}" dt="2025-07-03T14:36:57.381" v="77" actId="1076"/>
        <pc:sldMkLst>
          <pc:docMk/>
          <pc:sldMk cId="31965923" sldId="260"/>
        </pc:sldMkLst>
        <pc:spChg chg="add mod">
          <ac:chgData name="Angothu Adhisheshu" userId="902c7c964947991f" providerId="LiveId" clId="{E7CB827A-1375-4D45-B244-435E0F077B56}" dt="2025-07-03T14:36:57.381" v="77" actId="1076"/>
          <ac:spMkLst>
            <pc:docMk/>
            <pc:sldMk cId="31965923" sldId="260"/>
            <ac:spMk id="4" creationId="{3D53BDED-EB2C-F5DD-1978-B07768ABC91A}"/>
          </ac:spMkLst>
        </pc:spChg>
      </pc:sldChg>
      <pc:sldChg chg="addSp modSp mod">
        <pc:chgData name="Angothu Adhisheshu" userId="902c7c964947991f" providerId="LiveId" clId="{E7CB827A-1375-4D45-B244-435E0F077B56}" dt="2025-07-03T15:16:38.841" v="166" actId="20577"/>
        <pc:sldMkLst>
          <pc:docMk/>
          <pc:sldMk cId="3002968868" sldId="261"/>
        </pc:sldMkLst>
        <pc:spChg chg="add mod">
          <ac:chgData name="Angothu Adhisheshu" userId="902c7c964947991f" providerId="LiveId" clId="{E7CB827A-1375-4D45-B244-435E0F077B56}" dt="2025-07-03T15:16:38.841" v="166" actId="20577"/>
          <ac:spMkLst>
            <pc:docMk/>
            <pc:sldMk cId="3002968868" sldId="261"/>
            <ac:spMk id="2" creationId="{59CC39AD-7597-D812-838C-D77782EE783F}"/>
          </ac:spMkLst>
        </pc:spChg>
        <pc:spChg chg="mod">
          <ac:chgData name="Angothu Adhisheshu" userId="902c7c964947991f" providerId="LiveId" clId="{E7CB827A-1375-4D45-B244-435E0F077B56}" dt="2025-07-03T14:39:04.143" v="107" actId="1076"/>
          <ac:spMkLst>
            <pc:docMk/>
            <pc:sldMk cId="3002968868" sldId="261"/>
            <ac:spMk id="3" creationId="{2361D872-7EC7-439F-A588-B1D90CB7A92F}"/>
          </ac:spMkLst>
        </pc:spChg>
      </pc:sldChg>
      <pc:sldChg chg="addSp modSp mod">
        <pc:chgData name="Angothu Adhisheshu" userId="902c7c964947991f" providerId="LiveId" clId="{E7CB827A-1375-4D45-B244-435E0F077B56}" dt="2025-07-03T14:42:01.971" v="141" actId="14100"/>
        <pc:sldMkLst>
          <pc:docMk/>
          <pc:sldMk cId="151988358" sldId="262"/>
        </pc:sldMkLst>
        <pc:spChg chg="add mod">
          <ac:chgData name="Angothu Adhisheshu" userId="902c7c964947991f" providerId="LiveId" clId="{E7CB827A-1375-4D45-B244-435E0F077B56}" dt="2025-07-03T14:42:01.971" v="141" actId="14100"/>
          <ac:spMkLst>
            <pc:docMk/>
            <pc:sldMk cId="151988358" sldId="262"/>
            <ac:spMk id="4" creationId="{CC0B3BD3-27CA-405A-CD8A-E213DFB6B8DF}"/>
          </ac:spMkLst>
        </pc:spChg>
        <pc:spChg chg="add mod">
          <ac:chgData name="Angothu Adhisheshu" userId="902c7c964947991f" providerId="LiveId" clId="{E7CB827A-1375-4D45-B244-435E0F077B56}" dt="2025-07-03T14:41:58.349" v="140" actId="1076"/>
          <ac:spMkLst>
            <pc:docMk/>
            <pc:sldMk cId="151988358" sldId="262"/>
            <ac:spMk id="6" creationId="{8AD49ECA-460B-6167-A198-9C6A57D18F32}"/>
          </ac:spMkLst>
        </pc:spChg>
      </pc:sldChg>
      <pc:sldChg chg="addSp delSp modSp mod">
        <pc:chgData name="Angothu Adhisheshu" userId="902c7c964947991f" providerId="LiveId" clId="{E7CB827A-1375-4D45-B244-435E0F077B56}" dt="2025-07-03T15:21:57.405" v="209" actId="14100"/>
        <pc:sldMkLst>
          <pc:docMk/>
          <pc:sldMk cId="1635949419" sldId="263"/>
        </pc:sldMkLst>
        <pc:picChg chg="add mod">
          <ac:chgData name="Angothu Adhisheshu" userId="902c7c964947991f" providerId="LiveId" clId="{E7CB827A-1375-4D45-B244-435E0F077B56}" dt="2025-07-03T15:21:48.658" v="207" actId="14100"/>
          <ac:picMkLst>
            <pc:docMk/>
            <pc:sldMk cId="1635949419" sldId="263"/>
            <ac:picMk id="4" creationId="{446CD197-FA51-720D-7769-70370DC93E2E}"/>
          </ac:picMkLst>
        </pc:picChg>
        <pc:picChg chg="add mod">
          <ac:chgData name="Angothu Adhisheshu" userId="902c7c964947991f" providerId="LiveId" clId="{E7CB827A-1375-4D45-B244-435E0F077B56}" dt="2025-07-03T15:21:57.405" v="209" actId="14100"/>
          <ac:picMkLst>
            <pc:docMk/>
            <pc:sldMk cId="1635949419" sldId="263"/>
            <ac:picMk id="6" creationId="{90C45466-8914-479F-3C2A-AE9913E8AC6D}"/>
          </ac:picMkLst>
        </pc:picChg>
        <pc:picChg chg="add del mod">
          <ac:chgData name="Angothu Adhisheshu" userId="902c7c964947991f" providerId="LiveId" clId="{E7CB827A-1375-4D45-B244-435E0F077B56}" dt="2025-07-03T15:19:05.789" v="192" actId="478"/>
          <ac:picMkLst>
            <pc:docMk/>
            <pc:sldMk cId="1635949419" sldId="263"/>
            <ac:picMk id="8" creationId="{89AFB0E8-071D-9120-5804-DB07551ADA16}"/>
          </ac:picMkLst>
        </pc:picChg>
      </pc:sldChg>
      <pc:sldChg chg="addSp modSp new mod">
        <pc:chgData name="Angothu Adhisheshu" userId="902c7c964947991f" providerId="LiveId" clId="{E7CB827A-1375-4D45-B244-435E0F077B56}" dt="2025-07-03T15:15:34.674" v="159" actId="1076"/>
        <pc:sldMkLst>
          <pc:docMk/>
          <pc:sldMk cId="1203402232" sldId="264"/>
        </pc:sldMkLst>
        <pc:spChg chg="add mod">
          <ac:chgData name="Angothu Adhisheshu" userId="902c7c964947991f" providerId="LiveId" clId="{E7CB827A-1375-4D45-B244-435E0F077B56}" dt="2025-07-03T15:15:34.674" v="159" actId="1076"/>
          <ac:spMkLst>
            <pc:docMk/>
            <pc:sldMk cId="1203402232" sldId="264"/>
            <ac:spMk id="2" creationId="{76957342-C65C-AC67-68DB-2A975FA9E284}"/>
          </ac:spMkLst>
        </pc:spChg>
      </pc:sldChg>
      <pc:sldChg chg="addSp modSp new mod">
        <pc:chgData name="Angothu Adhisheshu" userId="902c7c964947991f" providerId="LiveId" clId="{E7CB827A-1375-4D45-B244-435E0F077B56}" dt="2025-07-03T15:16:19.069" v="163" actId="20577"/>
        <pc:sldMkLst>
          <pc:docMk/>
          <pc:sldMk cId="2161493076" sldId="265"/>
        </pc:sldMkLst>
        <pc:spChg chg="add mod">
          <ac:chgData name="Angothu Adhisheshu" userId="902c7c964947991f" providerId="LiveId" clId="{E7CB827A-1375-4D45-B244-435E0F077B56}" dt="2025-07-03T15:16:19.069" v="163" actId="20577"/>
          <ac:spMkLst>
            <pc:docMk/>
            <pc:sldMk cId="2161493076" sldId="265"/>
            <ac:spMk id="3" creationId="{4814D22A-D670-9138-93F2-B772240614B1}"/>
          </ac:spMkLst>
        </pc:spChg>
      </pc:sldChg>
      <pc:sldChg chg="addSp modSp new mod">
        <pc:chgData name="Angothu Adhisheshu" userId="902c7c964947991f" providerId="LiveId" clId="{E7CB827A-1375-4D45-B244-435E0F077B56}" dt="2025-07-03T15:17:00.597" v="169" actId="1076"/>
        <pc:sldMkLst>
          <pc:docMk/>
          <pc:sldMk cId="1177318409" sldId="266"/>
        </pc:sldMkLst>
        <pc:spChg chg="add mod">
          <ac:chgData name="Angothu Adhisheshu" userId="902c7c964947991f" providerId="LiveId" clId="{E7CB827A-1375-4D45-B244-435E0F077B56}" dt="2025-07-03T15:17:00.597" v="169" actId="1076"/>
          <ac:spMkLst>
            <pc:docMk/>
            <pc:sldMk cId="1177318409" sldId="266"/>
            <ac:spMk id="3" creationId="{6CC1F503-07E8-A436-AC75-220CACC7A740}"/>
          </ac:spMkLst>
        </pc:spChg>
      </pc:sldChg>
      <pc:sldChg chg="addSp modSp new mod">
        <pc:chgData name="Angothu Adhisheshu" userId="902c7c964947991f" providerId="LiveId" clId="{E7CB827A-1375-4D45-B244-435E0F077B56}" dt="2025-07-03T15:17:15.784" v="171" actId="1076"/>
        <pc:sldMkLst>
          <pc:docMk/>
          <pc:sldMk cId="815070501" sldId="267"/>
        </pc:sldMkLst>
        <pc:spChg chg="add mod">
          <ac:chgData name="Angothu Adhisheshu" userId="902c7c964947991f" providerId="LiveId" clId="{E7CB827A-1375-4D45-B244-435E0F077B56}" dt="2025-07-03T15:17:15.784" v="171" actId="1076"/>
          <ac:spMkLst>
            <pc:docMk/>
            <pc:sldMk cId="815070501" sldId="267"/>
            <ac:spMk id="3" creationId="{A7586E30-663E-F3AF-F7A1-2689118FF7E3}"/>
          </ac:spMkLst>
        </pc:spChg>
      </pc:sldChg>
      <pc:sldChg chg="addSp modSp new mod">
        <pc:chgData name="Angothu Adhisheshu" userId="902c7c964947991f" providerId="LiveId" clId="{E7CB827A-1375-4D45-B244-435E0F077B56}" dt="2025-07-03T15:21:37.096" v="206" actId="1076"/>
        <pc:sldMkLst>
          <pc:docMk/>
          <pc:sldMk cId="4011247912" sldId="268"/>
        </pc:sldMkLst>
        <pc:picChg chg="add mod">
          <ac:chgData name="Angothu Adhisheshu" userId="902c7c964947991f" providerId="LiveId" clId="{E7CB827A-1375-4D45-B244-435E0F077B56}" dt="2025-07-03T15:21:37.096" v="206" actId="1076"/>
          <ac:picMkLst>
            <pc:docMk/>
            <pc:sldMk cId="4011247912" sldId="268"/>
            <ac:picMk id="3" creationId="{72D91F83-EE81-4152-6337-056CF1D1E5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2873292" y="2146300"/>
            <a:ext cx="6870861" cy="584775"/>
          </a:xfrm>
          <a:prstGeom prst="rect">
            <a:avLst/>
          </a:prstGeom>
          <a:noFill/>
        </p:spPr>
        <p:txBody>
          <a:bodyPr wrap="square" rtlCol="0">
            <a:spAutoFit/>
          </a:bodyPr>
          <a:lstStyle/>
          <a:p>
            <a:pPr algn="r"/>
            <a:r>
              <a:rPr lang="en-IN" sz="3200" b="1" dirty="0">
                <a:solidFill>
                  <a:schemeClr val="bg1"/>
                </a:solidFill>
              </a:rPr>
              <a:t>Water Quality Prediction</a:t>
            </a:r>
            <a:endParaRPr lang="en-US" sz="32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179B41DE-1D53-6345-0355-9CB19424E889}"/>
              </a:ext>
            </a:extLst>
          </p:cNvPr>
          <p:cNvSpPr txBox="1"/>
          <p:nvPr/>
        </p:nvSpPr>
        <p:spPr>
          <a:xfrm>
            <a:off x="5346052" y="3811555"/>
            <a:ext cx="5728996" cy="1626151"/>
          </a:xfrm>
          <a:prstGeom prst="rect">
            <a:avLst/>
          </a:prstGeom>
          <a:noFill/>
        </p:spPr>
        <p:txBody>
          <a:bodyPr wrap="square" rtlCol="0">
            <a:spAutoFit/>
          </a:bodyPr>
          <a:lstStyle/>
          <a:p>
            <a:pPr>
              <a:lnSpc>
                <a:spcPct val="150000"/>
              </a:lnSpc>
            </a:pPr>
            <a:r>
              <a:rPr lang="en-US" sz="1800" b="1" dirty="0">
                <a:solidFill>
                  <a:schemeClr val="bg1"/>
                </a:solidFill>
                <a:cs typeface="Times New Roman" panose="02020603050405020304" pitchFamily="18" charset="0"/>
              </a:rPr>
              <a:t>Name: 	     	       Angothu Adhisheshu</a:t>
            </a:r>
          </a:p>
          <a:p>
            <a:pPr>
              <a:lnSpc>
                <a:spcPct val="150000"/>
              </a:lnSpc>
            </a:pPr>
            <a:r>
              <a:rPr lang="en-US" sz="1800" b="1" dirty="0">
                <a:solidFill>
                  <a:schemeClr val="bg1"/>
                </a:solidFill>
                <a:ea typeface="Calibri" panose="020F0502020204030204" pitchFamily="34" charset="0"/>
                <a:cs typeface="Calibri" panose="020F0502020204030204" pitchFamily="34" charset="0"/>
              </a:rPr>
              <a:t>AICTE Internship Student Registration ID </a:t>
            </a:r>
            <a:r>
              <a:rPr lang="en-IN" sz="1800" b="1" dirty="0">
                <a:solidFill>
                  <a:schemeClr val="bg1"/>
                </a:solidFill>
              </a:rPr>
              <a:t>:    STU679b74f8cf4971738241272</a:t>
            </a:r>
          </a:p>
          <a:p>
            <a:endParaRPr lang="en-IN"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46CD197-FA51-720D-7769-70370DC93E2E}"/>
              </a:ext>
            </a:extLst>
          </p:cNvPr>
          <p:cNvPicPr>
            <a:picLocks noChangeAspect="1"/>
          </p:cNvPicPr>
          <p:nvPr/>
        </p:nvPicPr>
        <p:blipFill>
          <a:blip r:embed="rId2"/>
          <a:stretch>
            <a:fillRect/>
          </a:stretch>
        </p:blipFill>
        <p:spPr>
          <a:xfrm>
            <a:off x="606490" y="1662858"/>
            <a:ext cx="5402423" cy="4588651"/>
          </a:xfrm>
          <a:prstGeom prst="rect">
            <a:avLst/>
          </a:prstGeom>
        </p:spPr>
      </p:pic>
      <p:pic>
        <p:nvPicPr>
          <p:cNvPr id="6" name="Picture 5">
            <a:extLst>
              <a:ext uri="{FF2B5EF4-FFF2-40B4-BE49-F238E27FC236}">
                <a16:creationId xmlns:a16="http://schemas.microsoft.com/office/drawing/2014/main" id="{90C45466-8914-479F-3C2A-AE9913E8AC6D}"/>
              </a:ext>
            </a:extLst>
          </p:cNvPr>
          <p:cNvPicPr>
            <a:picLocks noChangeAspect="1"/>
          </p:cNvPicPr>
          <p:nvPr/>
        </p:nvPicPr>
        <p:blipFill>
          <a:blip r:embed="rId3"/>
          <a:stretch>
            <a:fillRect/>
          </a:stretch>
        </p:blipFill>
        <p:spPr>
          <a:xfrm>
            <a:off x="6183090" y="1662858"/>
            <a:ext cx="5489506" cy="458865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D91F83-EE81-4152-6337-056CF1D1E536}"/>
              </a:ext>
            </a:extLst>
          </p:cNvPr>
          <p:cNvPicPr>
            <a:picLocks noChangeAspect="1"/>
          </p:cNvPicPr>
          <p:nvPr/>
        </p:nvPicPr>
        <p:blipFill>
          <a:blip r:embed="rId2"/>
          <a:stretch>
            <a:fillRect/>
          </a:stretch>
        </p:blipFill>
        <p:spPr>
          <a:xfrm>
            <a:off x="401214" y="782505"/>
            <a:ext cx="11038115" cy="5586116"/>
          </a:xfrm>
          <a:prstGeom prst="rect">
            <a:avLst/>
          </a:prstGeom>
        </p:spPr>
      </p:pic>
    </p:spTree>
    <p:extLst>
      <p:ext uri="{BB962C8B-B14F-4D97-AF65-F5344CB8AC3E}">
        <p14:creationId xmlns:p14="http://schemas.microsoft.com/office/powerpoint/2010/main" val="401124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C0B3BD3-27CA-405A-CD8A-E213DFB6B8DF}"/>
              </a:ext>
            </a:extLst>
          </p:cNvPr>
          <p:cNvSpPr txBox="1"/>
          <p:nvPr/>
        </p:nvSpPr>
        <p:spPr>
          <a:xfrm>
            <a:off x="279917" y="1586204"/>
            <a:ext cx="11103429" cy="2343655"/>
          </a:xfrm>
          <a:prstGeom prst="rect">
            <a:avLst/>
          </a:prstGeom>
          <a:noFill/>
        </p:spPr>
        <p:txBody>
          <a:bodyPr wrap="square">
            <a:spAutoFit/>
          </a:bodyPr>
          <a:lstStyle/>
          <a:p>
            <a:pPr algn="just">
              <a:lnSpc>
                <a:spcPct val="150000"/>
              </a:lnSpc>
            </a:pPr>
            <a:r>
              <a:rPr lang="en-US" sz="2000" dirty="0"/>
              <a:t>This project successfully integrates machine learning and interactive web development to create a practical solution for predicting water pollutant levels. By training a multi-output regression model using historical water quality data and deploying it through a </a:t>
            </a:r>
            <a:r>
              <a:rPr lang="en-US" sz="2000" dirty="0" err="1"/>
              <a:t>Streamlit</a:t>
            </a:r>
            <a:r>
              <a:rPr lang="en-US" sz="2000" dirty="0"/>
              <a:t> app, users can quickly estimate concentrations of key pollutants like O₂, NO₃, NO₂, SO₄, PO₄, and Cl. This enables timely water quality assessments with minimal input requirements.</a:t>
            </a:r>
            <a:endParaRPr lang="en-IN" sz="2000" dirty="0"/>
          </a:p>
        </p:txBody>
      </p:sp>
      <p:sp>
        <p:nvSpPr>
          <p:cNvPr id="6" name="TextBox 5">
            <a:extLst>
              <a:ext uri="{FF2B5EF4-FFF2-40B4-BE49-F238E27FC236}">
                <a16:creationId xmlns:a16="http://schemas.microsoft.com/office/drawing/2014/main" id="{8AD49ECA-460B-6167-A198-9C6A57D18F32}"/>
              </a:ext>
            </a:extLst>
          </p:cNvPr>
          <p:cNvSpPr txBox="1"/>
          <p:nvPr/>
        </p:nvSpPr>
        <p:spPr>
          <a:xfrm>
            <a:off x="279918" y="4064159"/>
            <a:ext cx="11103429" cy="1881990"/>
          </a:xfrm>
          <a:prstGeom prst="rect">
            <a:avLst/>
          </a:prstGeom>
          <a:noFill/>
        </p:spPr>
        <p:txBody>
          <a:bodyPr wrap="square">
            <a:spAutoFit/>
          </a:bodyPr>
          <a:lstStyle/>
          <a:p>
            <a:pPr algn="just">
              <a:lnSpc>
                <a:spcPct val="150000"/>
              </a:lnSpc>
            </a:pPr>
            <a:r>
              <a:rPr lang="en-US" sz="2000" dirty="0"/>
              <a:t>The application is intuitive and accessible, allowing users to make real-time predictions using just the year and station ID. It enhances environmental monitoring efforts, supports regulatory compliance, and helps stakeholders make informed decisions to protect water resources. The tool effectively bridges the gap between raw data and actionable environmental insights.</a:t>
            </a:r>
            <a:endParaRPr lang="en-IN" sz="2000" dirty="0"/>
          </a:p>
        </p:txBody>
      </p:sp>
    </p:spTree>
    <p:extLst>
      <p:ext uri="{BB962C8B-B14F-4D97-AF65-F5344CB8AC3E}">
        <p14:creationId xmlns:p14="http://schemas.microsoft.com/office/powerpoint/2010/main" val="151988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586E30-663E-F3AF-F7A1-2689118FF7E3}"/>
              </a:ext>
            </a:extLst>
          </p:cNvPr>
          <p:cNvSpPr txBox="1"/>
          <p:nvPr/>
        </p:nvSpPr>
        <p:spPr>
          <a:xfrm>
            <a:off x="1194318" y="1408922"/>
            <a:ext cx="9965093" cy="2805255"/>
          </a:xfrm>
          <a:prstGeom prst="rect">
            <a:avLst/>
          </a:prstGeom>
          <a:noFill/>
        </p:spPr>
        <p:txBody>
          <a:bodyPr wrap="square">
            <a:spAutoFit/>
          </a:bodyPr>
          <a:lstStyle/>
          <a:p>
            <a:pPr algn="just">
              <a:lnSpc>
                <a:spcPct val="150000"/>
              </a:lnSpc>
              <a:buNone/>
            </a:pPr>
            <a:r>
              <a:rPr lang="en-US" sz="2000" b="1" dirty="0"/>
              <a:t>Key Takeaways</a:t>
            </a:r>
          </a:p>
          <a:p>
            <a:pPr algn="just">
              <a:lnSpc>
                <a:spcPct val="150000"/>
              </a:lnSpc>
              <a:buFont typeface="Arial" panose="020B0604020202020204" pitchFamily="34" charset="0"/>
              <a:buChar char="•"/>
            </a:pPr>
            <a:r>
              <a:rPr lang="en-US" sz="2000" dirty="0"/>
              <a:t>✅ Automates prediction of multiple water pollutants in real time.</a:t>
            </a:r>
          </a:p>
          <a:p>
            <a:pPr algn="just">
              <a:lnSpc>
                <a:spcPct val="150000"/>
              </a:lnSpc>
              <a:buFont typeface="Arial" panose="020B0604020202020204" pitchFamily="34" charset="0"/>
              <a:buChar char="•"/>
            </a:pPr>
            <a:r>
              <a:rPr lang="en-US" sz="2000" dirty="0"/>
              <a:t>✅ Makes environmental monitoring faster, easier, and more scalable.</a:t>
            </a:r>
          </a:p>
          <a:p>
            <a:pPr algn="just">
              <a:lnSpc>
                <a:spcPct val="150000"/>
              </a:lnSpc>
              <a:buFont typeface="Arial" panose="020B0604020202020204" pitchFamily="34" charset="0"/>
              <a:buChar char="•"/>
            </a:pPr>
            <a:r>
              <a:rPr lang="en-US" sz="2000" dirty="0"/>
              <a:t>✅ Provides a simple, interactive interface for users via </a:t>
            </a:r>
            <a:r>
              <a:rPr lang="en-US" sz="2000" dirty="0" err="1"/>
              <a:t>Streamlit</a:t>
            </a:r>
            <a:r>
              <a:rPr lang="en-US" sz="2000" dirty="0"/>
              <a:t>.</a:t>
            </a:r>
          </a:p>
          <a:p>
            <a:pPr algn="just">
              <a:lnSpc>
                <a:spcPct val="150000"/>
              </a:lnSpc>
              <a:buFont typeface="Arial" panose="020B0604020202020204" pitchFamily="34" charset="0"/>
              <a:buChar char="•"/>
            </a:pPr>
            <a:r>
              <a:rPr lang="en-US" sz="2000" dirty="0"/>
              <a:t>✅ Supports proactive decision-making for pollution control.</a:t>
            </a:r>
          </a:p>
          <a:p>
            <a:pPr algn="just">
              <a:lnSpc>
                <a:spcPct val="150000"/>
              </a:lnSpc>
              <a:buFont typeface="Arial" panose="020B0604020202020204" pitchFamily="34" charset="0"/>
              <a:buChar char="•"/>
            </a:pPr>
            <a:r>
              <a:rPr lang="en-US" sz="2000" dirty="0"/>
              <a:t>✅ Demonstrates the real-world application of machine learning in sustainability.</a:t>
            </a:r>
          </a:p>
        </p:txBody>
      </p:sp>
    </p:spTree>
    <p:extLst>
      <p:ext uri="{BB962C8B-B14F-4D97-AF65-F5344CB8AC3E}">
        <p14:creationId xmlns:p14="http://schemas.microsoft.com/office/powerpoint/2010/main" val="81507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1">
            <a:extLst>
              <a:ext uri="{FF2B5EF4-FFF2-40B4-BE49-F238E27FC236}">
                <a16:creationId xmlns:a16="http://schemas.microsoft.com/office/drawing/2014/main" id="{55C5282E-870E-E46D-4AA0-58D811F72C89}"/>
              </a:ext>
            </a:extLst>
          </p:cNvPr>
          <p:cNvSpPr>
            <a:spLocks noChangeArrowheads="1"/>
          </p:cNvSpPr>
          <p:nvPr/>
        </p:nvSpPr>
        <p:spPr bwMode="auto">
          <a:xfrm>
            <a:off x="597744" y="1297323"/>
            <a:ext cx="8401583"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Water Pollutant Prediction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Understand the process of deploying a machine learning model using </a:t>
            </a:r>
            <a:r>
              <a:rPr kumimoji="0" lang="en-US" altLang="en-US" sz="1600" b="1" i="0" u="none" strike="noStrike" cap="none" normalizeH="0" baseline="0" dirty="0" err="1">
                <a:ln>
                  <a:noFill/>
                </a:ln>
                <a:solidFill>
                  <a:schemeClr val="tx1"/>
                </a:solidFill>
                <a:effectLst/>
                <a:latin typeface="+mj-lt"/>
              </a:rPr>
              <a:t>Streamlit</a:t>
            </a:r>
            <a:r>
              <a:rPr kumimoji="0" lang="en-US" altLang="en-US" sz="1600" b="0" i="0" u="none" strike="noStrike" cap="none" normalizeH="0" baseline="0" dirty="0">
                <a:ln>
                  <a:noFill/>
                </a:ln>
                <a:solidFill>
                  <a:schemeClr val="tx1"/>
                </a:solidFill>
                <a:effectLst/>
                <a:latin typeface="+mj-lt"/>
              </a:rPr>
              <a:t> for real-time predictions.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Learn how to load and use pre-trained models (.</a:t>
            </a:r>
            <a:r>
              <a:rPr kumimoji="0" lang="en-US" altLang="en-US" sz="1600" b="0" i="0" u="none" strike="noStrike" cap="none" normalizeH="0" baseline="0" dirty="0" err="1">
                <a:ln>
                  <a:noFill/>
                </a:ln>
                <a:solidFill>
                  <a:schemeClr val="tx1"/>
                </a:solidFill>
                <a:effectLst/>
                <a:latin typeface="+mj-lt"/>
              </a:rPr>
              <a:t>pkl</a:t>
            </a:r>
            <a:r>
              <a:rPr kumimoji="0" lang="en-US" altLang="en-US" sz="1600" b="0" i="0" u="none" strike="noStrike" cap="none" normalizeH="0" baseline="0" dirty="0">
                <a:ln>
                  <a:noFill/>
                </a:ln>
                <a:solidFill>
                  <a:schemeClr val="tx1"/>
                </a:solidFill>
                <a:effectLst/>
                <a:latin typeface="+mj-lt"/>
              </a:rPr>
              <a:t>) for making predictions on new input data.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Gain experience in </a:t>
            </a:r>
            <a:r>
              <a:rPr kumimoji="0" lang="en-US" altLang="en-US" sz="1600" b="1" i="0" u="none" strike="noStrike" cap="none" normalizeH="0" baseline="0" dirty="0">
                <a:ln>
                  <a:noFill/>
                </a:ln>
                <a:solidFill>
                  <a:schemeClr val="tx1"/>
                </a:solidFill>
                <a:effectLst/>
                <a:latin typeface="+mj-lt"/>
              </a:rPr>
              <a:t>data preprocessing</a:t>
            </a:r>
            <a:r>
              <a:rPr kumimoji="0" lang="en-US" altLang="en-US" sz="1600" b="0" i="0" u="none" strike="noStrike" cap="none" normalizeH="0" baseline="0" dirty="0">
                <a:ln>
                  <a:noFill/>
                </a:ln>
                <a:solidFill>
                  <a:schemeClr val="tx1"/>
                </a:solidFill>
                <a:effectLst/>
                <a:latin typeface="+mj-lt"/>
              </a:rPr>
              <a:t>, including one-hot encoding and aligning features with the model's input structure.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Develop skills in building a </a:t>
            </a:r>
            <a:r>
              <a:rPr kumimoji="0" lang="en-US" altLang="en-US" sz="1600" b="1" i="0" u="none" strike="noStrike" cap="none" normalizeH="0" baseline="0" dirty="0">
                <a:ln>
                  <a:noFill/>
                </a:ln>
                <a:solidFill>
                  <a:schemeClr val="tx1"/>
                </a:solidFill>
                <a:effectLst/>
                <a:latin typeface="+mj-lt"/>
              </a:rPr>
              <a:t>user-friendly interface</a:t>
            </a:r>
            <a:r>
              <a:rPr kumimoji="0" lang="en-US" altLang="en-US" sz="1600" b="0" i="0" u="none" strike="noStrike" cap="none" normalizeH="0" baseline="0" dirty="0">
                <a:ln>
                  <a:noFill/>
                </a:ln>
                <a:solidFill>
                  <a:schemeClr val="tx1"/>
                </a:solidFill>
                <a:effectLst/>
                <a:latin typeface="+mj-lt"/>
              </a:rPr>
              <a:t> to collect inputs and display prediction results.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Apply knowledge of Python libraries such as </a:t>
            </a:r>
            <a:r>
              <a:rPr kumimoji="0" lang="en-US" altLang="en-US" sz="1600" b="1" i="0" u="none" strike="noStrike" cap="none" normalizeH="0" baseline="0" dirty="0">
                <a:ln>
                  <a:noFill/>
                </a:ln>
                <a:solidFill>
                  <a:schemeClr val="tx1"/>
                </a:solidFill>
                <a:effectLst/>
                <a:latin typeface="+mj-lt"/>
              </a:rPr>
              <a:t>pandas</a:t>
            </a: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err="1">
                <a:ln>
                  <a:noFill/>
                </a:ln>
                <a:solidFill>
                  <a:schemeClr val="tx1"/>
                </a:solidFill>
                <a:effectLst/>
                <a:latin typeface="+mj-lt"/>
              </a:rPr>
              <a:t>joblib</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err="1">
                <a:ln>
                  <a:noFill/>
                </a:ln>
                <a:solidFill>
                  <a:schemeClr val="tx1"/>
                </a:solidFill>
                <a:effectLst/>
                <a:latin typeface="+mj-lt"/>
              </a:rPr>
              <a:t>Streamlit</a:t>
            </a:r>
            <a:r>
              <a:rPr kumimoji="0" lang="en-US" altLang="en-US" sz="1600" b="0" i="0" u="none" strike="noStrike" cap="none" normalizeH="0" baseline="0" dirty="0">
                <a:ln>
                  <a:noFill/>
                </a:ln>
                <a:solidFill>
                  <a:schemeClr val="tx1"/>
                </a:solidFill>
                <a:effectLst/>
                <a:latin typeface="+mj-lt"/>
              </a:rPr>
              <a:t> in a practical project.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Understand the environmental application of AI by predicting key </a:t>
            </a:r>
            <a:r>
              <a:rPr kumimoji="0" lang="en-US" altLang="en-US" sz="1600" b="1" i="0" u="none" strike="noStrike" cap="none" normalizeH="0" baseline="0" dirty="0">
                <a:ln>
                  <a:noFill/>
                </a:ln>
                <a:solidFill>
                  <a:schemeClr val="tx1"/>
                </a:solidFill>
                <a:effectLst/>
                <a:latin typeface="+mj-lt"/>
              </a:rPr>
              <a:t>water pollutant levels</a:t>
            </a:r>
            <a:r>
              <a:rPr kumimoji="0" lang="en-US" altLang="en-US" sz="1600" b="0" i="0" u="none" strike="noStrike" cap="none" normalizeH="0" baseline="0" dirty="0">
                <a:ln>
                  <a:noFill/>
                </a:ln>
                <a:solidFill>
                  <a:schemeClr val="tx1"/>
                </a:solidFill>
                <a:effectLst/>
                <a:latin typeface="+mj-lt"/>
              </a:rPr>
              <a:t> based on temporal and location-based inputs.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1">
            <a:extLst>
              <a:ext uri="{FF2B5EF4-FFF2-40B4-BE49-F238E27FC236}">
                <a16:creationId xmlns:a16="http://schemas.microsoft.com/office/drawing/2014/main" id="{20694C50-717D-E8ED-6533-345A08D0B417}"/>
              </a:ext>
            </a:extLst>
          </p:cNvPr>
          <p:cNvSpPr>
            <a:spLocks noChangeArrowheads="1"/>
          </p:cNvSpPr>
          <p:nvPr/>
        </p:nvSpPr>
        <p:spPr bwMode="auto">
          <a:xfrm>
            <a:off x="587829" y="1267719"/>
            <a:ext cx="10795518"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Python</a:t>
            </a:r>
            <a:r>
              <a:rPr kumimoji="0" lang="en-US" altLang="en-US" sz="1800" b="0" i="0" u="none" strike="noStrike" cap="none" normalizeH="0" baseline="0" dirty="0">
                <a:ln>
                  <a:noFill/>
                </a:ln>
                <a:solidFill>
                  <a:schemeClr val="tx1"/>
                </a:solidFill>
                <a:effectLst/>
                <a:latin typeface="+mj-lt"/>
              </a:rPr>
              <a:t>: Primary language for data processing, modeling, and application development.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Jupyter</a:t>
            </a:r>
            <a:r>
              <a:rPr kumimoji="0" lang="en-US" altLang="en-US" sz="1800" b="1" i="0" u="none" strike="noStrike" cap="none" normalizeH="0" baseline="0" dirty="0">
                <a:ln>
                  <a:noFill/>
                </a:ln>
                <a:solidFill>
                  <a:schemeClr val="tx1"/>
                </a:solidFill>
                <a:effectLst/>
                <a:latin typeface="+mj-lt"/>
              </a:rPr>
              <a:t> Notebook (.</a:t>
            </a:r>
            <a:r>
              <a:rPr kumimoji="0" lang="en-US" altLang="en-US" sz="1800" b="1" i="0" u="none" strike="noStrike" cap="none" normalizeH="0" baseline="0" dirty="0" err="1">
                <a:ln>
                  <a:noFill/>
                </a:ln>
                <a:solidFill>
                  <a:schemeClr val="tx1"/>
                </a:solidFill>
                <a:effectLst/>
                <a:latin typeface="+mj-lt"/>
              </a:rPr>
              <a:t>ipynb</a:t>
            </a:r>
            <a:r>
              <a:rPr kumimoji="0" lang="en-US" altLang="en-US" sz="1800" b="1" i="0" u="none" strike="noStrike" cap="none" normalizeH="0" baseline="0" dirty="0">
                <a:ln>
                  <a:noFill/>
                </a:ln>
                <a:solidFill>
                  <a:schemeClr val="tx1"/>
                </a:solidFill>
                <a:effectLst/>
                <a:latin typeface="+mj-lt"/>
              </a:rPr>
              <a:t>)</a:t>
            </a:r>
            <a:r>
              <a:rPr kumimoji="0" lang="en-US" altLang="en-US" sz="1800" b="0" i="0" u="none" strike="noStrike" cap="none" normalizeH="0" baseline="0" dirty="0">
                <a:ln>
                  <a:noFill/>
                </a:ln>
                <a:solidFill>
                  <a:schemeClr val="tx1"/>
                </a:solidFill>
                <a:effectLst/>
                <a:latin typeface="+mj-lt"/>
              </a:rPr>
              <a:t>: Used for exploratory data analysis, model training, testing, and debugging.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Pandas &amp; NumPy</a:t>
            </a:r>
            <a:r>
              <a:rPr kumimoji="0" lang="en-US" altLang="en-US" sz="1800" b="0" i="0" u="none" strike="noStrike" cap="none" normalizeH="0" baseline="0" dirty="0">
                <a:ln>
                  <a:noFill/>
                </a:ln>
                <a:solidFill>
                  <a:schemeClr val="tx1"/>
                </a:solidFill>
                <a:effectLst/>
                <a:latin typeface="+mj-lt"/>
              </a:rPr>
              <a:t>: For handling tabular data and performing numerical computations.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Joblib</a:t>
            </a:r>
            <a:r>
              <a:rPr kumimoji="0" lang="en-US" altLang="en-US" sz="1800" b="1" i="0" u="none" strike="noStrike" cap="none" normalizeH="0" baseline="0" dirty="0">
                <a:ln>
                  <a:noFill/>
                </a:ln>
                <a:solidFill>
                  <a:schemeClr val="tx1"/>
                </a:solidFill>
                <a:effectLst/>
                <a:latin typeface="+mj-lt"/>
              </a:rPr>
              <a:t> &amp; Pickle</a:t>
            </a:r>
            <a:r>
              <a:rPr kumimoji="0" lang="en-US" altLang="en-US" sz="1800" b="0" i="0" u="none" strike="noStrike" cap="none" normalizeH="0" baseline="0" dirty="0">
                <a:ln>
                  <a:noFill/>
                </a:ln>
                <a:solidFill>
                  <a:schemeClr val="tx1"/>
                </a:solidFill>
                <a:effectLst/>
                <a:latin typeface="+mj-lt"/>
              </a:rPr>
              <a:t>: To save and load machine learning models and associated metadata efficiently.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Scikit-learn</a:t>
            </a:r>
            <a:r>
              <a:rPr kumimoji="0" lang="en-US" altLang="en-US" sz="1800" b="0" i="0" u="none" strike="noStrike" cap="none" normalizeH="0" baseline="0" dirty="0">
                <a:ln>
                  <a:noFill/>
                </a:ln>
                <a:solidFill>
                  <a:schemeClr val="tx1"/>
                </a:solidFill>
                <a:effectLst/>
                <a:latin typeface="+mj-lt"/>
              </a:rPr>
              <a:t> </a:t>
            </a:r>
            <a:r>
              <a:rPr kumimoji="0" lang="en-US" altLang="en-US" sz="1800" b="0" i="1" u="none" strike="noStrike" cap="none" normalizeH="0" baseline="0" dirty="0">
                <a:ln>
                  <a:noFill/>
                </a:ln>
                <a:solidFill>
                  <a:schemeClr val="tx1"/>
                </a:solidFill>
                <a:effectLst/>
                <a:latin typeface="+mj-lt"/>
              </a:rPr>
              <a:t>(implied in the model)</a:t>
            </a:r>
            <a:r>
              <a:rPr kumimoji="0" lang="en-US" altLang="en-US" sz="1800" b="0" i="0" u="none" strike="noStrike" cap="none" normalizeH="0" baseline="0" dirty="0">
                <a:ln>
                  <a:noFill/>
                </a:ln>
                <a:solidFill>
                  <a:schemeClr val="tx1"/>
                </a:solidFill>
                <a:effectLst/>
                <a:latin typeface="+mj-lt"/>
              </a:rPr>
              <a:t>: Likely used for building and training regression models.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mj-lt"/>
              </a:rPr>
              <a:t>Streamlit</a:t>
            </a:r>
            <a:r>
              <a:rPr kumimoji="0" lang="en-US" altLang="en-US" sz="1800" b="0" i="0" u="none" strike="noStrike" cap="none" normalizeH="0" baseline="0" dirty="0">
                <a:ln>
                  <a:noFill/>
                </a:ln>
                <a:solidFill>
                  <a:schemeClr val="tx1"/>
                </a:solidFill>
                <a:effectLst/>
                <a:latin typeface="+mj-lt"/>
              </a:rPr>
              <a:t>: Lightweight web framework to deploy the ML model as an interactive application.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Machine Learning Model</a:t>
            </a:r>
            <a:r>
              <a:rPr kumimoji="0" lang="en-US" altLang="en-US" sz="1800" b="0" i="0" u="none" strike="noStrike" cap="none" normalizeH="0" baseline="0" dirty="0">
                <a:ln>
                  <a:noFill/>
                </a:ln>
                <a:solidFill>
                  <a:schemeClr val="tx1"/>
                </a:solidFill>
                <a:effectLst/>
                <a:latin typeface="+mj-lt"/>
              </a:rPr>
              <a:t>: Used for multi-output regression to predict pollutant levels.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One-Hot Encoding (via </a:t>
            </a:r>
            <a:r>
              <a:rPr kumimoji="0" lang="en-US" altLang="en-US" sz="1800" b="1" i="0" u="none" strike="noStrike" cap="none" normalizeH="0" baseline="0" dirty="0" err="1">
                <a:ln>
                  <a:noFill/>
                </a:ln>
                <a:solidFill>
                  <a:schemeClr val="tx1"/>
                </a:solidFill>
                <a:effectLst/>
                <a:latin typeface="+mj-lt"/>
              </a:rPr>
              <a:t>get_dummies</a:t>
            </a:r>
            <a:r>
              <a:rPr kumimoji="0" lang="en-US" altLang="en-US" sz="1800" b="1" i="0" u="none" strike="noStrike" cap="none" normalizeH="0" baseline="0" dirty="0">
                <a:ln>
                  <a:noFill/>
                </a:ln>
                <a:solidFill>
                  <a:schemeClr val="tx1"/>
                </a:solidFill>
                <a:effectLst/>
                <a:latin typeface="+mj-lt"/>
              </a:rPr>
              <a:t>)</a:t>
            </a:r>
            <a:r>
              <a:rPr kumimoji="0" lang="en-US" altLang="en-US" sz="1800" b="0" i="0" u="none" strike="noStrike" cap="none" normalizeH="0" baseline="0" dirty="0">
                <a:ln>
                  <a:noFill/>
                </a:ln>
                <a:solidFill>
                  <a:schemeClr val="tx1"/>
                </a:solidFill>
                <a:effectLst/>
                <a:latin typeface="+mj-lt"/>
              </a:rPr>
              <a:t>: To preprocess categorical variables like Station ID.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Version Control (GitHub)</a:t>
            </a:r>
            <a:r>
              <a:rPr kumimoji="0" lang="en-US" altLang="en-US" sz="1800" b="0" i="0" u="none" strike="noStrike" cap="none" normalizeH="0" baseline="0" dirty="0">
                <a:ln>
                  <a:noFill/>
                </a:ln>
                <a:solidFill>
                  <a:schemeClr val="tx1"/>
                </a:solidFill>
                <a:effectLst/>
                <a:latin typeface="+mj-lt"/>
              </a:rPr>
              <a:t> </a:t>
            </a:r>
            <a:r>
              <a:rPr kumimoji="0" lang="en-US" altLang="en-US" sz="1800" b="0" i="1" u="none" strike="noStrike" cap="none" normalizeH="0" baseline="0" dirty="0">
                <a:ln>
                  <a:noFill/>
                </a:ln>
                <a:solidFill>
                  <a:schemeClr val="tx1"/>
                </a:solidFill>
                <a:effectLst/>
                <a:latin typeface="+mj-lt"/>
              </a:rPr>
              <a:t>(if applicable)</a:t>
            </a:r>
            <a:r>
              <a:rPr kumimoji="0" lang="en-US" altLang="en-US" sz="1800" b="0" i="0" u="none" strike="noStrike" cap="none" normalizeH="0" baseline="0" dirty="0">
                <a:ln>
                  <a:noFill/>
                </a:ln>
                <a:solidFill>
                  <a:schemeClr val="tx1"/>
                </a:solidFill>
                <a:effectLst/>
                <a:latin typeface="+mj-lt"/>
              </a:rPr>
              <a:t>: For managing code versions and collaborative development.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UI Elements (</a:t>
            </a:r>
            <a:r>
              <a:rPr kumimoji="0" lang="en-US" altLang="en-US" sz="1800" b="1" i="0" u="none" strike="noStrike" cap="none" normalizeH="0" baseline="0" dirty="0" err="1">
                <a:ln>
                  <a:noFill/>
                </a:ln>
                <a:solidFill>
                  <a:schemeClr val="tx1"/>
                </a:solidFill>
                <a:effectLst/>
                <a:latin typeface="+mj-lt"/>
              </a:rPr>
              <a:t>Streamlit</a:t>
            </a:r>
            <a:r>
              <a:rPr kumimoji="0" lang="en-US" altLang="en-US" sz="1800" b="1" i="0" u="none" strike="noStrike" cap="none" normalizeH="0" baseline="0" dirty="0">
                <a:ln>
                  <a:noFill/>
                </a:ln>
                <a:solidFill>
                  <a:schemeClr val="tx1"/>
                </a:solidFill>
                <a:effectLst/>
                <a:latin typeface="+mj-lt"/>
              </a:rPr>
              <a:t> Widgets)</a:t>
            </a:r>
            <a:r>
              <a:rPr kumimoji="0" lang="en-US" altLang="en-US" sz="1800" b="0" i="0" u="none" strike="noStrike" cap="none" normalizeH="0" baseline="0" dirty="0">
                <a:ln>
                  <a:noFill/>
                </a:ln>
                <a:solidFill>
                  <a:schemeClr val="tx1"/>
                </a:solidFill>
                <a:effectLst/>
                <a:latin typeface="+mj-lt"/>
              </a:rPr>
              <a:t>: Number input, text input, button, and formatted output for end-user interaction.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Rectangle 2">
            <a:extLst>
              <a:ext uri="{FF2B5EF4-FFF2-40B4-BE49-F238E27FC236}">
                <a16:creationId xmlns:a16="http://schemas.microsoft.com/office/drawing/2014/main" id="{CAD7EE69-3264-C9FB-D9C1-FF45E9BF5893}"/>
              </a:ext>
            </a:extLst>
          </p:cNvPr>
          <p:cNvSpPr>
            <a:spLocks noChangeArrowheads="1"/>
          </p:cNvSpPr>
          <p:nvPr/>
        </p:nvSpPr>
        <p:spPr bwMode="auto">
          <a:xfrm>
            <a:off x="606488" y="1348006"/>
            <a:ext cx="13153054"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Model Development &amp; Preparation:</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 Collection</a:t>
            </a:r>
            <a:r>
              <a:rPr kumimoji="0" lang="en-US" altLang="en-US" sz="2000" b="0" i="0" u="none" strike="noStrike" cap="none" normalizeH="0" baseline="0" dirty="0">
                <a:ln>
                  <a:noFill/>
                </a:ln>
                <a:solidFill>
                  <a:schemeClr val="tx1"/>
                </a:solidFill>
                <a:effectLst/>
                <a:latin typeface="+mj-lt"/>
              </a:rPr>
              <a:t>:</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Collected historical water quality data including pollutants, year, and station ID.</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 Preprocessing</a:t>
            </a:r>
            <a:r>
              <a:rPr kumimoji="0" lang="en-US" altLang="en-US" sz="2000" b="0" i="0" u="none" strike="noStrike" cap="none" normalizeH="0" baseline="0" dirty="0">
                <a:ln>
                  <a:noFill/>
                </a:ln>
                <a:solidFill>
                  <a:schemeClr val="tx1"/>
                </a:solidFill>
                <a:effectLst/>
                <a:latin typeface="+mj-lt"/>
              </a:rPr>
              <a:t>:</a:t>
            </a: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Cleaned and structured the dataset using pandas.</a:t>
            </a: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Applied encoding techniques (e.g., one-hot encoding for Station ID).</a:t>
            </a: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Prepared feature columns for consistent model input.</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Model Training</a:t>
            </a:r>
            <a:r>
              <a:rPr kumimoji="0" lang="en-US" altLang="en-US" sz="2000" b="0" i="0" u="none" strike="noStrike" cap="none" normalizeH="0" baseline="0" dirty="0">
                <a:ln>
                  <a:noFill/>
                </a:ln>
                <a:solidFill>
                  <a:schemeClr val="tx1"/>
                </a:solidFill>
                <a:effectLst/>
                <a:latin typeface="+mj-lt"/>
              </a:rPr>
              <a:t> </a:t>
            </a:r>
            <a:r>
              <a:rPr kumimoji="0" lang="en-US" altLang="en-US" sz="2000" b="0" i="1" u="none" strike="noStrike" cap="none" normalizeH="0" baseline="0" dirty="0">
                <a:ln>
                  <a:noFill/>
                </a:ln>
                <a:solidFill>
                  <a:schemeClr val="tx1"/>
                </a:solidFill>
                <a:effectLst/>
                <a:latin typeface="+mj-lt"/>
              </a:rPr>
              <a:t>(done in .</a:t>
            </a:r>
            <a:r>
              <a:rPr kumimoji="0" lang="en-US" altLang="en-US" sz="2000" b="0" i="1" u="none" strike="noStrike" cap="none" normalizeH="0" baseline="0" dirty="0" err="1">
                <a:ln>
                  <a:noFill/>
                </a:ln>
                <a:solidFill>
                  <a:schemeClr val="tx1"/>
                </a:solidFill>
                <a:effectLst/>
                <a:latin typeface="+mj-lt"/>
              </a:rPr>
              <a:t>ipynb</a:t>
            </a:r>
            <a:r>
              <a:rPr kumimoji="0" lang="en-US" altLang="en-US" sz="2000" b="0" i="1" u="none" strike="noStrike" cap="none" normalizeH="0" baseline="0" dirty="0">
                <a:ln>
                  <a:noFill/>
                </a:ln>
                <a:solidFill>
                  <a:schemeClr val="tx1"/>
                </a:solidFill>
                <a:effectLst/>
                <a:latin typeface="+mj-lt"/>
              </a:rPr>
              <a:t>)</a:t>
            </a:r>
            <a:r>
              <a:rPr kumimoji="0" lang="en-US" altLang="en-US" sz="2000" b="0" i="0" u="none" strike="noStrike" cap="none" normalizeH="0" baseline="0" dirty="0">
                <a:ln>
                  <a:noFill/>
                </a:ln>
                <a:solidFill>
                  <a:schemeClr val="tx1"/>
                </a:solidFill>
                <a:effectLst/>
                <a:latin typeface="+mj-lt"/>
              </a:rPr>
              <a:t>:</a:t>
            </a: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Trained a regression or multi-output regression model to predict pollutant levels.</a:t>
            </a: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Evaluated performance using appropriate metrics (e.g., MAE, RMSE).</a:t>
            </a: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Saved the model and column metadata using </a:t>
            </a:r>
            <a:r>
              <a:rPr kumimoji="0" lang="en-US" altLang="en-US" sz="2000" b="0" i="0" u="none" strike="noStrike" cap="none" normalizeH="0" baseline="0" dirty="0" err="1">
                <a:ln>
                  <a:noFill/>
                </a:ln>
                <a:solidFill>
                  <a:schemeClr val="tx1"/>
                </a:solidFill>
                <a:effectLst/>
                <a:latin typeface="+mj-lt"/>
              </a:rPr>
              <a:t>joblib</a:t>
            </a:r>
            <a:r>
              <a:rPr kumimoji="0" lang="en-US" altLang="en-US" sz="2000" b="0" i="0" u="none" strike="noStrike" cap="none" normalizeH="0" baseline="0" dirty="0">
                <a:ln>
                  <a:noFill/>
                </a:ln>
                <a:solidFill>
                  <a:schemeClr val="tx1"/>
                </a:solidFill>
                <a:effectLst/>
                <a:latin typeface="+mj-lt"/>
              </a:rPr>
              <a:t> for deployment.</a:t>
            </a:r>
          </a:p>
          <a:p>
            <a:pPr marL="0" marR="0" lvl="0" indent="0"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957342-C65C-AC67-68DB-2A975FA9E284}"/>
              </a:ext>
            </a:extLst>
          </p:cNvPr>
          <p:cNvSpPr>
            <a:spLocks noChangeArrowheads="1"/>
          </p:cNvSpPr>
          <p:nvPr/>
        </p:nvSpPr>
        <p:spPr bwMode="auto">
          <a:xfrm>
            <a:off x="597159" y="614688"/>
            <a:ext cx="11800115" cy="649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Deployment with </a:t>
            </a:r>
            <a:r>
              <a:rPr kumimoji="0" lang="en-US" altLang="en-US" sz="2000" b="1" i="0" u="none" strike="noStrike" cap="none" normalizeH="0" baseline="0" dirty="0" err="1">
                <a:ln>
                  <a:noFill/>
                </a:ln>
                <a:solidFill>
                  <a:schemeClr val="tx1"/>
                </a:solidFill>
                <a:effectLst/>
                <a:latin typeface="+mj-lt"/>
              </a:rPr>
              <a:t>Streamlit</a:t>
            </a:r>
            <a:r>
              <a:rPr kumimoji="0" lang="en-US" altLang="en-US" sz="2000" b="1" i="0" u="none" strike="noStrike" cap="none" normalizeH="0" baseline="0" dirty="0">
                <a:ln>
                  <a:noFill/>
                </a:ln>
                <a:solidFill>
                  <a:schemeClr val="tx1"/>
                </a:solidFill>
                <a:effectLst/>
                <a:latin typeface="+mj-lt"/>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Model Loading</a:t>
            </a:r>
            <a:r>
              <a:rPr kumimoji="0" lang="en-US" altLang="en-US" sz="2000" b="0" i="0" u="none" strike="noStrike" cap="none" normalizeH="0" baseline="0" dirty="0">
                <a:ln>
                  <a:noFill/>
                </a:ln>
                <a:solidFill>
                  <a:schemeClr val="tx1"/>
                </a:solidFill>
                <a:effectLst/>
                <a:latin typeface="+mj-l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Loaded the trained model and required column structure using </a:t>
            </a:r>
            <a:r>
              <a:rPr kumimoji="0" lang="en-US" altLang="en-US" sz="2000" b="0" i="0" u="none" strike="noStrike" cap="none" normalizeH="0" baseline="0" dirty="0" err="1">
                <a:ln>
                  <a:noFill/>
                </a:ln>
                <a:solidFill>
                  <a:schemeClr val="tx1"/>
                </a:solidFill>
                <a:effectLst/>
                <a:latin typeface="+mj-lt"/>
              </a:rPr>
              <a:t>joblib</a:t>
            </a:r>
            <a:r>
              <a:rPr kumimoji="0" lang="en-US" altLang="en-US" sz="2000" b="0" i="0" u="none" strike="noStrike" cap="none" normalizeH="0" baseline="0" dirty="0">
                <a:ln>
                  <a:noFill/>
                </a:ln>
                <a:solidFill>
                  <a:schemeClr val="tx1"/>
                </a:solidFill>
                <a:effectLst/>
                <a:latin typeface="+mj-lt"/>
              </a:rPr>
              <a:t> in </a:t>
            </a:r>
            <a:r>
              <a:rPr kumimoji="0" lang="en-US" altLang="en-US" sz="2000" b="0" i="0" u="none" strike="noStrike" cap="none" normalizeH="0" baseline="0" dirty="0" err="1">
                <a:ln>
                  <a:noFill/>
                </a:ln>
                <a:solidFill>
                  <a:schemeClr val="tx1"/>
                </a:solidFill>
                <a:effectLst/>
                <a:latin typeface="+mj-lt"/>
              </a:rPr>
              <a:t>Streamlit</a:t>
            </a:r>
            <a:r>
              <a:rPr kumimoji="0" lang="en-US" altLang="en-US" sz="2000" b="0" i="0" u="none" strike="noStrike" cap="none" normalizeH="0" baseline="0" dirty="0">
                <a:ln>
                  <a:noFill/>
                </a:ln>
                <a:solidFill>
                  <a:schemeClr val="tx1"/>
                </a:solidFill>
                <a:effectLst/>
                <a:latin typeface="+mj-lt"/>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User Interface Development</a:t>
            </a:r>
            <a:r>
              <a:rPr kumimoji="0" lang="en-US" altLang="en-US" sz="2000" b="0" i="0" u="none" strike="noStrike" cap="none" normalizeH="0" baseline="0" dirty="0">
                <a:ln>
                  <a:noFill/>
                </a:ln>
                <a:solidFill>
                  <a:schemeClr val="tx1"/>
                </a:solidFill>
                <a:effectLst/>
                <a:latin typeface="+mj-l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Created a web interface using </a:t>
            </a:r>
            <a:r>
              <a:rPr kumimoji="0" lang="en-US" altLang="en-US" sz="2000" b="0" i="0" u="none" strike="noStrike" cap="none" normalizeH="0" baseline="0" dirty="0" err="1">
                <a:ln>
                  <a:noFill/>
                </a:ln>
                <a:solidFill>
                  <a:schemeClr val="tx1"/>
                </a:solidFill>
                <a:effectLst/>
                <a:latin typeface="+mj-lt"/>
              </a:rPr>
              <a:t>streamlit</a:t>
            </a:r>
            <a:r>
              <a:rPr kumimoji="0" lang="en-US" altLang="en-US" sz="2000" b="0" i="0" u="none" strike="noStrike" cap="none" normalizeH="0" baseline="0" dirty="0">
                <a:ln>
                  <a:noFill/>
                </a:ln>
                <a:solidFill>
                  <a:schemeClr val="tx1"/>
                </a:solidFill>
                <a:effectLst/>
                <a:latin typeface="+mj-lt"/>
              </a:rPr>
              <a:t> with input fields for Year and Station ID.</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Used </a:t>
            </a:r>
            <a:r>
              <a:rPr kumimoji="0" lang="en-US" altLang="en-US" sz="2000" b="0" i="0" u="none" strike="noStrike" cap="none" normalizeH="0" baseline="0" dirty="0" err="1">
                <a:ln>
                  <a:noFill/>
                </a:ln>
                <a:solidFill>
                  <a:schemeClr val="tx1"/>
                </a:solidFill>
                <a:effectLst/>
                <a:latin typeface="+mj-lt"/>
              </a:rPr>
              <a:t>Streamlit</a:t>
            </a:r>
            <a:r>
              <a:rPr kumimoji="0" lang="en-US" altLang="en-US" sz="2000" b="0" i="0" u="none" strike="noStrike" cap="none" normalizeH="0" baseline="0" dirty="0">
                <a:ln>
                  <a:noFill/>
                </a:ln>
                <a:solidFill>
                  <a:schemeClr val="tx1"/>
                </a:solidFill>
                <a:effectLst/>
                <a:latin typeface="+mj-lt"/>
              </a:rPr>
              <a:t> widgets like </a:t>
            </a:r>
            <a:r>
              <a:rPr kumimoji="0" lang="en-US" altLang="en-US" sz="2000" b="0" i="0" u="none" strike="noStrike" cap="none" normalizeH="0" baseline="0" dirty="0" err="1">
                <a:ln>
                  <a:noFill/>
                </a:ln>
                <a:solidFill>
                  <a:schemeClr val="tx1"/>
                </a:solidFill>
                <a:effectLst/>
                <a:latin typeface="+mj-lt"/>
              </a:rPr>
              <a:t>number_input</a:t>
            </a:r>
            <a:r>
              <a:rPr kumimoji="0" lang="en-US" altLang="en-US" sz="2000" b="0" i="0" u="none" strike="noStrike" cap="none" normalizeH="0" baseline="0" dirty="0">
                <a:ln>
                  <a:noFill/>
                </a:ln>
                <a:solidFill>
                  <a:schemeClr val="tx1"/>
                </a:solidFill>
                <a:effectLst/>
                <a:latin typeface="+mj-lt"/>
              </a:rPr>
              <a:t>, </a:t>
            </a:r>
            <a:r>
              <a:rPr kumimoji="0" lang="en-US" altLang="en-US" sz="2000" b="0" i="0" u="none" strike="noStrike" cap="none" normalizeH="0" baseline="0" dirty="0" err="1">
                <a:ln>
                  <a:noFill/>
                </a:ln>
                <a:solidFill>
                  <a:schemeClr val="tx1"/>
                </a:solidFill>
                <a:effectLst/>
                <a:latin typeface="+mj-lt"/>
              </a:rPr>
              <a:t>text_input</a:t>
            </a:r>
            <a:r>
              <a:rPr kumimoji="0" lang="en-US" altLang="en-US" sz="2000" b="0" i="0" u="none" strike="noStrike" cap="none" normalizeH="0" baseline="0" dirty="0">
                <a:ln>
                  <a:noFill/>
                </a:ln>
                <a:solidFill>
                  <a:schemeClr val="tx1"/>
                </a:solidFill>
                <a:effectLst/>
                <a:latin typeface="+mj-lt"/>
              </a:rPr>
              <a:t>, and button.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Prediction Workflow</a:t>
            </a:r>
            <a:r>
              <a:rPr kumimoji="0" lang="en-US" altLang="en-US" sz="2000" b="0" i="0" u="none" strike="noStrike" cap="none" normalizeH="0" baseline="0" dirty="0">
                <a:ln>
                  <a:noFill/>
                </a:ln>
                <a:solidFill>
                  <a:schemeClr val="tx1"/>
                </a:solidFill>
                <a:effectLst/>
                <a:latin typeface="+mj-l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Encoded user inputs to match the trained model’s format.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Aligned input columns with </a:t>
            </a:r>
            <a:r>
              <a:rPr kumimoji="0" lang="en-US" altLang="en-US" sz="2000" b="0" i="0" u="none" strike="noStrike" cap="none" normalizeH="0" baseline="0" dirty="0" err="1">
                <a:ln>
                  <a:noFill/>
                </a:ln>
                <a:solidFill>
                  <a:schemeClr val="tx1"/>
                </a:solidFill>
                <a:effectLst/>
                <a:latin typeface="+mj-lt"/>
              </a:rPr>
              <a:t>model_columns.pkl</a:t>
            </a:r>
            <a:r>
              <a:rPr kumimoji="0" lang="en-US" altLang="en-US" sz="2000" b="0" i="0" u="none" strike="noStrike" cap="none" normalizeH="0" baseline="0" dirty="0">
                <a:ln>
                  <a:noFill/>
                </a:ln>
                <a:solidFill>
                  <a:schemeClr val="tx1"/>
                </a:solidFill>
                <a:effectLst/>
                <a:latin typeface="+mj-l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Used the model to predict pollutant levels and displayed results with formatted output.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Output</a:t>
            </a:r>
            <a:r>
              <a:rPr kumimoji="0" lang="en-US" altLang="en-US" sz="2000" b="0" i="0" u="none" strike="noStrike" cap="none" normalizeH="0" baseline="0" dirty="0">
                <a:ln>
                  <a:noFill/>
                </a:ln>
                <a:solidFill>
                  <a:schemeClr val="tx1"/>
                </a:solidFill>
                <a:effectLst/>
                <a:latin typeface="+mj-lt"/>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Predicted levels of pollutants such as O₂, NO₃, NO₂, SO₄, PO₄, and Cl.</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Provided a user-friendly way to assess water quality by year and station.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20340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3D53BDED-EB2C-F5DD-1978-B07768ABC91A}"/>
              </a:ext>
            </a:extLst>
          </p:cNvPr>
          <p:cNvSpPr txBox="1"/>
          <p:nvPr/>
        </p:nvSpPr>
        <p:spPr>
          <a:xfrm>
            <a:off x="637659" y="1481460"/>
            <a:ext cx="10646228" cy="5113644"/>
          </a:xfrm>
          <a:prstGeom prst="rect">
            <a:avLst/>
          </a:prstGeom>
          <a:noFill/>
        </p:spPr>
        <p:txBody>
          <a:bodyPr wrap="square">
            <a:spAutoFit/>
          </a:bodyPr>
          <a:lstStyle/>
          <a:p>
            <a:pPr>
              <a:lnSpc>
                <a:spcPct val="150000"/>
              </a:lnSpc>
              <a:buNone/>
            </a:pPr>
            <a:r>
              <a:rPr lang="en-US" sz="2000" b="1" dirty="0"/>
              <a:t>Context &amp; Challenges:</a:t>
            </a:r>
          </a:p>
          <a:p>
            <a:pPr>
              <a:lnSpc>
                <a:spcPct val="150000"/>
              </a:lnSpc>
              <a:buNone/>
            </a:pPr>
            <a:r>
              <a:rPr lang="en-US" sz="2000" b="1" dirty="0"/>
              <a:t>Context</a:t>
            </a:r>
          </a:p>
          <a:p>
            <a:pPr>
              <a:lnSpc>
                <a:spcPct val="150000"/>
              </a:lnSpc>
              <a:buNone/>
            </a:pPr>
            <a:r>
              <a:rPr lang="en-US" sz="2000" dirty="0"/>
              <a:t>Water pollution poses a serious threat to ecosystems, public health, and water security. Regular monitoring and prediction of pollutant levels is essential for effective environmental management.</a:t>
            </a:r>
          </a:p>
          <a:p>
            <a:pPr>
              <a:lnSpc>
                <a:spcPct val="150000"/>
              </a:lnSpc>
              <a:buNone/>
            </a:pPr>
            <a:r>
              <a:rPr lang="en-US" sz="2000" b="1" dirty="0"/>
              <a:t>Key Challenges</a:t>
            </a:r>
          </a:p>
          <a:p>
            <a:pPr>
              <a:lnSpc>
                <a:spcPct val="150000"/>
              </a:lnSpc>
              <a:buFont typeface="Arial" panose="020B0604020202020204" pitchFamily="34" charset="0"/>
              <a:buChar char="•"/>
            </a:pPr>
            <a:r>
              <a:rPr lang="en-US" sz="2000" dirty="0"/>
              <a:t>Manual water quality testing is </a:t>
            </a:r>
            <a:r>
              <a:rPr lang="en-US" sz="2000" b="1" dirty="0"/>
              <a:t>time-consuming</a:t>
            </a:r>
            <a:r>
              <a:rPr lang="en-US" sz="2000" dirty="0"/>
              <a:t> and </a:t>
            </a:r>
            <a:r>
              <a:rPr lang="en-US" sz="2000" b="1" dirty="0"/>
              <a:t>resource-intensive</a:t>
            </a:r>
            <a:r>
              <a:rPr lang="en-US" sz="2000" dirty="0"/>
              <a:t>.</a:t>
            </a:r>
          </a:p>
          <a:p>
            <a:pPr>
              <a:lnSpc>
                <a:spcPct val="150000"/>
              </a:lnSpc>
              <a:buFont typeface="Arial" panose="020B0604020202020204" pitchFamily="34" charset="0"/>
              <a:buChar char="•"/>
            </a:pPr>
            <a:r>
              <a:rPr lang="en-US" sz="2000" dirty="0"/>
              <a:t>Inconsistent or missing data from different monitoring stations.</a:t>
            </a:r>
          </a:p>
          <a:p>
            <a:pPr>
              <a:lnSpc>
                <a:spcPct val="150000"/>
              </a:lnSpc>
              <a:buFont typeface="Arial" panose="020B0604020202020204" pitchFamily="34" charset="0"/>
              <a:buChar char="•"/>
            </a:pPr>
            <a:r>
              <a:rPr lang="en-US" sz="2000" dirty="0"/>
              <a:t>Lack of </a:t>
            </a:r>
            <a:r>
              <a:rPr lang="en-US" sz="2000" b="1" dirty="0"/>
              <a:t>predictive tools</a:t>
            </a:r>
            <a:r>
              <a:rPr lang="en-US" sz="2000" dirty="0"/>
              <a:t> to estimate pollutant levels in advance.</a:t>
            </a:r>
          </a:p>
          <a:p>
            <a:pPr>
              <a:lnSpc>
                <a:spcPct val="150000"/>
              </a:lnSpc>
              <a:buFont typeface="Arial" panose="020B0604020202020204" pitchFamily="34" charset="0"/>
              <a:buChar char="•"/>
            </a:pPr>
            <a:r>
              <a:rPr lang="en-US" sz="2000" dirty="0"/>
              <a:t>Difficulty in </a:t>
            </a:r>
            <a:r>
              <a:rPr lang="en-US" sz="2000" b="1" dirty="0"/>
              <a:t>real-time decision-making</a:t>
            </a:r>
            <a:r>
              <a:rPr lang="en-US" sz="2000" dirty="0"/>
              <a:t> for environmental agencies.</a:t>
            </a:r>
          </a:p>
          <a:p>
            <a:pPr>
              <a:lnSpc>
                <a:spcPct val="150000"/>
              </a:lnSpc>
              <a:buFont typeface="Arial" panose="020B0604020202020204" pitchFamily="34" charset="0"/>
              <a:buChar char="•"/>
            </a:pPr>
            <a:r>
              <a:rPr lang="en-US" sz="2000" dirty="0"/>
              <a:t>Need for a user-friendly system that provides pollutant insights quickly.</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4D22A-D670-9138-93F2-B772240614B1}"/>
              </a:ext>
            </a:extLst>
          </p:cNvPr>
          <p:cNvSpPr txBox="1"/>
          <p:nvPr/>
        </p:nvSpPr>
        <p:spPr>
          <a:xfrm>
            <a:off x="513183" y="1103010"/>
            <a:ext cx="10664889" cy="4651979"/>
          </a:xfrm>
          <a:prstGeom prst="rect">
            <a:avLst/>
          </a:prstGeom>
          <a:noFill/>
        </p:spPr>
        <p:txBody>
          <a:bodyPr wrap="square">
            <a:spAutoFit/>
          </a:bodyPr>
          <a:lstStyle/>
          <a:p>
            <a:pPr>
              <a:lnSpc>
                <a:spcPct val="150000"/>
              </a:lnSpc>
              <a:buNone/>
            </a:pPr>
            <a:r>
              <a:rPr lang="en-US" sz="2000" b="1" dirty="0"/>
              <a:t> Objectives &amp; Need for Solution:</a:t>
            </a:r>
          </a:p>
          <a:p>
            <a:pPr>
              <a:lnSpc>
                <a:spcPct val="150000"/>
              </a:lnSpc>
              <a:buNone/>
            </a:pPr>
            <a:r>
              <a:rPr lang="en-US" sz="2000" b="1" dirty="0"/>
              <a:t>Project Objective</a:t>
            </a:r>
          </a:p>
          <a:p>
            <a:pPr>
              <a:lnSpc>
                <a:spcPct val="150000"/>
              </a:lnSpc>
              <a:buNone/>
            </a:pPr>
            <a:r>
              <a:rPr lang="en-US" sz="2000" dirty="0"/>
              <a:t>To build a </a:t>
            </a:r>
            <a:r>
              <a:rPr lang="en-US" sz="2000" b="1" dirty="0"/>
              <a:t>machine learning-powered application</a:t>
            </a:r>
            <a:r>
              <a:rPr lang="en-US" sz="2000" dirty="0"/>
              <a:t> that can predict key water pollutant levels based on inputs like </a:t>
            </a:r>
            <a:r>
              <a:rPr lang="en-US" sz="2000" b="1" dirty="0"/>
              <a:t>Year</a:t>
            </a:r>
            <a:r>
              <a:rPr lang="en-US" sz="2000" dirty="0"/>
              <a:t> and </a:t>
            </a:r>
            <a:r>
              <a:rPr lang="en-US" sz="2000" b="1" dirty="0"/>
              <a:t>Station ID</a:t>
            </a:r>
            <a:r>
              <a:rPr lang="en-US" sz="2000" dirty="0"/>
              <a:t>, helping agencies take preemptive actions.</a:t>
            </a:r>
          </a:p>
          <a:p>
            <a:pPr>
              <a:lnSpc>
                <a:spcPct val="150000"/>
              </a:lnSpc>
              <a:buNone/>
            </a:pPr>
            <a:r>
              <a:rPr lang="en-US" sz="2000" b="1" dirty="0"/>
              <a:t> Why This Solution Matters</a:t>
            </a:r>
          </a:p>
          <a:p>
            <a:pPr>
              <a:lnSpc>
                <a:spcPct val="150000"/>
              </a:lnSpc>
              <a:buFont typeface="Arial" panose="020B0604020202020204" pitchFamily="34" charset="0"/>
              <a:buChar char="•"/>
            </a:pPr>
            <a:r>
              <a:rPr lang="en-US" sz="2000" dirty="0"/>
              <a:t>Automates the prediction of multiple pollutant levels (O₂, NO₃, NO₂, SO₄, PO₄, Cl).</a:t>
            </a:r>
          </a:p>
          <a:p>
            <a:pPr>
              <a:lnSpc>
                <a:spcPct val="150000"/>
              </a:lnSpc>
              <a:buFont typeface="Arial" panose="020B0604020202020204" pitchFamily="34" charset="0"/>
              <a:buChar char="•"/>
            </a:pPr>
            <a:r>
              <a:rPr lang="en-US" sz="2000" dirty="0"/>
              <a:t>Provides faster and more scalable water quality assessments.</a:t>
            </a:r>
          </a:p>
          <a:p>
            <a:pPr>
              <a:lnSpc>
                <a:spcPct val="150000"/>
              </a:lnSpc>
              <a:buFont typeface="Arial" panose="020B0604020202020204" pitchFamily="34" charset="0"/>
              <a:buChar char="•"/>
            </a:pPr>
            <a:r>
              <a:rPr lang="en-US" sz="2000" dirty="0"/>
              <a:t>Supports </a:t>
            </a:r>
            <a:r>
              <a:rPr lang="en-US" sz="2000" b="1" dirty="0"/>
              <a:t>data-driven decisions</a:t>
            </a:r>
            <a:r>
              <a:rPr lang="en-US" sz="2000" dirty="0"/>
              <a:t> for pollution control and environmental planning.</a:t>
            </a:r>
          </a:p>
          <a:p>
            <a:pPr>
              <a:lnSpc>
                <a:spcPct val="150000"/>
              </a:lnSpc>
              <a:buFont typeface="Arial" panose="020B0604020202020204" pitchFamily="34" charset="0"/>
              <a:buChar char="•"/>
            </a:pPr>
            <a:r>
              <a:rPr lang="en-US" sz="2000" dirty="0"/>
              <a:t>Enables easy deployment and use through a </a:t>
            </a:r>
            <a:r>
              <a:rPr lang="en-US" sz="2000" b="1" dirty="0" err="1"/>
              <a:t>Streamlit</a:t>
            </a:r>
            <a:r>
              <a:rPr lang="en-US" sz="2000" b="1" dirty="0"/>
              <a:t> web app</a:t>
            </a:r>
            <a:r>
              <a:rPr lang="en-US" sz="2000" dirty="0"/>
              <a:t>.</a:t>
            </a:r>
          </a:p>
          <a:p>
            <a:pPr>
              <a:lnSpc>
                <a:spcPct val="150000"/>
              </a:lnSpc>
              <a:buFont typeface="Arial" panose="020B0604020202020204" pitchFamily="34" charset="0"/>
              <a:buChar char="•"/>
            </a:pPr>
            <a:r>
              <a:rPr lang="en-US" sz="2000" dirty="0"/>
              <a:t>Bridges the gap between </a:t>
            </a:r>
            <a:r>
              <a:rPr lang="en-US" sz="2000" b="1" dirty="0"/>
              <a:t>raw data</a:t>
            </a:r>
            <a:r>
              <a:rPr lang="en-US" sz="2000" dirty="0"/>
              <a:t> and </a:t>
            </a:r>
            <a:r>
              <a:rPr lang="en-US" sz="2000" b="1" dirty="0"/>
              <a:t>actionable insight</a:t>
            </a:r>
            <a:r>
              <a:rPr lang="en-US" sz="2000" dirty="0"/>
              <a:t>.</a:t>
            </a:r>
          </a:p>
        </p:txBody>
      </p:sp>
    </p:spTree>
    <p:extLst>
      <p:ext uri="{BB962C8B-B14F-4D97-AF65-F5344CB8AC3E}">
        <p14:creationId xmlns:p14="http://schemas.microsoft.com/office/powerpoint/2010/main" val="216149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7870" y="811817"/>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59CC39AD-7597-D812-838C-D77782EE783F}"/>
              </a:ext>
            </a:extLst>
          </p:cNvPr>
          <p:cNvSpPr>
            <a:spLocks noChangeArrowheads="1"/>
          </p:cNvSpPr>
          <p:nvPr/>
        </p:nvSpPr>
        <p:spPr bwMode="auto">
          <a:xfrm>
            <a:off x="724136" y="1289411"/>
            <a:ext cx="10743727"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Technical Approach:</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Machine Learning-Based Prediction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Developed a predictive model using historical water quality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Used </a:t>
            </a:r>
            <a:r>
              <a:rPr kumimoji="0" lang="en-US" altLang="en-US" sz="2000" b="1" i="0" u="none" strike="noStrike" cap="none" normalizeH="0" baseline="0" dirty="0">
                <a:ln>
                  <a:noFill/>
                </a:ln>
                <a:solidFill>
                  <a:schemeClr val="tx1"/>
                </a:solidFill>
                <a:effectLst/>
                <a:latin typeface="+mj-lt"/>
              </a:rPr>
              <a:t>multi-output regression</a:t>
            </a:r>
            <a:r>
              <a:rPr kumimoji="0" lang="en-US" altLang="en-US" sz="2000" b="0" i="0" u="none" strike="noStrike" cap="none" normalizeH="0" baseline="0" dirty="0">
                <a:ln>
                  <a:noFill/>
                </a:ln>
                <a:solidFill>
                  <a:schemeClr val="tx1"/>
                </a:solidFill>
                <a:effectLst/>
                <a:latin typeface="+mj-lt"/>
              </a:rPr>
              <a:t> to estimate levels of multiple pollutants (O₂, NO₃, NO₂, SO₄, PO₄, Cl).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Encoded categorical features (e.g., Station ID) using one-hot encoding.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Saved the trained model and feature structure using </a:t>
            </a:r>
            <a:r>
              <a:rPr kumimoji="0" lang="en-US" altLang="en-US" sz="2000" b="0" i="0" u="none" strike="noStrike" cap="none" normalizeH="0" baseline="0" dirty="0" err="1">
                <a:ln>
                  <a:noFill/>
                </a:ln>
                <a:solidFill>
                  <a:schemeClr val="tx1"/>
                </a:solidFill>
                <a:effectLst/>
                <a:latin typeface="+mj-lt"/>
              </a:rPr>
              <a:t>joblib</a:t>
            </a:r>
            <a:r>
              <a:rPr kumimoji="0" lang="en-US" altLang="en-US" sz="2000" b="0" i="0" u="none" strike="noStrike" cap="none" normalizeH="0" baseline="0" dirty="0">
                <a:ln>
                  <a:noFill/>
                </a:ln>
                <a:solidFill>
                  <a:schemeClr val="tx1"/>
                </a:solidFill>
                <a:effectLst/>
                <a:latin typeface="+mj-lt"/>
              </a:rPr>
              <a:t> for reuse.</a:t>
            </a:r>
            <a:endParaRPr kumimoji="0" lang="en-US" altLang="en-US" sz="20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mj-lt"/>
              </a:rPr>
              <a:t>Streamlit</a:t>
            </a:r>
            <a:r>
              <a:rPr kumimoji="0" lang="en-US" altLang="en-US" sz="2000" b="1" i="0" u="none" strike="noStrike" cap="none" normalizeH="0" baseline="0" dirty="0">
                <a:ln>
                  <a:noFill/>
                </a:ln>
                <a:solidFill>
                  <a:schemeClr val="tx1"/>
                </a:solidFill>
                <a:effectLst/>
                <a:latin typeface="+mj-lt"/>
              </a:rPr>
              <a:t> Deployment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Built a web-based app using </a:t>
            </a:r>
            <a:r>
              <a:rPr kumimoji="0" lang="en-US" altLang="en-US" sz="2000" b="1" i="0" u="none" strike="noStrike" cap="none" normalizeH="0" baseline="0" dirty="0" err="1">
                <a:ln>
                  <a:noFill/>
                </a:ln>
                <a:solidFill>
                  <a:schemeClr val="tx1"/>
                </a:solidFill>
                <a:effectLst/>
                <a:latin typeface="+mj-lt"/>
              </a:rPr>
              <a:t>Streamlit</a:t>
            </a:r>
            <a:r>
              <a:rPr kumimoji="0" lang="en-US" altLang="en-US" sz="2000" b="0" i="0" u="none" strike="noStrike" cap="none" normalizeH="0" baseline="0" dirty="0">
                <a:ln>
                  <a:noFill/>
                </a:ln>
                <a:solidFill>
                  <a:schemeClr val="tx1"/>
                </a:solidFill>
                <a:effectLst/>
                <a:latin typeface="+mj-lt"/>
              </a:rPr>
              <a:t> for user-friendly input and output.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Enabled real-time predictions based on user-provided </a:t>
            </a:r>
            <a:r>
              <a:rPr kumimoji="0" lang="en-US" altLang="en-US" sz="2000" b="1" i="0" u="none" strike="noStrike" cap="none" normalizeH="0" baseline="0" dirty="0">
                <a:ln>
                  <a:noFill/>
                </a:ln>
                <a:solidFill>
                  <a:schemeClr val="tx1"/>
                </a:solidFill>
                <a:effectLst/>
                <a:latin typeface="+mj-lt"/>
              </a:rPr>
              <a:t>Year</a:t>
            </a:r>
            <a:r>
              <a:rPr kumimoji="0" lang="en-US" altLang="en-US" sz="2000" b="0" i="0" u="none" strike="noStrike" cap="none" normalizeH="0" baseline="0" dirty="0">
                <a:ln>
                  <a:noFill/>
                </a:ln>
                <a:solidFill>
                  <a:schemeClr val="tx1"/>
                </a:solidFill>
                <a:effectLst/>
                <a:latin typeface="+mj-lt"/>
              </a:rPr>
              <a:t> and </a:t>
            </a:r>
            <a:r>
              <a:rPr kumimoji="0" lang="en-US" altLang="en-US" sz="2000" b="1" i="0" u="none" strike="noStrike" cap="none" normalizeH="0" baseline="0" dirty="0">
                <a:ln>
                  <a:noFill/>
                </a:ln>
                <a:solidFill>
                  <a:schemeClr val="tx1"/>
                </a:solidFill>
                <a:effectLst/>
                <a:latin typeface="+mj-lt"/>
              </a:rPr>
              <a:t>Station ID</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Designed a simple and accessible interface with clear pollutant outputs.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C1F503-07E8-A436-AC75-220CACC7A740}"/>
              </a:ext>
            </a:extLst>
          </p:cNvPr>
          <p:cNvSpPr txBox="1"/>
          <p:nvPr/>
        </p:nvSpPr>
        <p:spPr>
          <a:xfrm>
            <a:off x="858415" y="989044"/>
            <a:ext cx="11019454" cy="4651979"/>
          </a:xfrm>
          <a:prstGeom prst="rect">
            <a:avLst/>
          </a:prstGeom>
          <a:noFill/>
        </p:spPr>
        <p:txBody>
          <a:bodyPr wrap="square">
            <a:spAutoFit/>
          </a:bodyPr>
          <a:lstStyle/>
          <a:p>
            <a:pPr>
              <a:lnSpc>
                <a:spcPct val="150000"/>
              </a:lnSpc>
              <a:buNone/>
            </a:pPr>
            <a:r>
              <a:rPr lang="en-US" sz="2000" b="1" dirty="0"/>
              <a:t>Benefits &amp; Impact:</a:t>
            </a:r>
          </a:p>
          <a:p>
            <a:pPr>
              <a:lnSpc>
                <a:spcPct val="150000"/>
              </a:lnSpc>
              <a:buNone/>
            </a:pPr>
            <a:r>
              <a:rPr lang="en-US" sz="2000" b="1" dirty="0"/>
              <a:t>  System Benefits</a:t>
            </a:r>
          </a:p>
          <a:p>
            <a:pPr>
              <a:lnSpc>
                <a:spcPct val="150000"/>
              </a:lnSpc>
              <a:buFont typeface="Arial" panose="020B0604020202020204" pitchFamily="34" charset="0"/>
              <a:buChar char="•"/>
            </a:pPr>
            <a:r>
              <a:rPr lang="en-US" sz="2000" b="1" dirty="0"/>
              <a:t>Automation</a:t>
            </a:r>
            <a:r>
              <a:rPr lang="en-US" sz="2000" dirty="0"/>
              <a:t>: Eliminates manual prediction and analysis processes.</a:t>
            </a:r>
          </a:p>
          <a:p>
            <a:pPr>
              <a:lnSpc>
                <a:spcPct val="150000"/>
              </a:lnSpc>
              <a:buFont typeface="Arial" panose="020B0604020202020204" pitchFamily="34" charset="0"/>
              <a:buChar char="•"/>
            </a:pPr>
            <a:r>
              <a:rPr lang="en-US" sz="2000" b="1" dirty="0"/>
              <a:t>Scalability</a:t>
            </a:r>
            <a:r>
              <a:rPr lang="en-US" sz="2000" dirty="0"/>
              <a:t>: Predicts pollutant levels for any year and station using minimal input.</a:t>
            </a:r>
          </a:p>
          <a:p>
            <a:pPr>
              <a:lnSpc>
                <a:spcPct val="150000"/>
              </a:lnSpc>
              <a:buFont typeface="Arial" panose="020B0604020202020204" pitchFamily="34" charset="0"/>
              <a:buChar char="•"/>
            </a:pPr>
            <a:r>
              <a:rPr lang="en-US" sz="2000" b="1" dirty="0"/>
              <a:t>Speed</a:t>
            </a:r>
            <a:r>
              <a:rPr lang="en-US" sz="2000" dirty="0"/>
              <a:t>: Instant results improve responsiveness in environmental monitoring.</a:t>
            </a:r>
          </a:p>
          <a:p>
            <a:pPr>
              <a:lnSpc>
                <a:spcPct val="150000"/>
              </a:lnSpc>
              <a:buFont typeface="Arial" panose="020B0604020202020204" pitchFamily="34" charset="0"/>
              <a:buChar char="•"/>
            </a:pPr>
            <a:r>
              <a:rPr lang="en-US" sz="2000" b="1" dirty="0"/>
              <a:t>Simplicity</a:t>
            </a:r>
            <a:r>
              <a:rPr lang="en-US" sz="2000" dirty="0"/>
              <a:t>: User-friendly interface allows even non-technical users to interact easily.</a:t>
            </a:r>
          </a:p>
          <a:p>
            <a:pPr>
              <a:lnSpc>
                <a:spcPct val="150000"/>
              </a:lnSpc>
              <a:buNone/>
            </a:pPr>
            <a:r>
              <a:rPr lang="en-US" sz="2000" b="1" dirty="0"/>
              <a:t>  Environmental Impact</a:t>
            </a:r>
          </a:p>
          <a:p>
            <a:pPr>
              <a:lnSpc>
                <a:spcPct val="150000"/>
              </a:lnSpc>
              <a:buFont typeface="Arial" panose="020B0604020202020204" pitchFamily="34" charset="0"/>
              <a:buChar char="•"/>
            </a:pPr>
            <a:r>
              <a:rPr lang="en-US" sz="2000" dirty="0"/>
              <a:t>Supports </a:t>
            </a:r>
            <a:r>
              <a:rPr lang="en-US" sz="2000" b="1" dirty="0"/>
              <a:t>proactive pollution control</a:t>
            </a:r>
            <a:r>
              <a:rPr lang="en-US" sz="2000" dirty="0"/>
              <a:t> by forecasting harmful levels in advance.</a:t>
            </a:r>
          </a:p>
          <a:p>
            <a:pPr>
              <a:lnSpc>
                <a:spcPct val="150000"/>
              </a:lnSpc>
              <a:buFont typeface="Arial" panose="020B0604020202020204" pitchFamily="34" charset="0"/>
              <a:buChar char="•"/>
            </a:pPr>
            <a:r>
              <a:rPr lang="en-US" sz="2000" dirty="0"/>
              <a:t>Enhances </a:t>
            </a:r>
            <a:r>
              <a:rPr lang="en-US" sz="2000" b="1" dirty="0"/>
              <a:t>data-driven environmental decision-making</a:t>
            </a:r>
            <a:r>
              <a:rPr lang="en-US" sz="2000" dirty="0"/>
              <a:t> for government and agencies.</a:t>
            </a:r>
          </a:p>
          <a:p>
            <a:pPr>
              <a:lnSpc>
                <a:spcPct val="150000"/>
              </a:lnSpc>
              <a:buFont typeface="Arial" panose="020B0604020202020204" pitchFamily="34" charset="0"/>
              <a:buChar char="•"/>
            </a:pPr>
            <a:r>
              <a:rPr lang="en-US" sz="2000" dirty="0"/>
              <a:t>Helps in monitoring compliance with water quality standards and reducing ecological risk.</a:t>
            </a:r>
          </a:p>
        </p:txBody>
      </p:sp>
    </p:spTree>
    <p:extLst>
      <p:ext uri="{BB962C8B-B14F-4D97-AF65-F5344CB8AC3E}">
        <p14:creationId xmlns:p14="http://schemas.microsoft.com/office/powerpoint/2010/main" val="117731840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68</TotalTime>
  <Words>1122</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Angothu Adhisheshu</cp:lastModifiedBy>
  <cp:revision>3</cp:revision>
  <dcterms:created xsi:type="dcterms:W3CDTF">2024-12-31T09:40:01Z</dcterms:created>
  <dcterms:modified xsi:type="dcterms:W3CDTF">2025-07-03T15:21:57Z</dcterms:modified>
</cp:coreProperties>
</file>