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2521714" y="2926342"/>
            <a:ext cx="7267744" cy="1938992"/>
          </a:xfrm>
          <a:prstGeom prst="rect">
            <a:avLst/>
          </a:prstGeom>
          <a:noFill/>
        </p:spPr>
        <p:txBody>
          <a:bodyPr wrap="square" rtlCol="0">
            <a:spAutoFit/>
          </a:bodyPr>
          <a:lstStyle/>
          <a:p>
            <a:r>
              <a:rPr lang="en-US" sz="2400" dirty="0"/>
              <a:t>STUDENT NAME:</a:t>
            </a:r>
            <a:r>
              <a:rPr lang="en-IN" sz="2400" dirty="0"/>
              <a:t> ADHILAKSHMI S</a:t>
            </a:r>
            <a:endParaRPr lang="en-US" sz="2400" dirty="0"/>
          </a:p>
          <a:p>
            <a:r>
              <a:rPr lang="en-US" sz="2400" dirty="0"/>
              <a:t>REGISTER NO:</a:t>
            </a:r>
            <a:r>
              <a:rPr lang="en-IN" sz="2400" dirty="0"/>
              <a:t> 312216898</a:t>
            </a:r>
            <a:endParaRPr lang="en-US" sz="2400" dirty="0"/>
          </a:p>
          <a:p>
            <a:r>
              <a:rPr lang="en-US" sz="2400" dirty="0"/>
              <a:t>DEPARTMENT:</a:t>
            </a:r>
            <a:r>
              <a:rPr lang="en-IN" sz="2400" dirty="0"/>
              <a:t> B.COM (GENERAL)</a:t>
            </a:r>
            <a:endParaRPr lang="en-US" sz="2400" dirty="0"/>
          </a:p>
          <a:p>
            <a:r>
              <a:rPr lang="en-US" sz="2400" dirty="0"/>
              <a:t>COLLEGE</a:t>
            </a:r>
            <a:r>
              <a:rPr lang="en-IN" sz="2400" dirty="0"/>
              <a:t>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FD5887C-C28B-B394-C518-3AEB1666E127}"/>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754682AE-640E-E991-923E-8FCDCD05B2E8}"/>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4A753E10-07C6-10BF-D636-3B95E469F6E1}"/>
              </a:ext>
            </a:extLst>
          </p:cNvPr>
          <p:cNvSpPr txBox="1"/>
          <p:nvPr/>
        </p:nvSpPr>
        <p:spPr>
          <a:xfrm>
            <a:off x="1487580" y="1049337"/>
            <a:ext cx="8772525" cy="7571303"/>
          </a:xfrm>
          <a:prstGeom prst="rect">
            <a:avLst/>
          </a:prstGeom>
          <a:noFill/>
        </p:spPr>
        <p:txBody>
          <a:bodyPr wrap="square" rtlCol="0">
            <a:spAutoFit/>
          </a:bodyPr>
          <a:lstStyle/>
          <a:p>
            <a:r>
              <a:rPr lang="en-GB" b="1" i="0" dirty="0">
                <a:solidFill>
                  <a:srgbClr val="000000"/>
                </a:solidFill>
                <a:effectLst/>
                <a:latin typeface="YAFcfrglpVA 0"/>
              </a:rPr>
              <a:t>DATA COLLECTION </a:t>
            </a:r>
            <a:endParaRPr lang="en-GB" dirty="0">
              <a:solidFill>
                <a:srgbClr val="000000"/>
              </a:solidFill>
              <a:effectLst/>
              <a:latin typeface="YAFcfrglpVA 0"/>
            </a:endParaRPr>
          </a:p>
          <a:p>
            <a:r>
              <a:rPr lang="en-GB" b="0" i="0" dirty="0">
                <a:solidFill>
                  <a:srgbClr val="000000"/>
                </a:solidFill>
                <a:effectLst/>
                <a:latin typeface="YACgEZ1cb1Q 0"/>
              </a:rPr>
              <a:t>➢</a:t>
            </a:r>
            <a:r>
              <a:rPr lang="en-GB" i="0" dirty="0">
                <a:solidFill>
                  <a:srgbClr val="000000"/>
                </a:solidFill>
                <a:effectLst/>
              </a:rPr>
              <a:t>Downloaded the employee data performance from EDUNET DASHBOARD</a:t>
            </a:r>
            <a:endParaRPr lang="en-IN" i="0" dirty="0">
              <a:solidFill>
                <a:srgbClr val="000000"/>
              </a:solidFill>
              <a:effectLst/>
            </a:endParaRPr>
          </a:p>
          <a:p>
            <a:r>
              <a:rPr lang="en-GB" b="1" i="0" dirty="0">
                <a:solidFill>
                  <a:srgbClr val="000000"/>
                </a:solidFill>
                <a:effectLst/>
              </a:rPr>
              <a:t> </a:t>
            </a:r>
            <a:endParaRPr lang="en-GB" dirty="0">
              <a:solidFill>
                <a:srgbClr val="000000"/>
              </a:solidFill>
              <a:effectLst/>
              <a:latin typeface="YACgEZ1cb1Q 0"/>
            </a:endParaRPr>
          </a:p>
          <a:p>
            <a:r>
              <a:rPr lang="en-GB" b="1" i="0" dirty="0">
                <a:solidFill>
                  <a:srgbClr val="000000"/>
                </a:solidFill>
                <a:effectLst/>
                <a:latin typeface="YAFcfrglpVA 0"/>
              </a:rPr>
              <a:t>FEATURE COLLECTION </a:t>
            </a:r>
            <a:endParaRPr lang="en-GB" dirty="0">
              <a:solidFill>
                <a:srgbClr val="000000"/>
              </a:solidFill>
              <a:effectLst/>
              <a:latin typeface="YAFcfrglpVA 0"/>
            </a:endParaRPr>
          </a:p>
          <a:p>
            <a:r>
              <a:rPr lang="en-GB" b="0" i="0" dirty="0">
                <a:solidFill>
                  <a:srgbClr val="000000"/>
                </a:solidFill>
                <a:effectLst/>
                <a:latin typeface="YACgEZ1cb1Q 0"/>
              </a:rPr>
              <a:t>➢</a:t>
            </a:r>
            <a:r>
              <a:rPr lang="en-GB" i="0" dirty="0">
                <a:solidFill>
                  <a:srgbClr val="000000"/>
                </a:solidFill>
                <a:effectLst/>
              </a:rPr>
              <a:t>Identified each features</a:t>
            </a:r>
            <a:endParaRPr lang="en-IN" i="0" dirty="0">
              <a:solidFill>
                <a:srgbClr val="000000"/>
              </a:solidFill>
              <a:effectLst/>
            </a:endParaRPr>
          </a:p>
          <a:p>
            <a:r>
              <a:rPr lang="en-GB" b="0" i="0" dirty="0">
                <a:solidFill>
                  <a:srgbClr val="000000"/>
                </a:solidFill>
                <a:effectLst/>
                <a:latin typeface="YACgEZ1cb1Q 0"/>
              </a:rPr>
              <a:t>➢</a:t>
            </a:r>
            <a:r>
              <a:rPr lang="en-GB" b="1" i="0" dirty="0">
                <a:solidFill>
                  <a:srgbClr val="000000"/>
                </a:solidFill>
                <a:effectLst/>
              </a:rPr>
              <a:t> </a:t>
            </a:r>
            <a:r>
              <a:rPr lang="en-GB" i="0" dirty="0">
                <a:solidFill>
                  <a:srgbClr val="000000"/>
                </a:solidFill>
                <a:effectLst/>
              </a:rPr>
              <a:t>Add Performance Level Feature</a:t>
            </a:r>
            <a:endParaRPr lang="en-IN" i="0" dirty="0">
              <a:solidFill>
                <a:srgbClr val="000000"/>
              </a:solidFill>
              <a:effectLst/>
            </a:endParaRPr>
          </a:p>
          <a:p>
            <a:endParaRPr lang="en-IN" b="1" i="0" dirty="0">
              <a:solidFill>
                <a:srgbClr val="000000"/>
              </a:solidFill>
              <a:effectLst/>
            </a:endParaRPr>
          </a:p>
          <a:p>
            <a:r>
              <a:rPr lang="en-GB" b="1" i="0" dirty="0">
                <a:solidFill>
                  <a:srgbClr val="000000"/>
                </a:solidFill>
                <a:effectLst/>
                <a:latin typeface="YAFcfrglpVA 0"/>
              </a:rPr>
              <a:t>DATA CLEANING </a:t>
            </a:r>
            <a:endParaRPr lang="en-GB" dirty="0">
              <a:solidFill>
                <a:srgbClr val="000000"/>
              </a:solidFill>
              <a:effectLst/>
              <a:latin typeface="YAFcfrglpVA 0"/>
            </a:endParaRPr>
          </a:p>
          <a:p>
            <a:r>
              <a:rPr lang="en-GB" b="0" i="0" dirty="0">
                <a:solidFill>
                  <a:srgbClr val="000000"/>
                </a:solidFill>
                <a:effectLst/>
                <a:latin typeface="YACgEZ1cb1Q 0"/>
              </a:rPr>
              <a:t>➢</a:t>
            </a:r>
            <a:r>
              <a:rPr lang="en-GB" i="0" dirty="0">
                <a:solidFill>
                  <a:srgbClr val="000000"/>
                </a:solidFill>
                <a:effectLst/>
              </a:rPr>
              <a:t>Identified the missing values.</a:t>
            </a:r>
            <a:r>
              <a:rPr lang="en-GB" b="1" i="0" dirty="0">
                <a:solidFill>
                  <a:srgbClr val="000000"/>
                </a:solidFill>
                <a:effectLst/>
              </a:rPr>
              <a:t> </a:t>
            </a:r>
            <a:endParaRPr lang="en-IN" b="1" i="0" dirty="0">
              <a:solidFill>
                <a:srgbClr val="000000"/>
              </a:solidFill>
              <a:effectLst/>
            </a:endParaRPr>
          </a:p>
          <a:p>
            <a:r>
              <a:rPr lang="en-GB" b="0" i="0" dirty="0">
                <a:solidFill>
                  <a:srgbClr val="000000"/>
                </a:solidFill>
                <a:effectLst/>
                <a:latin typeface="YACgEZ1cb1Q 0"/>
              </a:rPr>
              <a:t>➢</a:t>
            </a:r>
            <a:r>
              <a:rPr lang="en-GB" i="0" dirty="0">
                <a:solidFill>
                  <a:srgbClr val="000000"/>
                </a:solidFill>
                <a:effectLst/>
              </a:rPr>
              <a:t>Filtered the missing values.</a:t>
            </a:r>
            <a:endParaRPr lang="en-IN" i="0" dirty="0">
              <a:solidFill>
                <a:srgbClr val="000000"/>
              </a:solidFill>
              <a:effectLst/>
            </a:endParaRPr>
          </a:p>
          <a:p>
            <a:endParaRPr lang="en-GB" dirty="0">
              <a:solidFill>
                <a:srgbClr val="000000"/>
              </a:solidFill>
              <a:effectLst/>
              <a:latin typeface="YACgEZ1cb1Q 0"/>
            </a:endParaRPr>
          </a:p>
          <a:p>
            <a:r>
              <a:rPr lang="en-GB" b="1" i="0" dirty="0">
                <a:solidFill>
                  <a:srgbClr val="000000"/>
                </a:solidFill>
                <a:effectLst/>
                <a:latin typeface="YAFcfrglpVA 0"/>
              </a:rPr>
              <a:t>PERFORMANCE LEVEL </a:t>
            </a:r>
            <a:endParaRPr lang="en-GB" dirty="0">
              <a:solidFill>
                <a:srgbClr val="000000"/>
              </a:solidFill>
              <a:effectLst/>
              <a:latin typeface="YAFcfrglpVA 0"/>
            </a:endParaRPr>
          </a:p>
          <a:p>
            <a:r>
              <a:rPr lang="en-GB" b="0" i="0" dirty="0">
                <a:solidFill>
                  <a:srgbClr val="000000"/>
                </a:solidFill>
                <a:effectLst/>
                <a:latin typeface="YACgEZ1cb1Q 0"/>
              </a:rPr>
              <a:t>➢</a:t>
            </a:r>
            <a:r>
              <a:rPr lang="en-GB" i="0" dirty="0">
                <a:solidFill>
                  <a:srgbClr val="000000"/>
                </a:solidFill>
                <a:effectLst/>
              </a:rPr>
              <a:t>Using formula =IFS(Z8&gt;=5,”VERY HIGH”,Z8&gt;=4,”HIGH”,Z8&gt;=3,”MED”,TRUE,”LOW”)</a:t>
            </a:r>
            <a:endParaRPr lang="en-IN" i="0" dirty="0">
              <a:solidFill>
                <a:srgbClr val="000000"/>
              </a:solidFill>
              <a:effectLst/>
            </a:endParaRPr>
          </a:p>
          <a:p>
            <a:endParaRPr lang="en-GB" dirty="0">
              <a:solidFill>
                <a:srgbClr val="000000"/>
              </a:solidFill>
              <a:effectLst/>
              <a:latin typeface="YACgEZ1cb1Q 0"/>
            </a:endParaRPr>
          </a:p>
          <a:p>
            <a:r>
              <a:rPr lang="en-GB" b="1" i="0" dirty="0">
                <a:solidFill>
                  <a:srgbClr val="000000"/>
                </a:solidFill>
                <a:effectLst/>
                <a:latin typeface="YAFcfrglpVA 0"/>
              </a:rPr>
              <a:t>SUMMARY</a:t>
            </a:r>
            <a:endParaRPr lang="en-GB" dirty="0">
              <a:solidFill>
                <a:srgbClr val="000000"/>
              </a:solidFill>
              <a:effectLst/>
              <a:latin typeface="YAFcfrglpVA 0"/>
            </a:endParaRPr>
          </a:p>
          <a:p>
            <a:r>
              <a:rPr lang="en-GB" b="0" i="0" dirty="0">
                <a:solidFill>
                  <a:srgbClr val="000000"/>
                </a:solidFill>
                <a:effectLst/>
                <a:latin typeface="YACgEZ1cb1Q 0"/>
              </a:rPr>
              <a:t>➢</a:t>
            </a:r>
            <a:r>
              <a:rPr lang="en-GB" i="0" dirty="0">
                <a:solidFill>
                  <a:srgbClr val="000000"/>
                </a:solidFill>
                <a:effectLst/>
              </a:rPr>
              <a:t>PIVOT TABLE</a:t>
            </a:r>
            <a:endParaRPr lang="en-IN" i="0" dirty="0">
              <a:solidFill>
                <a:srgbClr val="000000"/>
              </a:solidFill>
              <a:effectLst/>
            </a:endParaRPr>
          </a:p>
          <a:p>
            <a:r>
              <a:rPr lang="en-GB" b="0" i="0" dirty="0">
                <a:solidFill>
                  <a:srgbClr val="000000"/>
                </a:solidFill>
                <a:effectLst/>
                <a:latin typeface="YACgEZ1cb1Q 0"/>
              </a:rPr>
              <a:t>➢</a:t>
            </a:r>
            <a:r>
              <a:rPr lang="en-GB" i="0" dirty="0">
                <a:solidFill>
                  <a:srgbClr val="000000"/>
                </a:solidFill>
                <a:effectLst/>
              </a:rPr>
              <a:t>PIE CHART </a:t>
            </a:r>
            <a:endParaRPr lang="en-IN" i="0" dirty="0">
              <a:solidFill>
                <a:srgbClr val="000000"/>
              </a:solidFill>
              <a:effectLst/>
            </a:endParaRPr>
          </a:p>
          <a:p>
            <a:endParaRPr lang="en-IN" b="1" i="0" dirty="0">
              <a:solidFill>
                <a:srgbClr val="000000"/>
              </a:solidFill>
              <a:effectLst/>
            </a:endParaRPr>
          </a:p>
          <a:p>
            <a:r>
              <a:rPr lang="en-GB" b="1" i="0" dirty="0">
                <a:solidFill>
                  <a:srgbClr val="000000"/>
                </a:solidFill>
                <a:effectLst/>
                <a:latin typeface="YAFcfrglpVA 0"/>
              </a:rPr>
              <a:t>VISUALIZATION </a:t>
            </a:r>
            <a:endParaRPr lang="en-GB" dirty="0">
              <a:solidFill>
                <a:srgbClr val="000000"/>
              </a:solidFill>
              <a:effectLst/>
              <a:latin typeface="YAFcfrglpVA 0"/>
            </a:endParaRPr>
          </a:p>
          <a:p>
            <a:r>
              <a:rPr lang="en-GB" b="0" i="0" dirty="0">
                <a:solidFill>
                  <a:srgbClr val="000000"/>
                </a:solidFill>
                <a:effectLst/>
                <a:latin typeface="YACgEZ1cb1Q 0"/>
              </a:rPr>
              <a:t>➢</a:t>
            </a:r>
            <a:r>
              <a:rPr lang="en-GB" i="0" dirty="0">
                <a:solidFill>
                  <a:srgbClr val="000000"/>
                </a:solidFill>
                <a:effectLst/>
              </a:rPr>
              <a:t>Graph</a:t>
            </a:r>
            <a:endParaRPr lang="en-IN" i="0" dirty="0">
              <a:solidFill>
                <a:srgbClr val="000000"/>
              </a:solidFill>
              <a:effectLst/>
            </a:endParaRPr>
          </a:p>
          <a:p>
            <a:r>
              <a:rPr lang="en-GB" b="0" i="0" dirty="0">
                <a:solidFill>
                  <a:srgbClr val="000000"/>
                </a:solidFill>
                <a:effectLst/>
                <a:latin typeface="YACgEZ1cb1Q 0"/>
              </a:rPr>
              <a:t>➢</a:t>
            </a:r>
            <a:r>
              <a:rPr lang="en-GB" b="1" i="0" dirty="0">
                <a:solidFill>
                  <a:srgbClr val="000000"/>
                </a:solidFill>
                <a:effectLst/>
              </a:rPr>
              <a:t> </a:t>
            </a:r>
            <a:r>
              <a:rPr lang="en-GB" i="0" dirty="0">
                <a:solidFill>
                  <a:srgbClr val="000000"/>
                </a:solidFill>
                <a:effectLst/>
              </a:rPr>
              <a:t>Pie chart</a:t>
            </a:r>
            <a:endParaRPr lang="en-GB" dirty="0">
              <a:solidFill>
                <a:srgbClr val="000000"/>
              </a:solidFill>
              <a:effectLst/>
              <a:latin typeface="YACgEZ1cb1Q 0"/>
            </a:endParaRPr>
          </a:p>
          <a:p>
            <a:endParaRPr lang="en-GB" dirty="0">
              <a:solidFill>
                <a:srgbClr val="000000"/>
              </a:solidFill>
              <a:effectLst/>
              <a:latin typeface="YACgEZ1cb1Q 0"/>
            </a:endParaRPr>
          </a:p>
          <a:p>
            <a:endParaRPr lang="en-GB" dirty="0">
              <a:solidFill>
                <a:srgbClr val="000000"/>
              </a:solidFill>
              <a:effectLst/>
              <a:latin typeface="YACgEZ1cb1Q 0"/>
            </a:endParaRPr>
          </a:p>
          <a:p>
            <a:endParaRPr lang="en-GB" dirty="0">
              <a:solidFill>
                <a:srgbClr val="000000"/>
              </a:solidFill>
              <a:effectLst/>
              <a:latin typeface="YACgEZ1cb1Q 0"/>
            </a:endParaRPr>
          </a:p>
          <a:p>
            <a:endParaRPr lang="en-GB" dirty="0">
              <a:solidFill>
                <a:srgbClr val="000000"/>
              </a:solidFill>
              <a:effectLst/>
              <a:latin typeface="YACgEZ1cb1Q 0"/>
            </a:endParaRPr>
          </a:p>
          <a:p>
            <a:endParaRPr lang="en-GB" dirty="0">
              <a:solidFill>
                <a:srgbClr val="000000"/>
              </a:solidFill>
              <a:effectLst/>
              <a:latin typeface="YACgEZ1cb1Q 0"/>
            </a:endParaRP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20A6AFF1-7081-8204-C20D-47C63B0B5BCA}"/>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C9EFBC52-10E0-3B60-79E9-EB8E92FF1D26}"/>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7EF4056B-2AB2-7919-D7FF-D962CDEBBBDD}"/>
              </a:ext>
            </a:extLst>
          </p:cNvPr>
          <p:cNvSpPr txBox="1"/>
          <p:nvPr/>
        </p:nvSpPr>
        <p:spPr>
          <a:xfrm>
            <a:off x="5186082" y="2519082"/>
            <a:ext cx="1828800" cy="1828800"/>
          </a:xfrm>
          <a:prstGeom prst="rect">
            <a:avLst/>
          </a:prstGeom>
          <a:noFill/>
        </p:spPr>
        <p:txBody>
          <a:bodyPr wrap="square" rtlCol="0">
            <a:spAutoFit/>
          </a:bodyPr>
          <a:lstStyle/>
          <a:p>
            <a:pPr algn="l"/>
            <a:endParaRPr lang="en-US"/>
          </a:p>
        </p:txBody>
      </p:sp>
      <p:sp>
        <p:nvSpPr>
          <p:cNvPr id="15" name="TextBox 14">
            <a:extLst>
              <a:ext uri="{FF2B5EF4-FFF2-40B4-BE49-F238E27FC236}">
                <a16:creationId xmlns:a16="http://schemas.microsoft.com/office/drawing/2014/main" id="{4BF9DC58-8E01-97E1-6DC2-952F757AB451}"/>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pic>
        <p:nvPicPr>
          <p:cNvPr id="20" name="Picture 19">
            <a:extLst>
              <a:ext uri="{FF2B5EF4-FFF2-40B4-BE49-F238E27FC236}">
                <a16:creationId xmlns:a16="http://schemas.microsoft.com/office/drawing/2014/main" id="{3572C580-CD26-2798-CC19-B73B4EC76896}"/>
              </a:ext>
            </a:extLst>
          </p:cNvPr>
          <p:cNvPicPr>
            <a:picLocks noChangeAspect="1"/>
          </p:cNvPicPr>
          <p:nvPr/>
        </p:nvPicPr>
        <p:blipFill>
          <a:blip r:embed="rId3">
            <a:extLst>
              <a:ext uri="{28A0092B-C50C-407E-A947-70E740481C1C}">
                <a14:useLocalDpi xmlns:a14="http://schemas.microsoft.com/office/drawing/2010/main" val="0"/>
              </a:ext>
            </a:extLst>
          </a:blip>
          <a:srcRect b="7207"/>
          <a:stretch/>
        </p:blipFill>
        <p:spPr>
          <a:xfrm>
            <a:off x="1010687" y="1143634"/>
            <a:ext cx="7337778" cy="50281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9902-C70A-935C-735E-A8621BD7CA26}"/>
              </a:ext>
            </a:extLst>
          </p:cNvPr>
          <p:cNvSpPr>
            <a:spLocks noGrp="1"/>
          </p:cNvSpPr>
          <p:nvPr>
            <p:ph type="title"/>
          </p:nvPr>
        </p:nvSpPr>
        <p:spPr>
          <a:xfrm>
            <a:off x="755332" y="385444"/>
            <a:ext cx="10681335" cy="738664"/>
          </a:xfrm>
        </p:spPr>
        <p:txBody>
          <a:bodyPr/>
          <a:lstStyle/>
          <a:p>
            <a:r>
              <a:rPr lang="en-IN" dirty="0">
                <a:latin typeface="Trebuchet MS" panose="020B0603020202020204" pitchFamily="34" charset="0"/>
              </a:rPr>
              <a:t>RESULTS</a:t>
            </a:r>
            <a:endParaRPr lang="en-US" dirty="0">
              <a:latin typeface="Trebuchet MS" panose="020B0603020202020204" pitchFamily="34" charset="0"/>
            </a:endParaRPr>
          </a:p>
        </p:txBody>
      </p:sp>
      <p:pic>
        <p:nvPicPr>
          <p:cNvPr id="3" name="Picture 2">
            <a:extLst>
              <a:ext uri="{FF2B5EF4-FFF2-40B4-BE49-F238E27FC236}">
                <a16:creationId xmlns:a16="http://schemas.microsoft.com/office/drawing/2014/main" id="{ECBC09ED-5B22-E303-00CB-4B1C8C7A5CAE}"/>
              </a:ext>
            </a:extLst>
          </p:cNvPr>
          <p:cNvPicPr>
            <a:picLocks noChangeAspect="1"/>
          </p:cNvPicPr>
          <p:nvPr/>
        </p:nvPicPr>
        <p:blipFill>
          <a:blip r:embed="rId2">
            <a:extLst>
              <a:ext uri="{28A0092B-C50C-407E-A947-70E740481C1C}">
                <a14:useLocalDpi xmlns:a14="http://schemas.microsoft.com/office/drawing/2010/main" val="0"/>
              </a:ext>
            </a:extLst>
          </a:blip>
          <a:srcRect b="1774"/>
          <a:stretch/>
        </p:blipFill>
        <p:spPr>
          <a:xfrm>
            <a:off x="1517802" y="1124108"/>
            <a:ext cx="6359408" cy="5322546"/>
          </a:xfrm>
          <a:prstGeom prst="rect">
            <a:avLst/>
          </a:prstGeom>
        </p:spPr>
      </p:pic>
    </p:spTree>
    <p:extLst>
      <p:ext uri="{BB962C8B-B14F-4D97-AF65-F5344CB8AC3E}">
        <p14:creationId xmlns:p14="http://schemas.microsoft.com/office/powerpoint/2010/main" val="376639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8A97FA-E0C1-4589-8B7F-7EE710A2A97E}"/>
              </a:ext>
            </a:extLst>
          </p:cNvPr>
          <p:cNvSpPr txBox="1"/>
          <p:nvPr/>
        </p:nvSpPr>
        <p:spPr>
          <a:xfrm>
            <a:off x="1649504" y="1582340"/>
            <a:ext cx="7458637" cy="3970318"/>
          </a:xfrm>
          <a:prstGeom prst="rect">
            <a:avLst/>
          </a:prstGeom>
          <a:noFill/>
        </p:spPr>
        <p:txBody>
          <a:bodyPr wrap="square" rtlCol="0">
            <a:spAutoFit/>
          </a:bodyPr>
          <a:lstStyle/>
          <a:p>
            <a:pPr algn="l"/>
            <a:r>
              <a:rPr lang="en-GB" b="1" i="0" dirty="0">
                <a:solidFill>
                  <a:srgbClr val="000000"/>
                </a:solidFill>
                <a:effectLst/>
              </a:rPr>
              <a:t>EMPLOYEE PERFORMANCE ANALYSIS</a:t>
            </a:r>
            <a:endParaRPr lang="en-IN" b="1" i="0" dirty="0">
              <a:solidFill>
                <a:srgbClr val="000000"/>
              </a:solidFill>
              <a:effectLst/>
            </a:endParaRPr>
          </a:p>
          <a:p>
            <a:pPr algn="l"/>
            <a:endParaRPr lang="en-IN" b="0" i="0" dirty="0">
              <a:solidFill>
                <a:srgbClr val="000000"/>
              </a:solidFill>
              <a:effectLst/>
            </a:endParaRPr>
          </a:p>
          <a:p>
            <a:r>
              <a:rPr lang="en-IN" b="0" i="0" dirty="0">
                <a:solidFill>
                  <a:srgbClr val="2C3C43"/>
                </a:solidFill>
                <a:effectLst/>
                <a:latin typeface="YADLjI9qxTA 0"/>
              </a:rPr>
              <a:t>•</a:t>
            </a:r>
            <a:r>
              <a:rPr lang="en-GB" b="0" i="0" dirty="0">
                <a:solidFill>
                  <a:srgbClr val="2C3C43"/>
                </a:solidFill>
                <a:effectLst/>
                <a:latin typeface="YADLjI9qxTA 0"/>
              </a:rPr>
              <a:t>BY COMPARING THE PERFORMANCE OF THE EMPLOYEES. THE EMPLOYEES ARE HIGHER IN NUMBER. THERE ARE MORE PEOPLE IN AVERAGE LEVEL EMPLOYEES. </a:t>
            </a:r>
            <a:endParaRPr lang="en-IN" b="0" i="0" dirty="0">
              <a:solidFill>
                <a:srgbClr val="2C3C43"/>
              </a:solidFill>
              <a:effectLst/>
              <a:latin typeface="YADLjI9qxTA 0"/>
            </a:endParaRPr>
          </a:p>
          <a:p>
            <a:endParaRPr lang="en-GB" dirty="0">
              <a:solidFill>
                <a:srgbClr val="2C3C43"/>
              </a:solidFill>
              <a:effectLst/>
              <a:latin typeface="YADLjI9qxTA 0"/>
            </a:endParaRPr>
          </a:p>
          <a:p>
            <a:r>
              <a:rPr lang="en-IN" b="0" i="0" dirty="0">
                <a:solidFill>
                  <a:srgbClr val="2C3C43"/>
                </a:solidFill>
                <a:effectLst/>
                <a:latin typeface="YADLjI9qxTA 0"/>
              </a:rPr>
              <a:t>•</a:t>
            </a:r>
            <a:r>
              <a:rPr lang="en-GB" b="0" i="0" dirty="0">
                <a:solidFill>
                  <a:srgbClr val="2C3C43"/>
                </a:solidFill>
                <a:effectLst/>
                <a:latin typeface="YADLjI9qxTA 0"/>
              </a:rPr>
              <a:t>WE HAVE TO MOTIVAYE THE EMPLOYEES TO DEVELOP THEIR SKILLS AND </a:t>
            </a:r>
            <a:r>
              <a:rPr lang="en-IN" b="0" i="0" dirty="0">
                <a:solidFill>
                  <a:srgbClr val="2C3C43"/>
                </a:solidFill>
                <a:effectLst/>
                <a:latin typeface="YADLjI9qxTA 0"/>
              </a:rPr>
              <a:t>TALENTS </a:t>
            </a:r>
            <a:r>
              <a:rPr lang="en-GB" b="0" i="0" dirty="0">
                <a:solidFill>
                  <a:srgbClr val="2C3C43"/>
                </a:solidFill>
                <a:effectLst/>
                <a:latin typeface="YADLjI9qxTA 0"/>
              </a:rPr>
              <a:t>TO ACHIEVE THE ORGANISATIONAL GOALS AND OBJECTIVES TO REACH THE PLACE OF HIGH LEVEL </a:t>
            </a:r>
            <a:r>
              <a:rPr lang="en-IN" b="0" i="0" dirty="0">
                <a:solidFill>
                  <a:srgbClr val="2C3C43"/>
                </a:solidFill>
                <a:effectLst/>
                <a:latin typeface="YADLjI9qxTA 0"/>
              </a:rPr>
              <a:t>PER</a:t>
            </a:r>
            <a:r>
              <a:rPr lang="en-IN" dirty="0">
                <a:solidFill>
                  <a:srgbClr val="000000"/>
                </a:solidFill>
                <a:latin typeface="YADLjI9qxTA 0"/>
              </a:rPr>
              <a:t>F</a:t>
            </a:r>
            <a:r>
              <a:rPr lang="en-GB" b="0" i="0" dirty="0">
                <a:solidFill>
                  <a:srgbClr val="2C3C43"/>
                </a:solidFill>
                <a:effectLst/>
                <a:latin typeface="YADLjI9qxTA 0"/>
              </a:rPr>
              <a:t>ORMANCE TO SUSTAIN THE GOALS AND TARGETS.</a:t>
            </a:r>
            <a:endParaRPr lang="en-IN" b="0" i="0" dirty="0">
              <a:solidFill>
                <a:srgbClr val="2C3C43"/>
              </a:solidFill>
              <a:effectLst/>
              <a:latin typeface="YADLjI9qxTA 0"/>
            </a:endParaRPr>
          </a:p>
          <a:p>
            <a:endParaRPr lang="en-GB" dirty="0">
              <a:solidFill>
                <a:srgbClr val="2C3C43"/>
              </a:solidFill>
              <a:effectLst/>
              <a:latin typeface="YADLjI9qxTA 0"/>
            </a:endParaRPr>
          </a:p>
          <a:p>
            <a:r>
              <a:rPr lang="en-IN" b="0" i="0" dirty="0">
                <a:solidFill>
                  <a:srgbClr val="2C3C43"/>
                </a:solidFill>
                <a:effectLst/>
                <a:latin typeface="YADLjI9qxTA 0"/>
              </a:rPr>
              <a:t>•</a:t>
            </a:r>
            <a:r>
              <a:rPr lang="en-GB" b="0" i="0" dirty="0">
                <a:solidFill>
                  <a:srgbClr val="2C3C43"/>
                </a:solidFill>
                <a:effectLst/>
                <a:latin typeface="YADLjI9qxTA 0"/>
              </a:rPr>
              <a:t>WE HAVE TO TRAIN AND DEVELOP THE EMPLOYEES WITH BETTER OUTCOME TOREACH THE ORGANISATIONAL GOALS. </a:t>
            </a:r>
            <a:endParaRPr lang="en-GB" dirty="0">
              <a:solidFill>
                <a:srgbClr val="2C3C43"/>
              </a:solidFill>
              <a:effectLst/>
              <a:latin typeface="YADLjI9qxTA 0"/>
            </a:endParaRPr>
          </a:p>
          <a:p>
            <a:pPr algn="l"/>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BEC35654-D416-3359-A5F6-0523AAA49DCC}"/>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25" name="TextBox 24">
            <a:extLst>
              <a:ext uri="{FF2B5EF4-FFF2-40B4-BE49-F238E27FC236}">
                <a16:creationId xmlns:a16="http://schemas.microsoft.com/office/drawing/2014/main" id="{DB617BB0-32F3-7A04-36A1-73E9684DADF8}"/>
              </a:ext>
            </a:extLst>
          </p:cNvPr>
          <p:cNvSpPr txBox="1"/>
          <p:nvPr/>
        </p:nvSpPr>
        <p:spPr>
          <a:xfrm>
            <a:off x="729406" y="2627224"/>
            <a:ext cx="8814947" cy="107721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EMPLOYEE PERFORMANCE ANALYSIS USING EXCEL</a:t>
            </a:r>
            <a:endParaRPr lang="en-IN" sz="32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8FF3D67-0D01-C3B6-13F8-82475303F951}"/>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CA306953-CC61-6C52-9385-697357478D18}"/>
              </a:ext>
            </a:extLst>
          </p:cNvPr>
          <p:cNvSpPr txBox="1"/>
          <p:nvPr/>
        </p:nvSpPr>
        <p:spPr>
          <a:xfrm>
            <a:off x="380911" y="2127961"/>
            <a:ext cx="8291602" cy="4154984"/>
          </a:xfrm>
          <a:prstGeom prst="rect">
            <a:avLst/>
          </a:prstGeom>
          <a:noFill/>
        </p:spPr>
        <p:txBody>
          <a:bodyPr wrap="square" rtlCol="0">
            <a:spAutoFit/>
          </a:bodyPr>
          <a:lstStyle/>
          <a:p>
            <a:r>
              <a:rPr lang="en-IN" sz="2400" i="0" dirty="0">
                <a:solidFill>
                  <a:srgbClr val="000000"/>
                </a:solidFill>
                <a:effectLst/>
              </a:rPr>
              <a:t>•</a:t>
            </a:r>
            <a:r>
              <a:rPr lang="en-GB" sz="2400" i="0" dirty="0">
                <a:solidFill>
                  <a:srgbClr val="000000"/>
                </a:solidFill>
                <a:effectLst/>
              </a:rPr>
              <a:t>We have to track the performance of employees work motive for the organization and So that we can completely focus on the growth and structure of the organization and also to develop their personal skills and talents. </a:t>
            </a:r>
            <a:endParaRPr lang="en-IN" sz="2400" i="0" dirty="0">
              <a:solidFill>
                <a:srgbClr val="000000"/>
              </a:solidFill>
              <a:effectLst/>
            </a:endParaRPr>
          </a:p>
          <a:p>
            <a:endParaRPr lang="en-GB" sz="2400" dirty="0">
              <a:solidFill>
                <a:srgbClr val="000000"/>
              </a:solidFill>
              <a:effectLst/>
            </a:endParaRPr>
          </a:p>
          <a:p>
            <a:r>
              <a:rPr lang="en-IN" sz="2400" i="0" dirty="0">
                <a:solidFill>
                  <a:srgbClr val="000000"/>
                </a:solidFill>
                <a:effectLst/>
              </a:rPr>
              <a:t>•</a:t>
            </a:r>
            <a:r>
              <a:rPr lang="en-GB" sz="2400" i="0" dirty="0">
                <a:solidFill>
                  <a:srgbClr val="000000"/>
                </a:solidFill>
                <a:effectLst/>
              </a:rPr>
              <a:t>We have to motivate the best and executive employees with increments, promotion and bonus.</a:t>
            </a:r>
            <a:endParaRPr lang="en-IN" sz="2400" i="0" dirty="0">
              <a:solidFill>
                <a:srgbClr val="000000"/>
              </a:solidFill>
              <a:effectLst/>
            </a:endParaRPr>
          </a:p>
          <a:p>
            <a:endParaRPr lang="en-GB" sz="2400" dirty="0">
              <a:solidFill>
                <a:srgbClr val="000000"/>
              </a:solidFill>
              <a:effectLst/>
            </a:endParaRPr>
          </a:p>
          <a:p>
            <a:r>
              <a:rPr lang="en-IN" sz="2400" i="0" dirty="0">
                <a:solidFill>
                  <a:srgbClr val="000000"/>
                </a:solidFill>
                <a:effectLst/>
              </a:rPr>
              <a:t>•</a:t>
            </a:r>
            <a:r>
              <a:rPr lang="en-GB" sz="2400" i="0" dirty="0">
                <a:solidFill>
                  <a:srgbClr val="000000"/>
                </a:solidFill>
                <a:effectLst/>
              </a:rPr>
              <a:t>We have to train and motivate the under developed employees in a and effective manner with proper specifications.</a:t>
            </a:r>
            <a:endParaRPr lang="en-GB" sz="2400" dirty="0">
              <a:solidFill>
                <a:srgbClr val="000000"/>
              </a:solidFill>
              <a:effectLst/>
            </a:endParaRPr>
          </a:p>
          <a:p>
            <a:pPr algn="l"/>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D64CB2F-2174-E32B-946F-C87504184B23}"/>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4D3B183E-96FF-5B18-35F7-64A0FF650DCF}"/>
              </a:ext>
            </a:extLst>
          </p:cNvPr>
          <p:cNvSpPr txBox="1"/>
          <p:nvPr/>
        </p:nvSpPr>
        <p:spPr>
          <a:xfrm>
            <a:off x="1129274" y="2133600"/>
            <a:ext cx="8731623" cy="2739211"/>
          </a:xfrm>
          <a:prstGeom prst="rect">
            <a:avLst/>
          </a:prstGeom>
          <a:noFill/>
        </p:spPr>
        <p:txBody>
          <a:bodyPr wrap="square" rtlCol="0">
            <a:spAutoFit/>
          </a:bodyPr>
          <a:lstStyle/>
          <a:p>
            <a:r>
              <a:rPr lang="en-GB" sz="2400" i="0" dirty="0">
                <a:solidFill>
                  <a:srgbClr val="000000"/>
                </a:solidFill>
                <a:effectLst/>
              </a:rPr>
              <a:t>EMPLOYEE DATA ANALYSIS </a:t>
            </a:r>
            <a:endParaRPr lang="en-IN" sz="2400" i="0" dirty="0">
              <a:solidFill>
                <a:srgbClr val="000000"/>
              </a:solidFill>
              <a:effectLst/>
            </a:endParaRPr>
          </a:p>
          <a:p>
            <a:endParaRPr lang="en-GB" sz="2400" dirty="0">
              <a:solidFill>
                <a:srgbClr val="000000"/>
              </a:solidFill>
              <a:effectLst/>
            </a:endParaRPr>
          </a:p>
          <a:p>
            <a:r>
              <a:rPr lang="en-GB" sz="2400" i="0" dirty="0">
                <a:solidFill>
                  <a:srgbClr val="000000"/>
                </a:solidFill>
                <a:effectLst/>
              </a:rPr>
              <a:t>Analysing the performance of the employees by considering the various factors like Gender, Performance score , Ratings and their Achievements , in order to identify the trends and patterns of different categories of employees like high, medium and low. </a:t>
            </a:r>
            <a:endParaRPr lang="en-GB" sz="2400" dirty="0">
              <a:solidFill>
                <a:srgbClr val="000000"/>
              </a:solidFill>
              <a:effectLst/>
            </a:endParaRPr>
          </a:p>
          <a:p>
            <a:pPr algn="l"/>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8296D65-7921-DD49-5D46-138E28DDEFCF}"/>
              </a:ext>
            </a:extLst>
          </p:cNvPr>
          <p:cNvSpPr txBox="1"/>
          <p:nvPr/>
        </p:nvSpPr>
        <p:spPr>
          <a:xfrm rot="10800000" flipV="1">
            <a:off x="1130393" y="2052138"/>
            <a:ext cx="8731066" cy="3477875"/>
          </a:xfrm>
          <a:prstGeom prst="rect">
            <a:avLst/>
          </a:prstGeom>
          <a:noFill/>
        </p:spPr>
        <p:txBody>
          <a:bodyPr wrap="square" rtlCol="0">
            <a:spAutoFit/>
          </a:bodyPr>
          <a:lstStyle/>
          <a:p>
            <a:pPr marL="342900" indent="-342900" algn="l">
              <a:buAutoNum type="arabicPeriod"/>
            </a:pPr>
            <a:r>
              <a:rPr lang="en-US" sz="2000" b="1" dirty="0"/>
              <a:t>HR Business Partners</a:t>
            </a:r>
            <a:r>
              <a:rPr lang="en-US" sz="2000" dirty="0"/>
              <a:t>: To inform talent management decisions and ensure fair and competitive compensation practices.</a:t>
            </a:r>
            <a:endParaRPr lang="en-IN" sz="2000" dirty="0"/>
          </a:p>
          <a:p>
            <a:pPr marL="342900" indent="-342900" algn="l">
              <a:buAutoNum type="arabicPeriod"/>
            </a:pPr>
            <a:r>
              <a:rPr lang="en-US" sz="2000" b="1" dirty="0"/>
              <a:t>Compensation Analysts</a:t>
            </a:r>
            <a:r>
              <a:rPr lang="en-IN" sz="2000" b="1" dirty="0"/>
              <a:t> </a:t>
            </a:r>
            <a:r>
              <a:rPr lang="en-IN" sz="2000" dirty="0"/>
              <a:t>:</a:t>
            </a:r>
            <a:r>
              <a:rPr lang="en-US" sz="2000" dirty="0"/>
              <a:t> To analyze and interpret compensation data, identify trends, and make recommendations.</a:t>
            </a:r>
            <a:endParaRPr lang="en-IN" sz="2000" dirty="0"/>
          </a:p>
          <a:p>
            <a:pPr marL="342900" indent="-342900" algn="l">
              <a:buAutoNum type="arabicPeriod"/>
            </a:pPr>
            <a:r>
              <a:rPr lang="en-US" sz="2000" b="1" dirty="0"/>
              <a:t>Finance Team</a:t>
            </a:r>
            <a:r>
              <a:rPr lang="en-US" sz="2000" dirty="0"/>
              <a:t>: To inform budgeting and financial planning decisions related to salaries, bonuses, and benefits.</a:t>
            </a:r>
            <a:endParaRPr lang="en-IN" sz="2000" dirty="0"/>
          </a:p>
          <a:p>
            <a:pPr marL="342900" indent="-342900" algn="l">
              <a:buAutoNum type="arabicPeriod"/>
            </a:pPr>
            <a:r>
              <a:rPr lang="en-US" sz="2000" b="1" dirty="0"/>
              <a:t>Management</a:t>
            </a:r>
            <a:r>
              <a:rPr lang="en-US" sz="2000" dirty="0"/>
              <a:t> </a:t>
            </a:r>
            <a:r>
              <a:rPr lang="en-US" sz="2000" b="1" dirty="0"/>
              <a:t>and Leadership</a:t>
            </a:r>
            <a:r>
              <a:rPr lang="en-US" sz="2000" dirty="0"/>
              <a:t>: To make strategic decisions about talent acquisition, retention, and development</a:t>
            </a:r>
            <a:r>
              <a:rPr lang="en-IN" sz="2000" dirty="0"/>
              <a:t>.</a:t>
            </a:r>
          </a:p>
          <a:p>
            <a:pPr marL="342900" indent="-342900" algn="l">
              <a:buAutoNum type="arabicPeriod"/>
            </a:pPr>
            <a:r>
              <a:rPr lang="en-US" sz="2000" b="1" dirty="0"/>
              <a:t>Employees</a:t>
            </a:r>
            <a:r>
              <a:rPr lang="en-US" sz="2000" dirty="0"/>
              <a:t>: Indirectly, as the project aims to ensure fair and equitable compensation </a:t>
            </a:r>
            <a:r>
              <a:rPr lang="en-IN" sz="2000" dirty="0"/>
              <a:t>       </a:t>
            </a:r>
            <a:r>
              <a:rPr lang="en-US" sz="2000" dirty="0"/>
              <a:t>practices, which can impact employee satisfaction and engagement.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3C63D2D-567C-16C3-77E5-DA2F950E8FE1}"/>
              </a:ext>
            </a:extLst>
          </p:cNvPr>
          <p:cNvSpPr txBox="1"/>
          <p:nvPr/>
        </p:nvSpPr>
        <p:spPr>
          <a:xfrm>
            <a:off x="2825702" y="2161045"/>
            <a:ext cx="8055070" cy="2677656"/>
          </a:xfrm>
          <a:prstGeom prst="rect">
            <a:avLst/>
          </a:prstGeom>
          <a:noFill/>
        </p:spPr>
        <p:txBody>
          <a:bodyPr wrap="square" rtlCol="0">
            <a:spAutoFit/>
          </a:bodyPr>
          <a:lstStyle/>
          <a:p>
            <a:pPr algn="l"/>
            <a:r>
              <a:rPr lang="en-GB" sz="2400" b="0" i="0" dirty="0">
                <a:solidFill>
                  <a:srgbClr val="C00000"/>
                </a:solidFill>
                <a:effectLst/>
              </a:rPr>
              <a:t>CONDITIONAL FORMATTING – </a:t>
            </a:r>
            <a:r>
              <a:rPr lang="en-GB" sz="2400" b="0" i="0" dirty="0">
                <a:solidFill>
                  <a:srgbClr val="000000"/>
                </a:solidFill>
                <a:effectLst/>
              </a:rPr>
              <a:t>TO IDENTIFY THE MISSING DATA </a:t>
            </a:r>
            <a:r>
              <a:rPr lang="en-GB" sz="2400" b="0" i="0" dirty="0">
                <a:solidFill>
                  <a:srgbClr val="C00000"/>
                </a:solidFill>
                <a:effectLst/>
              </a:rPr>
              <a:t>FILTER – </a:t>
            </a:r>
            <a:r>
              <a:rPr lang="en-GB" sz="2400" b="0" i="0" dirty="0">
                <a:solidFill>
                  <a:srgbClr val="000000"/>
                </a:solidFill>
                <a:effectLst/>
              </a:rPr>
              <a:t>FOR THE PURPOSE OF REMOVING THE UNWANTED DATA.</a:t>
            </a:r>
            <a:endParaRPr lang="en-IN" sz="2400" b="0" i="0" dirty="0">
              <a:solidFill>
                <a:srgbClr val="000000"/>
              </a:solidFill>
              <a:effectLst/>
            </a:endParaRPr>
          </a:p>
          <a:p>
            <a:pPr algn="l"/>
            <a:r>
              <a:rPr lang="en-GB" sz="2400" b="0" i="0" dirty="0">
                <a:solidFill>
                  <a:srgbClr val="000000"/>
                </a:solidFill>
                <a:effectLst/>
              </a:rPr>
              <a:t> </a:t>
            </a:r>
            <a:r>
              <a:rPr lang="en-GB" sz="2400" b="0" i="0" dirty="0">
                <a:solidFill>
                  <a:srgbClr val="C00000"/>
                </a:solidFill>
                <a:effectLst/>
              </a:rPr>
              <a:t>FORMULA- </a:t>
            </a:r>
            <a:r>
              <a:rPr lang="en-GB" sz="2400" b="0" i="0" dirty="0">
                <a:solidFill>
                  <a:srgbClr val="000000"/>
                </a:solidFill>
                <a:effectLst/>
              </a:rPr>
              <a:t>FOR IDENTIFYING THE PERFORMANCRE THE </a:t>
            </a:r>
            <a:r>
              <a:rPr lang="en-IN" sz="2400" b="0" i="0" dirty="0">
                <a:solidFill>
                  <a:srgbClr val="000000"/>
                </a:solidFill>
                <a:effectLst/>
              </a:rPr>
              <a:t>     </a:t>
            </a:r>
            <a:r>
              <a:rPr lang="en-GB" sz="2400" b="0" i="0" dirty="0">
                <a:solidFill>
                  <a:srgbClr val="000000"/>
                </a:solidFill>
                <a:effectLst/>
              </a:rPr>
              <a:t>EMPLOYEES</a:t>
            </a:r>
            <a:r>
              <a:rPr lang="en-IN" sz="2400" b="0" i="0" dirty="0">
                <a:solidFill>
                  <a:srgbClr val="000000"/>
                </a:solidFill>
                <a:effectLst/>
              </a:rPr>
              <a:t>.</a:t>
            </a:r>
            <a:endParaRPr lang="en-IN" sz="2400" dirty="0">
              <a:solidFill>
                <a:srgbClr val="000000"/>
              </a:solidFill>
            </a:endParaRPr>
          </a:p>
          <a:p>
            <a:pPr algn="l"/>
            <a:r>
              <a:rPr lang="en-GB" sz="2400" b="0" i="0" dirty="0">
                <a:solidFill>
                  <a:srgbClr val="000000"/>
                </a:solidFill>
                <a:effectLst/>
              </a:rPr>
              <a:t> </a:t>
            </a:r>
            <a:r>
              <a:rPr lang="en-GB" sz="2400" b="0" i="0" dirty="0">
                <a:solidFill>
                  <a:srgbClr val="C00000"/>
                </a:solidFill>
                <a:effectLst/>
              </a:rPr>
              <a:t>PIVOT TABLE </a:t>
            </a:r>
            <a:r>
              <a:rPr lang="en-GB" sz="2400" b="0" i="0" dirty="0">
                <a:solidFill>
                  <a:srgbClr val="000000"/>
                </a:solidFill>
                <a:effectLst/>
              </a:rPr>
              <a:t>- TO CONVERT THE DATA INTO SHORT SUMMARY . </a:t>
            </a:r>
            <a:r>
              <a:rPr lang="en-GB" sz="2400" b="0" i="0" dirty="0">
                <a:solidFill>
                  <a:srgbClr val="C00000"/>
                </a:solidFill>
                <a:effectLst/>
              </a:rPr>
              <a:t>GRAPH </a:t>
            </a:r>
            <a:r>
              <a:rPr lang="en-GB" sz="2400" b="0" i="0" dirty="0">
                <a:solidFill>
                  <a:srgbClr val="000000"/>
                </a:solidFill>
                <a:effectLst/>
              </a:rPr>
              <a:t>– DATA VISUALIZATION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176B108-B968-A269-FADA-C20753C1864E}"/>
              </a:ext>
            </a:extLst>
          </p:cNvPr>
          <p:cNvSpPr txBox="1"/>
          <p:nvPr/>
        </p:nvSpPr>
        <p:spPr>
          <a:xfrm>
            <a:off x="1371599" y="1936377"/>
            <a:ext cx="6714566" cy="2677656"/>
          </a:xfrm>
          <a:prstGeom prst="rect">
            <a:avLst/>
          </a:prstGeom>
          <a:noFill/>
        </p:spPr>
        <p:txBody>
          <a:bodyPr wrap="square" rtlCol="0">
            <a:spAutoFit/>
          </a:bodyPr>
          <a:lstStyle/>
          <a:p>
            <a:r>
              <a:rPr lang="en-GB" sz="2400" i="0" dirty="0">
                <a:effectLst/>
              </a:rPr>
              <a:t>EMPLOYEE = KAGGLE 26- FEATURES 9- FEATURES EMPLOYEE – ID – NUMERICAL VALUES. </a:t>
            </a:r>
            <a:endParaRPr lang="en-IN" sz="2400" i="0" dirty="0">
              <a:effectLst/>
            </a:endParaRPr>
          </a:p>
          <a:p>
            <a:r>
              <a:rPr lang="en-GB" sz="2400" i="0" dirty="0">
                <a:effectLst/>
              </a:rPr>
              <a:t>NAME – TEXT</a:t>
            </a:r>
            <a:endParaRPr lang="en-GB" sz="2400" dirty="0">
              <a:effectLst/>
            </a:endParaRPr>
          </a:p>
          <a:p>
            <a:r>
              <a:rPr lang="en-GB" sz="2400" i="0" dirty="0">
                <a:effectLst/>
              </a:rPr>
              <a:t>EMPLOYEE TYPE </a:t>
            </a:r>
            <a:endParaRPr lang="en-GB" sz="2400" dirty="0">
              <a:effectLst/>
            </a:endParaRPr>
          </a:p>
          <a:p>
            <a:r>
              <a:rPr lang="en-GB" sz="2400" i="0" dirty="0">
                <a:effectLst/>
              </a:rPr>
              <a:t>PERFORMANCE LEVEL GENDER – MALE , FEMALE EMPLOYEE RATING – NUMERICAL VALUES</a:t>
            </a:r>
            <a:endParaRPr lang="en-GB" sz="2400" dirty="0">
              <a:effectLst/>
            </a:endParaRPr>
          </a:p>
          <a:p>
            <a:pPr algn="l"/>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346C07-0A1D-FC3D-7C24-58F61E6C190E}"/>
              </a:ext>
            </a:extLst>
          </p:cNvPr>
          <p:cNvSpPr txBox="1"/>
          <p:nvPr/>
        </p:nvSpPr>
        <p:spPr>
          <a:xfrm>
            <a:off x="2277979" y="2856136"/>
            <a:ext cx="8111612" cy="954107"/>
          </a:xfrm>
          <a:prstGeom prst="rect">
            <a:avLst/>
          </a:prstGeom>
          <a:noFill/>
        </p:spPr>
        <p:txBody>
          <a:bodyPr wrap="square" rtlCol="0">
            <a:spAutoFit/>
          </a:bodyPr>
          <a:lstStyle/>
          <a:p>
            <a:pPr algn="l"/>
            <a:r>
              <a:rPr lang="en-GB" sz="2800" i="0" dirty="0">
                <a:solidFill>
                  <a:srgbClr val="0D0D0D"/>
                </a:solidFill>
                <a:effectLst/>
              </a:rPr>
              <a:t>PERFORMANCE LEVEL=IFS(Z8&gt;=5,"VERY HIGH“,Z8&gt;=4, "HIGH",Z8&gt;=3,"MEDIUM",TRUE,"LOW"</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2024-08-31T14:04:44Z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