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5" r:id="rId21"/>
    <p:sldId id="273"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859E-7D8C-46A9-9518-EC7A648F300B}"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1661B-D174-4FDA-9B3C-87C28A6B2B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4859E-7D8C-46A9-9518-EC7A648F300B}"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1661B-D174-4FDA-9B3C-87C28A6B2B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extBox 4"/>
          <p:cNvSpPr txBox="1"/>
          <p:nvPr/>
        </p:nvSpPr>
        <p:spPr>
          <a:xfrm>
            <a:off x="928662" y="357166"/>
            <a:ext cx="7358114" cy="369332"/>
          </a:xfrm>
          <a:prstGeom prst="rect">
            <a:avLst/>
          </a:prstGeom>
          <a:noFill/>
        </p:spPr>
        <p:txBody>
          <a:bodyPr wrap="square" rtlCol="0">
            <a:spAutoFit/>
          </a:bodyPr>
          <a:lstStyle/>
          <a:p>
            <a:r>
              <a:rPr lang="en-IN" b="1" dirty="0" smtClean="0">
                <a:latin typeface="Arial Rounded MT Bold" pitchFamily="34" charset="0"/>
              </a:rPr>
              <a:t>PROJECT TITLE</a:t>
            </a:r>
            <a:endParaRPr lang="en-US" b="1" dirty="0">
              <a:latin typeface="Arial Rounded MT Bold" pitchFamily="34" charset="0"/>
            </a:endParaRPr>
          </a:p>
        </p:txBody>
      </p:sp>
      <p:sp>
        <p:nvSpPr>
          <p:cNvPr id="8" name="TextBox 7"/>
          <p:cNvSpPr txBox="1"/>
          <p:nvPr/>
        </p:nvSpPr>
        <p:spPr>
          <a:xfrm>
            <a:off x="214282" y="1142984"/>
            <a:ext cx="6357982" cy="1938992"/>
          </a:xfrm>
          <a:prstGeom prst="rect">
            <a:avLst/>
          </a:prstGeom>
          <a:noFill/>
        </p:spPr>
        <p:txBody>
          <a:bodyPr wrap="square" rtlCol="0">
            <a:spAutoFit/>
          </a:bodyPr>
          <a:lstStyle/>
          <a:p>
            <a:r>
              <a:rPr lang="en-IN" sz="4000" b="1" i="1" dirty="0" smtClean="0">
                <a:effectLst>
                  <a:outerShdw blurRad="38100" dist="38100" dir="2700000" algn="tl">
                    <a:srgbClr val="000000">
                      <a:alpha val="43137"/>
                    </a:srgbClr>
                  </a:outerShdw>
                </a:effectLst>
                <a:latin typeface="Elephant" pitchFamily="18" charset="0"/>
              </a:rPr>
              <a:t>ESTIMATION OF BUSINESS EXPENSES</a:t>
            </a:r>
            <a:endParaRPr lang="en-US" sz="4000" b="1" i="1" dirty="0">
              <a:effectLst>
                <a:outerShdw blurRad="38100" dist="38100" dir="2700000" algn="tl">
                  <a:srgbClr val="000000">
                    <a:alpha val="43137"/>
                  </a:srgbClr>
                </a:outerShdw>
              </a:effectLst>
              <a:latin typeface="Elephant" pitchFamily="18" charset="0"/>
            </a:endParaRPr>
          </a:p>
        </p:txBody>
      </p:sp>
      <p:sp>
        <p:nvSpPr>
          <p:cNvPr id="10" name="TextBox 9"/>
          <p:cNvSpPr txBox="1"/>
          <p:nvPr/>
        </p:nvSpPr>
        <p:spPr>
          <a:xfrm>
            <a:off x="5572100" y="3143248"/>
            <a:ext cx="3571900" cy="1938992"/>
          </a:xfrm>
          <a:prstGeom prst="rect">
            <a:avLst/>
          </a:prstGeom>
          <a:noFill/>
        </p:spPr>
        <p:txBody>
          <a:bodyPr wrap="square" rtlCol="0">
            <a:spAutoFit/>
          </a:bodyPr>
          <a:lstStyle/>
          <a:p>
            <a:r>
              <a:rPr lang="en-IN" sz="2000" b="1" dirty="0" smtClean="0">
                <a:latin typeface="Algerian" pitchFamily="82" charset="0"/>
              </a:rPr>
              <a:t>TEAM ID</a:t>
            </a:r>
            <a:r>
              <a:rPr lang="en-IN" sz="2000" b="1" dirty="0" smtClean="0"/>
              <a:t>: NM2023TMID08155           </a:t>
            </a:r>
            <a:r>
              <a:rPr lang="en-IN" sz="2000" b="1" dirty="0" smtClean="0">
                <a:latin typeface="Algerian" pitchFamily="82" charset="0"/>
              </a:rPr>
              <a:t>TEAM LEADER</a:t>
            </a:r>
            <a:r>
              <a:rPr lang="en-IN" sz="2000" b="1" dirty="0" smtClean="0"/>
              <a:t>: ADHISTA.J            </a:t>
            </a:r>
            <a:r>
              <a:rPr lang="en-IN" sz="2000" b="1" dirty="0" smtClean="0">
                <a:latin typeface="Algerian" pitchFamily="82" charset="0"/>
              </a:rPr>
              <a:t>TEAM MEMBERS</a:t>
            </a:r>
            <a:r>
              <a:rPr lang="en-IN" sz="2000" b="1" dirty="0" smtClean="0"/>
              <a:t>:                                ADLIN BERLISHA.J                                 ANCY.A                                                      ANISHA.R                           </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c8681bca-2e46-4654-8b40-861b90aca4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c8681bca-2e46-4654-8b40-861b90aca4d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71472" y="500042"/>
            <a:ext cx="2214578" cy="307777"/>
          </a:xfrm>
          <a:prstGeom prst="rect">
            <a:avLst/>
          </a:prstGeom>
          <a:noFill/>
        </p:spPr>
        <p:txBody>
          <a:bodyPr wrap="square" rtlCol="0">
            <a:spAutoFit/>
          </a:bodyPr>
          <a:lstStyle/>
          <a:p>
            <a:pPr>
              <a:buFont typeface="Wingdings" pitchFamily="2" charset="2"/>
              <a:buChar char="ü"/>
            </a:pPr>
            <a:r>
              <a:rPr lang="en-IN" sz="1400" dirty="0" smtClean="0">
                <a:latin typeface="Arial Rounded MT Bold" pitchFamily="34" charset="0"/>
              </a:rPr>
              <a:t>STORY</a:t>
            </a:r>
            <a:endParaRPr lang="en-US" sz="1400" dirty="0">
              <a:latin typeface="Arial Rounded MT Bold" pitchFamily="34" charset="0"/>
            </a:endParaRPr>
          </a:p>
        </p:txBody>
      </p:sp>
      <p:pic>
        <p:nvPicPr>
          <p:cNvPr id="8" name="Picture 7" descr="STORY ANNUAL PAY ROLL.jpg"/>
          <p:cNvPicPr>
            <a:picLocks noChangeAspect="1"/>
          </p:cNvPicPr>
          <p:nvPr/>
        </p:nvPicPr>
        <p:blipFill>
          <a:blip r:embed="rId2"/>
          <a:stretch>
            <a:fillRect/>
          </a:stretch>
        </p:blipFill>
        <p:spPr>
          <a:xfrm>
            <a:off x="1428729" y="919382"/>
            <a:ext cx="5929354" cy="59386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TRACT OF LABOUR VS EMPLOYEE.jpg"/>
          <p:cNvPicPr>
            <a:picLocks noChangeAspect="1"/>
          </p:cNvPicPr>
          <p:nvPr/>
        </p:nvPicPr>
        <p:blipFill>
          <a:blip r:embed="rId2"/>
          <a:stretch>
            <a:fillRect/>
          </a:stretch>
        </p:blipFill>
        <p:spPr>
          <a:xfrm>
            <a:off x="1509712" y="542925"/>
            <a:ext cx="6124575" cy="5772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QUIPMENT COST.jpg"/>
          <p:cNvPicPr>
            <a:picLocks noChangeAspect="1"/>
          </p:cNvPicPr>
          <p:nvPr/>
        </p:nvPicPr>
        <p:blipFill>
          <a:blip r:embed="rId2"/>
          <a:stretch>
            <a:fillRect/>
          </a:stretch>
        </p:blipFill>
        <p:spPr>
          <a:xfrm>
            <a:off x="1509712" y="523875"/>
            <a:ext cx="6124575" cy="5810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VERTISEMENT COST.jpg"/>
          <p:cNvPicPr>
            <a:picLocks noChangeAspect="1"/>
          </p:cNvPicPr>
          <p:nvPr/>
        </p:nvPicPr>
        <p:blipFill>
          <a:blip r:embed="rId2"/>
          <a:stretch>
            <a:fillRect/>
          </a:stretch>
        </p:blipFill>
        <p:spPr>
          <a:xfrm>
            <a:off x="1528762" y="461962"/>
            <a:ext cx="6086475" cy="5934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NTAL PAYMENT.jpg"/>
          <p:cNvPicPr>
            <a:picLocks noChangeAspect="1"/>
          </p:cNvPicPr>
          <p:nvPr/>
        </p:nvPicPr>
        <p:blipFill>
          <a:blip r:embed="rId2"/>
          <a:stretch>
            <a:fillRect/>
          </a:stretch>
        </p:blipFill>
        <p:spPr>
          <a:xfrm>
            <a:off x="1285852" y="428604"/>
            <a:ext cx="6786609" cy="56436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WER EXPENDITURE.jpg"/>
          <p:cNvPicPr>
            <a:picLocks noChangeAspect="1"/>
          </p:cNvPicPr>
          <p:nvPr/>
        </p:nvPicPr>
        <p:blipFill>
          <a:blip r:embed="rId2"/>
          <a:stretch>
            <a:fillRect/>
          </a:stretch>
        </p:blipFill>
        <p:spPr>
          <a:xfrm>
            <a:off x="1552575" y="519112"/>
            <a:ext cx="6038850" cy="5819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NSPORTATION.jpg"/>
          <p:cNvPicPr>
            <a:picLocks noChangeAspect="1"/>
          </p:cNvPicPr>
          <p:nvPr/>
        </p:nvPicPr>
        <p:blipFill>
          <a:blip r:embed="rId2"/>
          <a:stretch>
            <a:fillRect/>
          </a:stretch>
        </p:blipFill>
        <p:spPr>
          <a:xfrm>
            <a:off x="1528762" y="504825"/>
            <a:ext cx="6086475" cy="5848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XES AND LICENSE.jpg"/>
          <p:cNvPicPr>
            <a:picLocks noChangeAspect="1"/>
          </p:cNvPicPr>
          <p:nvPr/>
        </p:nvPicPr>
        <p:blipFill>
          <a:blip r:embed="rId2"/>
          <a:stretch>
            <a:fillRect/>
          </a:stretch>
        </p:blipFill>
        <p:spPr>
          <a:xfrm>
            <a:off x="1576387" y="519112"/>
            <a:ext cx="5991225" cy="5819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XES AND LICENSE.jpg"/>
          <p:cNvPicPr>
            <a:picLocks noChangeAspect="1"/>
          </p:cNvPicPr>
          <p:nvPr/>
        </p:nvPicPr>
        <p:blipFill>
          <a:blip r:embed="rId2"/>
          <a:stretch>
            <a:fillRect/>
          </a:stretch>
        </p:blipFill>
        <p:spPr>
          <a:xfrm>
            <a:off x="1576387" y="519112"/>
            <a:ext cx="5991225" cy="5819775"/>
          </a:xfrm>
          <a:prstGeom prst="rect">
            <a:avLst/>
          </a:prstGeom>
        </p:spPr>
      </p:pic>
      <p:pic>
        <p:nvPicPr>
          <p:cNvPr id="3" name="Picture 2" descr="EC INSURANCE VS PENSION.jpg"/>
          <p:cNvPicPr>
            <a:picLocks noChangeAspect="1"/>
          </p:cNvPicPr>
          <p:nvPr/>
        </p:nvPicPr>
        <p:blipFill>
          <a:blip r:embed="rId3"/>
          <a:stretch>
            <a:fillRect/>
          </a:stretch>
        </p:blipFill>
        <p:spPr>
          <a:xfrm>
            <a:off x="1471612" y="500062"/>
            <a:ext cx="6200775" cy="5857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UEL.jpg"/>
          <p:cNvPicPr>
            <a:picLocks noChangeAspect="1"/>
          </p:cNvPicPr>
          <p:nvPr/>
        </p:nvPicPr>
        <p:blipFill>
          <a:blip r:embed="rId2"/>
          <a:stretch>
            <a:fillRect/>
          </a:stretch>
        </p:blipFill>
        <p:spPr>
          <a:xfrm>
            <a:off x="1519237" y="523875"/>
            <a:ext cx="6105525" cy="5810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4612" y="714356"/>
            <a:ext cx="3867774" cy="461665"/>
          </a:xfrm>
          <a:prstGeom prst="rect">
            <a:avLst/>
          </a:prstGeom>
          <a:noFill/>
        </p:spPr>
        <p:txBody>
          <a:bodyPr wrap="square" rtlCol="0">
            <a:spAutoFit/>
          </a:bodyPr>
          <a:lstStyle/>
          <a:p>
            <a:r>
              <a:rPr lang="en-IN" sz="2400" b="1" u="sng" dirty="0" smtClean="0"/>
              <a:t>PROJECT REPORT</a:t>
            </a:r>
            <a:endParaRPr lang="en-US" sz="2400" b="1" u="sng" dirty="0"/>
          </a:p>
        </p:txBody>
      </p:sp>
      <p:sp>
        <p:nvSpPr>
          <p:cNvPr id="5" name="TextBox 4"/>
          <p:cNvSpPr txBox="1"/>
          <p:nvPr/>
        </p:nvSpPr>
        <p:spPr>
          <a:xfrm>
            <a:off x="0" y="1357298"/>
            <a:ext cx="8286808" cy="369332"/>
          </a:xfrm>
          <a:prstGeom prst="rect">
            <a:avLst/>
          </a:prstGeom>
          <a:noFill/>
        </p:spPr>
        <p:txBody>
          <a:bodyPr wrap="square" rtlCol="0">
            <a:spAutoFit/>
          </a:bodyPr>
          <a:lstStyle/>
          <a:p>
            <a:pPr>
              <a:buFont typeface="Wingdings" pitchFamily="2" charset="2"/>
              <a:buChar char="Ø"/>
            </a:pPr>
            <a:r>
              <a:rPr lang="en-IN" b="1" dirty="0">
                <a:effectLst>
                  <a:outerShdw blurRad="38100" dist="38100" dir="2700000" algn="tl">
                    <a:srgbClr val="000000">
                      <a:alpha val="43137"/>
                    </a:srgbClr>
                  </a:outerShdw>
                </a:effectLst>
              </a:rPr>
              <a:t> </a:t>
            </a:r>
            <a:r>
              <a:rPr lang="en-IN" b="1" dirty="0" smtClean="0">
                <a:effectLst>
                  <a:outerShdw blurRad="38100" dist="38100" dir="2700000" algn="tl">
                    <a:srgbClr val="000000">
                      <a:alpha val="43137"/>
                    </a:srgbClr>
                  </a:outerShdw>
                </a:effectLst>
              </a:rPr>
              <a:t>  I</a:t>
            </a:r>
            <a:r>
              <a:rPr lang="en-IN" b="1" i="1" dirty="0" smtClean="0">
                <a:latin typeface="Book Antiqua" pitchFamily="18" charset="0"/>
              </a:rPr>
              <a:t>NTRODUCTION</a:t>
            </a:r>
            <a:endParaRPr lang="en-US" b="1" i="1" dirty="0">
              <a:latin typeface="Book Antiqua" pitchFamily="18" charset="0"/>
            </a:endParaRPr>
          </a:p>
        </p:txBody>
      </p:sp>
      <p:sp>
        <p:nvSpPr>
          <p:cNvPr id="7" name="TextBox 6"/>
          <p:cNvSpPr txBox="1"/>
          <p:nvPr/>
        </p:nvSpPr>
        <p:spPr>
          <a:xfrm>
            <a:off x="500034" y="1785926"/>
            <a:ext cx="4000528" cy="338554"/>
          </a:xfrm>
          <a:prstGeom prst="rect">
            <a:avLst/>
          </a:prstGeom>
          <a:noFill/>
        </p:spPr>
        <p:txBody>
          <a:bodyPr wrap="square" rtlCol="0">
            <a:spAutoFit/>
          </a:bodyPr>
          <a:lstStyle/>
          <a:p>
            <a:pPr marL="342900" indent="-342900">
              <a:buFont typeface="Wingdings" pitchFamily="2" charset="2"/>
              <a:buChar char="v"/>
            </a:pPr>
            <a:r>
              <a:rPr lang="en-IN" sz="1600" i="1" dirty="0" smtClean="0">
                <a:latin typeface="Bahnschrift SemiLight" pitchFamily="34" charset="0"/>
              </a:rPr>
              <a:t>OVERVIEW</a:t>
            </a:r>
            <a:endParaRPr lang="en-US" sz="1600" i="1" dirty="0">
              <a:latin typeface="Bahnschrift SemiLight" pitchFamily="34" charset="0"/>
            </a:endParaRPr>
          </a:p>
        </p:txBody>
      </p:sp>
      <p:sp>
        <p:nvSpPr>
          <p:cNvPr id="8" name="TextBox 7"/>
          <p:cNvSpPr txBox="1"/>
          <p:nvPr/>
        </p:nvSpPr>
        <p:spPr>
          <a:xfrm>
            <a:off x="500034" y="2143116"/>
            <a:ext cx="1827805" cy="338554"/>
          </a:xfrm>
          <a:prstGeom prst="rect">
            <a:avLst/>
          </a:prstGeom>
          <a:noFill/>
        </p:spPr>
        <p:txBody>
          <a:bodyPr wrap="square" rtlCol="0">
            <a:spAutoFit/>
          </a:bodyPr>
          <a:lstStyle/>
          <a:p>
            <a:pPr>
              <a:buFont typeface="Wingdings" pitchFamily="2" charset="2"/>
              <a:buChar char="v"/>
            </a:pPr>
            <a:r>
              <a:rPr lang="en-IN" sz="1600" i="1" dirty="0" smtClean="0">
                <a:latin typeface="Bahnschrift SemiLight" pitchFamily="34" charset="0"/>
              </a:rPr>
              <a:t>     PURPOSE</a:t>
            </a:r>
            <a:endParaRPr lang="en-US" sz="1600" i="1" dirty="0">
              <a:latin typeface="Bahnschrift SemiLight" pitchFamily="34" charset="0"/>
            </a:endParaRPr>
          </a:p>
        </p:txBody>
      </p:sp>
      <p:sp>
        <p:nvSpPr>
          <p:cNvPr id="9" name="TextBox 8"/>
          <p:cNvSpPr txBox="1"/>
          <p:nvPr/>
        </p:nvSpPr>
        <p:spPr>
          <a:xfrm>
            <a:off x="0" y="2714620"/>
            <a:ext cx="7286644" cy="369332"/>
          </a:xfrm>
          <a:prstGeom prst="rect">
            <a:avLst/>
          </a:prstGeom>
          <a:noFill/>
        </p:spPr>
        <p:txBody>
          <a:bodyPr wrap="square" rtlCol="0">
            <a:spAutoFit/>
          </a:bodyPr>
          <a:lstStyle/>
          <a:p>
            <a:pPr marL="342900" indent="-342900">
              <a:buFont typeface="Wingdings" pitchFamily="2" charset="2"/>
              <a:buChar char="Ø"/>
            </a:pPr>
            <a:r>
              <a:rPr lang="en-IN" b="1" dirty="0" smtClean="0">
                <a:latin typeface="Book Antiqua" pitchFamily="18" charset="0"/>
              </a:rPr>
              <a:t>PROBLEM DEFINITION &amp; DESIGN THINKING</a:t>
            </a:r>
            <a:endParaRPr lang="en-US" b="1" dirty="0">
              <a:latin typeface="Book Antiqua" pitchFamily="18" charset="0"/>
            </a:endParaRPr>
          </a:p>
        </p:txBody>
      </p:sp>
      <p:sp>
        <p:nvSpPr>
          <p:cNvPr id="11" name="TextBox 10"/>
          <p:cNvSpPr txBox="1"/>
          <p:nvPr/>
        </p:nvSpPr>
        <p:spPr>
          <a:xfrm>
            <a:off x="571472" y="3214686"/>
            <a:ext cx="2000264" cy="338554"/>
          </a:xfrm>
          <a:prstGeom prst="rect">
            <a:avLst/>
          </a:prstGeom>
          <a:noFill/>
        </p:spPr>
        <p:txBody>
          <a:bodyPr wrap="square" rtlCol="0">
            <a:spAutoFit/>
          </a:bodyPr>
          <a:lstStyle/>
          <a:p>
            <a:pPr>
              <a:buFont typeface="Wingdings" pitchFamily="2" charset="2"/>
              <a:buChar char="v"/>
            </a:pPr>
            <a:r>
              <a:rPr lang="en-IN" sz="1600" i="1" dirty="0" smtClean="0">
                <a:latin typeface="Bahnschrift SemiLight" pitchFamily="34" charset="0"/>
              </a:rPr>
              <a:t>     EMPATHY MAP</a:t>
            </a:r>
            <a:endParaRPr lang="en-US" sz="1600" dirty="0">
              <a:latin typeface="Bahnschrift SemiLight" pitchFamily="34" charset="0"/>
            </a:endParaRPr>
          </a:p>
        </p:txBody>
      </p:sp>
      <p:sp>
        <p:nvSpPr>
          <p:cNvPr id="12" name="TextBox 11"/>
          <p:cNvSpPr txBox="1"/>
          <p:nvPr/>
        </p:nvSpPr>
        <p:spPr>
          <a:xfrm>
            <a:off x="571472" y="3643314"/>
            <a:ext cx="6429420" cy="338554"/>
          </a:xfrm>
          <a:prstGeom prst="rect">
            <a:avLst/>
          </a:prstGeom>
          <a:noFill/>
        </p:spPr>
        <p:txBody>
          <a:bodyPr wrap="square" rtlCol="0">
            <a:spAutoFit/>
          </a:bodyPr>
          <a:lstStyle/>
          <a:p>
            <a:pPr>
              <a:buFont typeface="Wingdings" pitchFamily="2" charset="2"/>
              <a:buChar char="v"/>
            </a:pPr>
            <a:r>
              <a:rPr lang="en-IN" sz="1600" dirty="0" smtClean="0">
                <a:latin typeface="Bahnschrift SemiLight" pitchFamily="34" charset="0"/>
              </a:rPr>
              <a:t>      </a:t>
            </a:r>
            <a:r>
              <a:rPr lang="en-IN" sz="1600" i="1" dirty="0" smtClean="0">
                <a:latin typeface="Bahnschrift SemiLight" pitchFamily="34" charset="0"/>
              </a:rPr>
              <a:t>IDEATION &amp; BRAIN STROMING MAP</a:t>
            </a:r>
            <a:endParaRPr lang="en-US" sz="1600" dirty="0">
              <a:latin typeface="Bahnschrift SemiLight" pitchFamily="34" charset="0"/>
            </a:endParaRPr>
          </a:p>
        </p:txBody>
      </p:sp>
      <p:sp>
        <p:nvSpPr>
          <p:cNvPr id="13" name="TextBox 12"/>
          <p:cNvSpPr txBox="1"/>
          <p:nvPr/>
        </p:nvSpPr>
        <p:spPr>
          <a:xfrm>
            <a:off x="-428660" y="4143380"/>
            <a:ext cx="2000264" cy="369332"/>
          </a:xfrm>
          <a:prstGeom prst="rect">
            <a:avLst/>
          </a:prstGeom>
          <a:noFill/>
        </p:spPr>
        <p:txBody>
          <a:bodyPr wrap="square" rtlCol="0">
            <a:spAutoFit/>
          </a:bodyPr>
          <a:lstStyle/>
          <a:p>
            <a:pPr lvl="1">
              <a:buFont typeface="Wingdings" pitchFamily="2" charset="2"/>
              <a:buChar char="Ø"/>
            </a:pPr>
            <a:r>
              <a:rPr lang="en-IN" b="1" dirty="0" smtClean="0">
                <a:latin typeface="Book Antiqua" pitchFamily="18" charset="0"/>
              </a:rPr>
              <a:t>   RESULT</a:t>
            </a:r>
            <a:endParaRPr lang="en-US" b="1" dirty="0">
              <a:latin typeface="Book Antiqua" pitchFamily="18" charset="0"/>
            </a:endParaRPr>
          </a:p>
        </p:txBody>
      </p:sp>
      <p:sp>
        <p:nvSpPr>
          <p:cNvPr id="15" name="TextBox 14"/>
          <p:cNvSpPr txBox="1"/>
          <p:nvPr/>
        </p:nvSpPr>
        <p:spPr>
          <a:xfrm>
            <a:off x="0" y="4572008"/>
            <a:ext cx="7572428" cy="369332"/>
          </a:xfrm>
          <a:prstGeom prst="rect">
            <a:avLst/>
          </a:prstGeom>
          <a:noFill/>
        </p:spPr>
        <p:txBody>
          <a:bodyPr wrap="square" rtlCol="0">
            <a:spAutoFit/>
          </a:bodyPr>
          <a:lstStyle/>
          <a:p>
            <a:pPr>
              <a:buFont typeface="Wingdings" pitchFamily="2" charset="2"/>
              <a:buChar char="Ø"/>
            </a:pPr>
            <a:r>
              <a:rPr lang="en-IN" b="1" dirty="0" smtClean="0">
                <a:latin typeface="Book Antiqua" pitchFamily="18" charset="0"/>
              </a:rPr>
              <a:t>   ADVANTAGES &amp; DISADVANTAGES</a:t>
            </a:r>
            <a:endParaRPr lang="en-US" b="1" dirty="0">
              <a:latin typeface="Book Antiqua" pitchFamily="18" charset="0"/>
            </a:endParaRPr>
          </a:p>
        </p:txBody>
      </p:sp>
      <p:sp>
        <p:nvSpPr>
          <p:cNvPr id="16" name="TextBox 15"/>
          <p:cNvSpPr txBox="1"/>
          <p:nvPr/>
        </p:nvSpPr>
        <p:spPr>
          <a:xfrm>
            <a:off x="0" y="5000636"/>
            <a:ext cx="4643470" cy="369332"/>
          </a:xfrm>
          <a:prstGeom prst="rect">
            <a:avLst/>
          </a:prstGeom>
          <a:noFill/>
        </p:spPr>
        <p:txBody>
          <a:bodyPr wrap="square" rtlCol="0">
            <a:spAutoFit/>
          </a:bodyPr>
          <a:lstStyle/>
          <a:p>
            <a:pPr>
              <a:buFont typeface="Wingdings" pitchFamily="2" charset="2"/>
              <a:buChar char="Ø"/>
            </a:pPr>
            <a:r>
              <a:rPr lang="en-IN" b="1" dirty="0" smtClean="0">
                <a:latin typeface="Book Antiqua" pitchFamily="18" charset="0"/>
              </a:rPr>
              <a:t>   APPLICATION</a:t>
            </a:r>
            <a:endParaRPr lang="en-US" b="1" dirty="0">
              <a:latin typeface="Book Antiqua" pitchFamily="18" charset="0"/>
            </a:endParaRPr>
          </a:p>
        </p:txBody>
      </p:sp>
      <p:sp>
        <p:nvSpPr>
          <p:cNvPr id="17" name="TextBox 16"/>
          <p:cNvSpPr txBox="1"/>
          <p:nvPr/>
        </p:nvSpPr>
        <p:spPr>
          <a:xfrm>
            <a:off x="0" y="5429264"/>
            <a:ext cx="4000528" cy="369332"/>
          </a:xfrm>
          <a:prstGeom prst="rect">
            <a:avLst/>
          </a:prstGeom>
          <a:noFill/>
        </p:spPr>
        <p:txBody>
          <a:bodyPr wrap="square" rtlCol="0">
            <a:spAutoFit/>
          </a:bodyPr>
          <a:lstStyle/>
          <a:p>
            <a:pPr>
              <a:buFont typeface="Wingdings" pitchFamily="2" charset="2"/>
              <a:buChar char="Ø"/>
            </a:pPr>
            <a:r>
              <a:rPr lang="en-IN" b="1" dirty="0" smtClean="0">
                <a:latin typeface="Book Antiqua" pitchFamily="18" charset="0"/>
              </a:rPr>
              <a:t>   CONCLUSION</a:t>
            </a:r>
            <a:endParaRPr lang="en-US" b="1" dirty="0">
              <a:latin typeface="Book Antiqua" pitchFamily="18" charset="0"/>
            </a:endParaRPr>
          </a:p>
        </p:txBody>
      </p:sp>
      <p:sp>
        <p:nvSpPr>
          <p:cNvPr id="18" name="TextBox 17"/>
          <p:cNvSpPr txBox="1"/>
          <p:nvPr/>
        </p:nvSpPr>
        <p:spPr>
          <a:xfrm>
            <a:off x="0" y="5786454"/>
            <a:ext cx="3214710" cy="369332"/>
          </a:xfrm>
          <a:prstGeom prst="rect">
            <a:avLst/>
          </a:prstGeom>
          <a:noFill/>
        </p:spPr>
        <p:txBody>
          <a:bodyPr wrap="square" rtlCol="0">
            <a:spAutoFit/>
          </a:bodyPr>
          <a:lstStyle/>
          <a:p>
            <a:pPr>
              <a:buFont typeface="Wingdings" pitchFamily="2" charset="2"/>
              <a:buChar char="Ø"/>
            </a:pPr>
            <a:r>
              <a:rPr lang="en-IN" b="1" dirty="0" smtClean="0">
                <a:latin typeface="Book Antiqua" pitchFamily="18" charset="0"/>
              </a:rPr>
              <a:t>   FUTURE SCOPE</a:t>
            </a:r>
            <a:endParaRPr lang="en-US" b="1" dirty="0">
              <a:latin typeface="Book Antiqua" pitchFamily="18" charset="0"/>
            </a:endParaRPr>
          </a:p>
        </p:txBody>
      </p:sp>
      <p:sp>
        <p:nvSpPr>
          <p:cNvPr id="19" name="TextBox 18"/>
          <p:cNvSpPr txBox="1"/>
          <p:nvPr/>
        </p:nvSpPr>
        <p:spPr>
          <a:xfrm>
            <a:off x="0" y="6143644"/>
            <a:ext cx="2214578" cy="369332"/>
          </a:xfrm>
          <a:prstGeom prst="rect">
            <a:avLst/>
          </a:prstGeom>
          <a:noFill/>
        </p:spPr>
        <p:txBody>
          <a:bodyPr wrap="square" rtlCol="0">
            <a:spAutoFit/>
          </a:bodyPr>
          <a:lstStyle/>
          <a:p>
            <a:pPr>
              <a:buFont typeface="Wingdings" pitchFamily="2" charset="2"/>
              <a:buChar char="Ø"/>
            </a:pPr>
            <a:r>
              <a:rPr lang="en-IN" b="1" dirty="0" smtClean="0">
                <a:latin typeface="Book Antiqua" pitchFamily="18" charset="0"/>
              </a:rPr>
              <a:t>   APPENDIX</a:t>
            </a:r>
            <a:endParaRPr lang="en-US" b="1"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PENSES YOY.jpg"/>
          <p:cNvPicPr>
            <a:picLocks noChangeAspect="1"/>
          </p:cNvPicPr>
          <p:nvPr/>
        </p:nvPicPr>
        <p:blipFill>
          <a:blip r:embed="rId2"/>
          <a:stretch>
            <a:fillRect/>
          </a:stretch>
        </p:blipFill>
        <p:spPr>
          <a:xfrm>
            <a:off x="1514475" y="471487"/>
            <a:ext cx="6115050" cy="5915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INTENENCE OF BUILDING.jpg"/>
          <p:cNvPicPr>
            <a:picLocks noChangeAspect="1"/>
          </p:cNvPicPr>
          <p:nvPr/>
        </p:nvPicPr>
        <p:blipFill>
          <a:blip r:embed="rId2"/>
          <a:stretch>
            <a:fillRect/>
          </a:stretch>
        </p:blipFill>
        <p:spPr>
          <a:xfrm>
            <a:off x="1485900" y="447675"/>
            <a:ext cx="6172200" cy="5962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57167"/>
            <a:ext cx="4214842" cy="369332"/>
          </a:xfrm>
          <a:prstGeom prst="rect">
            <a:avLst/>
          </a:prstGeom>
          <a:noFill/>
        </p:spPr>
        <p:txBody>
          <a:bodyPr wrap="square" rtlCol="0">
            <a:spAutoFit/>
          </a:bodyPr>
          <a:lstStyle/>
          <a:p>
            <a:pPr marL="342900" indent="-342900">
              <a:buFont typeface="+mj-lt"/>
              <a:buAutoNum type="arabicPeriod" startAt="4"/>
            </a:pPr>
            <a:r>
              <a:rPr lang="en-IN" b="1" dirty="0" smtClean="0"/>
              <a:t>ADVANTAGES &amp; DISADVANTAGES</a:t>
            </a:r>
            <a:endParaRPr lang="en-US" b="1" dirty="0"/>
          </a:p>
        </p:txBody>
      </p:sp>
      <p:sp>
        <p:nvSpPr>
          <p:cNvPr id="5" name="TextBox 4"/>
          <p:cNvSpPr txBox="1"/>
          <p:nvPr/>
        </p:nvSpPr>
        <p:spPr>
          <a:xfrm>
            <a:off x="642910" y="1142984"/>
            <a:ext cx="4214842" cy="307777"/>
          </a:xfrm>
          <a:prstGeom prst="rect">
            <a:avLst/>
          </a:prstGeom>
          <a:noFill/>
        </p:spPr>
        <p:txBody>
          <a:bodyPr wrap="square" rtlCol="0">
            <a:spAutoFit/>
          </a:bodyPr>
          <a:lstStyle/>
          <a:p>
            <a:r>
              <a:rPr lang="en-IN" sz="1400" i="1" u="sng" dirty="0" smtClean="0">
                <a:latin typeface="Arial Rounded MT Bold" pitchFamily="34" charset="0"/>
              </a:rPr>
              <a:t>ADVANTAGES</a:t>
            </a:r>
            <a:endParaRPr lang="en-US" sz="1400" i="1" u="sng" dirty="0">
              <a:latin typeface="Arial Rounded MT Bold" pitchFamily="34" charset="0"/>
            </a:endParaRPr>
          </a:p>
        </p:txBody>
      </p:sp>
      <p:sp>
        <p:nvSpPr>
          <p:cNvPr id="7" name="TextBox 6"/>
          <p:cNvSpPr txBox="1"/>
          <p:nvPr/>
        </p:nvSpPr>
        <p:spPr>
          <a:xfrm>
            <a:off x="714348" y="1714488"/>
            <a:ext cx="7858148" cy="4247317"/>
          </a:xfrm>
          <a:prstGeom prst="rect">
            <a:avLst/>
          </a:prstGeom>
          <a:noFill/>
        </p:spPr>
        <p:txBody>
          <a:bodyPr wrap="square" rtlCol="0">
            <a:spAutoFit/>
          </a:bodyPr>
          <a:lstStyle/>
          <a:p>
            <a:r>
              <a:rPr lang="en-IN" b="1" dirty="0" smtClean="0"/>
              <a:t>E</a:t>
            </a:r>
            <a:r>
              <a:rPr lang="en-IN" dirty="0" smtClean="0"/>
              <a:t>stimation of business expenses helps in creating a budget and setting financial goals for the business. It allows for monitoring and controlling expenses to prevent overspending. This estimation informs strategic decisions by identifying areas where cost-saving measures can be implemented.</a:t>
            </a:r>
          </a:p>
          <a:p>
            <a:endParaRPr lang="en-IN" b="1" dirty="0" smtClean="0"/>
          </a:p>
          <a:p>
            <a:endParaRPr lang="en-IN" b="1" dirty="0" smtClean="0"/>
          </a:p>
          <a:p>
            <a:r>
              <a:rPr lang="en-IN" b="1" dirty="0" smtClean="0"/>
              <a:t>This </a:t>
            </a:r>
            <a:r>
              <a:rPr lang="en-IN" dirty="0" smtClean="0"/>
              <a:t>helps to maintain a healthy cash flow by predicting when and how much money is needed. Accurate expense estimates aid in tax planning and reduce the risk of overpaying taxes.</a:t>
            </a:r>
          </a:p>
          <a:p>
            <a:endParaRPr lang="en-IN" b="1" dirty="0" smtClean="0"/>
          </a:p>
          <a:p>
            <a:endParaRPr lang="en-IN" b="1" dirty="0" smtClean="0"/>
          </a:p>
          <a:p>
            <a:r>
              <a:rPr lang="en-IN" b="1" dirty="0" smtClean="0"/>
              <a:t>It </a:t>
            </a:r>
            <a:r>
              <a:rPr lang="en-IN" dirty="0" smtClean="0"/>
              <a:t>allows for benchmarking against industry standards and competitors to stay competitive. </a:t>
            </a:r>
            <a:r>
              <a:rPr lang="en-IN" b="1" dirty="0" smtClean="0"/>
              <a:t>Estimation of business expenses </a:t>
            </a:r>
            <a:r>
              <a:rPr lang="en-IN" dirty="0" smtClean="0"/>
              <a:t>is crucial for financial stability, growth, and informed decision-making.</a:t>
            </a:r>
            <a:endParaRPr lang="en-IN" b="1" dirty="0" smtClean="0"/>
          </a:p>
          <a:p>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215370" cy="307777"/>
          </a:xfrm>
          <a:prstGeom prst="rect">
            <a:avLst/>
          </a:prstGeom>
          <a:noFill/>
        </p:spPr>
        <p:txBody>
          <a:bodyPr wrap="square" rtlCol="0">
            <a:spAutoFit/>
          </a:bodyPr>
          <a:lstStyle/>
          <a:p>
            <a:r>
              <a:rPr lang="en-IN" sz="1400" i="1" u="sng" dirty="0" smtClean="0">
                <a:latin typeface="Arial Rounded MT Bold" pitchFamily="34" charset="0"/>
              </a:rPr>
              <a:t>DISADVANTAGES</a:t>
            </a:r>
            <a:endParaRPr lang="en-US" sz="1400" i="1" u="sng" dirty="0">
              <a:latin typeface="Arial Rounded MT Bold" pitchFamily="34" charset="0"/>
            </a:endParaRPr>
          </a:p>
        </p:txBody>
      </p:sp>
      <p:sp>
        <p:nvSpPr>
          <p:cNvPr id="5" name="TextBox 4"/>
          <p:cNvSpPr txBox="1"/>
          <p:nvPr/>
        </p:nvSpPr>
        <p:spPr>
          <a:xfrm>
            <a:off x="357158" y="1285860"/>
            <a:ext cx="8786842" cy="1200329"/>
          </a:xfrm>
          <a:prstGeom prst="rect">
            <a:avLst/>
          </a:prstGeom>
          <a:noFill/>
        </p:spPr>
        <p:txBody>
          <a:bodyPr wrap="square" rtlCol="0">
            <a:spAutoFit/>
          </a:bodyPr>
          <a:lstStyle/>
          <a:p>
            <a:r>
              <a:rPr lang="en-IN" b="1" dirty="0" smtClean="0"/>
              <a:t>T</a:t>
            </a:r>
            <a:r>
              <a:rPr lang="en-IN" dirty="0" smtClean="0"/>
              <a:t>here is not many disadvantage in </a:t>
            </a:r>
            <a:r>
              <a:rPr lang="en-IN" b="1" dirty="0" smtClean="0"/>
              <a:t>ESTIMATION OF BUSINESS EXPENSES.  O</a:t>
            </a:r>
            <a:r>
              <a:rPr lang="en-IN" dirty="0" smtClean="0"/>
              <a:t>ne of the</a:t>
            </a:r>
          </a:p>
          <a:p>
            <a:r>
              <a:rPr lang="en-IN" dirty="0" smtClean="0"/>
              <a:t>disadvantage </a:t>
            </a:r>
            <a:r>
              <a:rPr lang="en-IN" b="1" dirty="0" smtClean="0"/>
              <a:t> </a:t>
            </a:r>
            <a:r>
              <a:rPr lang="en-IN" dirty="0" smtClean="0"/>
              <a:t>in the estimation of business expenses is the potential for inaccuracies.</a:t>
            </a:r>
          </a:p>
          <a:p>
            <a:r>
              <a:rPr lang="en-IN" b="1" dirty="0" smtClean="0"/>
              <a:t>E</a:t>
            </a:r>
            <a:r>
              <a:rPr lang="en-IN" dirty="0" smtClean="0"/>
              <a:t>stimations are inherently uncertain and may not always reflect the actual costs </a:t>
            </a:r>
          </a:p>
          <a:p>
            <a:r>
              <a:rPr lang="en-IN" dirty="0" smtClean="0"/>
              <a:t>accurately, leading to budgeting issues and financial support.</a:t>
            </a:r>
            <a:endParaRPr lang="en-US" dirty="0"/>
          </a:p>
        </p:txBody>
      </p:sp>
      <p:sp>
        <p:nvSpPr>
          <p:cNvPr id="7" name="TextBox 6"/>
          <p:cNvSpPr txBox="1"/>
          <p:nvPr/>
        </p:nvSpPr>
        <p:spPr>
          <a:xfrm>
            <a:off x="142844" y="3143248"/>
            <a:ext cx="7143800" cy="400110"/>
          </a:xfrm>
          <a:prstGeom prst="rect">
            <a:avLst/>
          </a:prstGeom>
          <a:noFill/>
        </p:spPr>
        <p:txBody>
          <a:bodyPr wrap="square" rtlCol="0">
            <a:spAutoFit/>
          </a:bodyPr>
          <a:lstStyle/>
          <a:p>
            <a:pPr marL="342900" indent="-342900">
              <a:buFont typeface="+mj-lt"/>
              <a:buAutoNum type="arabicPeriod" startAt="5"/>
            </a:pPr>
            <a:r>
              <a:rPr lang="en-IN" sz="2000" b="1" dirty="0" smtClean="0"/>
              <a:t>APPLICATION</a:t>
            </a:r>
            <a:endParaRPr lang="en-US" sz="2000" b="1" dirty="0"/>
          </a:p>
        </p:txBody>
      </p:sp>
      <p:sp>
        <p:nvSpPr>
          <p:cNvPr id="9" name="TextBox 8"/>
          <p:cNvSpPr txBox="1"/>
          <p:nvPr/>
        </p:nvSpPr>
        <p:spPr>
          <a:xfrm>
            <a:off x="642910" y="3718679"/>
            <a:ext cx="8001056" cy="3139321"/>
          </a:xfrm>
          <a:prstGeom prst="rect">
            <a:avLst/>
          </a:prstGeom>
          <a:noFill/>
        </p:spPr>
        <p:txBody>
          <a:bodyPr wrap="square" rtlCol="0">
            <a:spAutoFit/>
          </a:bodyPr>
          <a:lstStyle/>
          <a:p>
            <a:r>
              <a:rPr lang="en-IN" b="1" dirty="0" smtClean="0"/>
              <a:t>T</a:t>
            </a:r>
            <a:r>
              <a:rPr lang="en-IN" dirty="0" smtClean="0"/>
              <a:t>he estimation of business expenses is crucial for various applications, including: </a:t>
            </a:r>
          </a:p>
          <a:p>
            <a:endParaRPr lang="en-IN" dirty="0" smtClean="0"/>
          </a:p>
          <a:p>
            <a:pPr marL="342900" indent="-342900">
              <a:buAutoNum type="arabicPeriod"/>
            </a:pPr>
            <a:r>
              <a:rPr lang="en-IN" dirty="0" smtClean="0"/>
              <a:t>BUDGETING: Estimating expenses helps businesses create budgets for various timeframes, enabling then to allocate resources efficiently and plan for future financial needs.</a:t>
            </a:r>
          </a:p>
          <a:p>
            <a:pPr marL="342900" indent="-342900">
              <a:buAutoNum type="arabicPeriod"/>
            </a:pPr>
            <a:endParaRPr lang="en-IN" dirty="0" smtClean="0"/>
          </a:p>
          <a:p>
            <a:pPr marL="342900" indent="-342900">
              <a:buAutoNum type="arabicPeriod"/>
            </a:pPr>
            <a:r>
              <a:rPr lang="en-IN" dirty="0" smtClean="0"/>
              <a:t>PRICING: Estimations help determine the pricing of products or services, ensuring that costs are covered and profit margins are maintained.</a:t>
            </a:r>
          </a:p>
          <a:p>
            <a:endParaRPr lang="en-IN" dirty="0" smtClean="0"/>
          </a:p>
          <a:p>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429684" cy="3970318"/>
          </a:xfrm>
          <a:prstGeom prst="rect">
            <a:avLst/>
          </a:prstGeom>
          <a:noFill/>
        </p:spPr>
        <p:txBody>
          <a:bodyPr wrap="square" rtlCol="0">
            <a:spAutoFit/>
          </a:bodyPr>
          <a:lstStyle/>
          <a:p>
            <a:r>
              <a:rPr lang="en-IN" dirty="0" smtClean="0"/>
              <a:t>3. FINANCIAL PLANNING: It supports financial planning and forecasting, allowing businesses to set realistic financial goals and make informed decisions regarding investments, loans and growth strategies.</a:t>
            </a:r>
          </a:p>
          <a:p>
            <a:endParaRPr lang="en-IN" dirty="0" smtClean="0"/>
          </a:p>
          <a:p>
            <a:endParaRPr lang="en-IN" dirty="0" smtClean="0"/>
          </a:p>
          <a:p>
            <a:r>
              <a:rPr lang="en-IN" dirty="0" smtClean="0"/>
              <a:t>4. TAX PLANNING: Estimating expenses accurately is essential for tax planning, as it affects the calculation of taxable income and tax liability.</a:t>
            </a:r>
          </a:p>
          <a:p>
            <a:endParaRPr lang="en-IN" dirty="0" smtClean="0"/>
          </a:p>
          <a:p>
            <a:endParaRPr lang="en-IN" dirty="0" smtClean="0"/>
          </a:p>
          <a:p>
            <a:r>
              <a:rPr lang="en-IN" dirty="0" smtClean="0"/>
              <a:t>5.INVESTOR RELATIONS: Investors and stakeholders often rely on expenses estimations to assess a company’s financial health and stability.</a:t>
            </a:r>
          </a:p>
          <a:p>
            <a:endParaRPr lang="en-IN" dirty="0" smtClean="0"/>
          </a:p>
          <a:p>
            <a:endParaRPr lang="en-IN" dirty="0" smtClean="0"/>
          </a:p>
          <a:p>
            <a:pPr marL="342900" indent="-342900"/>
            <a:r>
              <a:rPr lang="en-IN" dirty="0" smtClean="0"/>
              <a:t> </a:t>
            </a:r>
            <a:endParaRPr lang="en-US" dirty="0"/>
          </a:p>
        </p:txBody>
      </p:sp>
      <p:sp>
        <p:nvSpPr>
          <p:cNvPr id="5" name="TextBox 4"/>
          <p:cNvSpPr txBox="1"/>
          <p:nvPr/>
        </p:nvSpPr>
        <p:spPr>
          <a:xfrm>
            <a:off x="357158" y="4286256"/>
            <a:ext cx="8358246" cy="2308324"/>
          </a:xfrm>
          <a:prstGeom prst="rect">
            <a:avLst/>
          </a:prstGeom>
          <a:noFill/>
        </p:spPr>
        <p:txBody>
          <a:bodyPr wrap="square" rtlCol="0">
            <a:spAutoFit/>
          </a:bodyPr>
          <a:lstStyle/>
          <a:p>
            <a:pPr marL="342900" indent="-342900">
              <a:buFont typeface="+mj-lt"/>
              <a:buAutoNum type="arabicPeriod" startAt="6"/>
            </a:pPr>
            <a:r>
              <a:rPr lang="en-IN" b="1" dirty="0" smtClean="0"/>
              <a:t>CONCLUSIONS</a:t>
            </a:r>
          </a:p>
          <a:p>
            <a:pPr marL="342900" indent="-342900"/>
            <a:endParaRPr lang="en-IN" b="1" dirty="0" smtClean="0"/>
          </a:p>
          <a:p>
            <a:pPr marL="342900" indent="-342900">
              <a:buFont typeface="Courier New" pitchFamily="49" charset="0"/>
              <a:buChar char="o"/>
            </a:pPr>
            <a:r>
              <a:rPr lang="en-IN" b="1" dirty="0" smtClean="0"/>
              <a:t>E</a:t>
            </a:r>
            <a:r>
              <a:rPr lang="en-IN" dirty="0" smtClean="0"/>
              <a:t>stimation of business expenses is a critical financial practice with numerous implications for budgeting, financing planning, cost control, pricing, and decision making.</a:t>
            </a:r>
          </a:p>
          <a:p>
            <a:pPr marL="342900" indent="-342900">
              <a:buFont typeface="Courier New" pitchFamily="49" charset="0"/>
              <a:buChar char="o"/>
            </a:pPr>
            <a:endParaRPr lang="en-IN" b="1" dirty="0" smtClean="0"/>
          </a:p>
          <a:p>
            <a:pPr marL="342900" indent="-342900">
              <a:buFont typeface="Courier New" pitchFamily="49" charset="0"/>
              <a:buChar char="o"/>
            </a:pPr>
            <a:r>
              <a:rPr lang="en-IN" b="1" dirty="0" smtClean="0"/>
              <a:t>A</a:t>
            </a:r>
            <a:r>
              <a:rPr lang="en-IN" dirty="0" smtClean="0"/>
              <a:t>ccurate expense estimations are essential for the overall financial health and success of a business.</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7500990" cy="2308324"/>
          </a:xfrm>
          <a:prstGeom prst="rect">
            <a:avLst/>
          </a:prstGeom>
          <a:noFill/>
        </p:spPr>
        <p:txBody>
          <a:bodyPr wrap="square" rtlCol="0">
            <a:spAutoFit/>
          </a:bodyPr>
          <a:lstStyle/>
          <a:p>
            <a:pPr marL="342900" indent="-342900">
              <a:buFont typeface="+mj-lt"/>
              <a:buAutoNum type="arabicPeriod" startAt="7"/>
            </a:pPr>
            <a:r>
              <a:rPr lang="en-IN" b="1" dirty="0" smtClean="0"/>
              <a:t>FUTURE SCOPE</a:t>
            </a:r>
          </a:p>
          <a:p>
            <a:pPr marL="342900" indent="-342900">
              <a:buFont typeface="+mj-lt"/>
              <a:buAutoNum type="arabicPeriod" startAt="7"/>
            </a:pPr>
            <a:endParaRPr lang="en-IN" b="1" dirty="0" smtClean="0"/>
          </a:p>
          <a:p>
            <a:pPr marL="342900" indent="-342900"/>
            <a:r>
              <a:rPr lang="en-IN" b="1" dirty="0" smtClean="0"/>
              <a:t>                      T</a:t>
            </a:r>
            <a:r>
              <a:rPr lang="en-IN" dirty="0" smtClean="0"/>
              <a:t>he future scope of estimation of business expenses is likely to see several developments and trends in various fields. Advanced Technology like automation, artificial intelligence, and machine language     will play a significant role in expense estimation. It also plays an important role in data integration, predictive analytics, real time tracking, regulatory changes, cyber security  and so 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714356"/>
            <a:ext cx="7500990" cy="5293757"/>
          </a:xfrm>
          <a:prstGeom prst="rect">
            <a:avLst/>
          </a:prstGeom>
          <a:noFill/>
        </p:spPr>
        <p:txBody>
          <a:bodyPr wrap="square" rtlCol="0">
            <a:spAutoFit/>
          </a:bodyPr>
          <a:lstStyle/>
          <a:p>
            <a:r>
              <a:rPr lang="en-IN" sz="3200" b="1" u="heavy" dirty="0" smtClean="0">
                <a:latin typeface="Algerian" pitchFamily="82" charset="0"/>
              </a:rPr>
              <a:t>ESTIMATION OF BUSINESS EXPENSES</a:t>
            </a:r>
            <a:endParaRPr lang="en-US" sz="3200" b="1" dirty="0" smtClean="0">
              <a:latin typeface="Algerian" pitchFamily="82" charset="0"/>
            </a:endParaRPr>
          </a:p>
          <a:p>
            <a:r>
              <a:rPr lang="en-IN" dirty="0" smtClean="0"/>
              <a:t> </a:t>
            </a:r>
            <a:endParaRPr lang="en-US" dirty="0" smtClean="0"/>
          </a:p>
          <a:p>
            <a:pPr lvl="0">
              <a:buFont typeface="Wingdings" pitchFamily="2" charset="2"/>
              <a:buChar char="§"/>
            </a:pPr>
            <a:r>
              <a:rPr lang="en-IN" b="1" i="1" u="sng" dirty="0" smtClean="0">
                <a:latin typeface="Arial Black" pitchFamily="34" charset="0"/>
              </a:rPr>
              <a:t>INTRODUCTION</a:t>
            </a:r>
            <a:endParaRPr lang="en-US" b="1" u="sng" dirty="0" smtClean="0">
              <a:latin typeface="Arial Black" pitchFamily="34" charset="0"/>
            </a:endParaRPr>
          </a:p>
          <a:p>
            <a:r>
              <a:rPr lang="en-IN" b="1" i="1" dirty="0" smtClean="0"/>
              <a:t> </a:t>
            </a:r>
            <a:endParaRPr lang="en-US" dirty="0" smtClean="0"/>
          </a:p>
          <a:p>
            <a:pPr marL="342900" lvl="0" indent="-342900">
              <a:buFont typeface="+mj-lt"/>
              <a:buAutoNum type="arabicPeriod"/>
            </a:pPr>
            <a:r>
              <a:rPr lang="en-IN" b="1" i="1" dirty="0" smtClean="0"/>
              <a:t>PROJECT</a:t>
            </a:r>
            <a:r>
              <a:rPr lang="en-IN" b="1" i="1" u="sng" dirty="0" smtClean="0"/>
              <a:t> </a:t>
            </a:r>
            <a:r>
              <a:rPr lang="en-IN" b="1" i="1" dirty="0" smtClean="0"/>
              <a:t>DESCRIPTION</a:t>
            </a:r>
            <a:endParaRPr lang="en-US" dirty="0" smtClean="0"/>
          </a:p>
          <a:p>
            <a:r>
              <a:rPr lang="en-IN" dirty="0" smtClean="0"/>
              <a:t> </a:t>
            </a:r>
            <a:endParaRPr lang="en-US" dirty="0" smtClean="0"/>
          </a:p>
          <a:p>
            <a:r>
              <a:rPr lang="en-IN" b="1" dirty="0" smtClean="0"/>
              <a:t>T</a:t>
            </a:r>
            <a:r>
              <a:rPr lang="en-IN" dirty="0" smtClean="0"/>
              <a:t>he “</a:t>
            </a:r>
            <a:r>
              <a:rPr lang="en-IN" b="1" dirty="0" smtClean="0"/>
              <a:t>ESTIMATION OF BUSINESS EXPENSES”</a:t>
            </a:r>
            <a:r>
              <a:rPr lang="en-IN" dirty="0" smtClean="0"/>
              <a:t> project aims to create a comprehensive system for accurately forecasting and managing the expenses of a business.  Managing expenses is crucial for the financial health and sustainability of any organization, and this project seeks to provide an efficient and data-driven solution for this purpose.</a:t>
            </a:r>
            <a:endParaRPr lang="en-US" dirty="0" smtClean="0"/>
          </a:p>
          <a:p>
            <a:r>
              <a:rPr lang="en-IN" dirty="0" smtClean="0"/>
              <a:t> </a:t>
            </a:r>
            <a:endParaRPr lang="en-US" dirty="0" smtClean="0"/>
          </a:p>
          <a:p>
            <a:r>
              <a:rPr lang="en-IN" b="1" dirty="0" smtClean="0"/>
              <a:t>By </a:t>
            </a:r>
            <a:r>
              <a:rPr lang="en-IN" dirty="0" smtClean="0"/>
              <a:t>estimation of business expenses the profit increases and there will not be any confusions in the business. The business gets improved and the system helps in identifying cost-saving opportunities and controlling unnecessary spending. Accurate expenses data and insights empower management to make informed decisions regarding resources allocation and strategy.</a:t>
            </a:r>
            <a:endParaRPr lang="en-US" dirty="0" smtClean="0"/>
          </a:p>
          <a:p>
            <a:r>
              <a:rPr lang="en-IN" dirty="0" smtClean="0"/>
              <a: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142984"/>
            <a:ext cx="7643866" cy="5078313"/>
          </a:xfrm>
          <a:prstGeom prst="rect">
            <a:avLst/>
          </a:prstGeom>
          <a:noFill/>
        </p:spPr>
        <p:txBody>
          <a:bodyPr wrap="square" rtlCol="0">
            <a:spAutoFit/>
          </a:bodyPr>
          <a:lstStyle/>
          <a:p>
            <a:pPr marL="342900" lvl="0" indent="-342900">
              <a:buFont typeface="+mj-lt"/>
              <a:buAutoNum type="arabicPeriod" startAt="2"/>
            </a:pPr>
            <a:r>
              <a:rPr lang="en-IN" b="1" i="1" dirty="0" smtClean="0"/>
              <a:t>PURPOSE</a:t>
            </a:r>
            <a:endParaRPr lang="en-US" dirty="0" smtClean="0"/>
          </a:p>
          <a:p>
            <a:r>
              <a:rPr lang="en-IN" dirty="0" smtClean="0"/>
              <a:t> </a:t>
            </a:r>
            <a:endParaRPr lang="en-US" dirty="0" smtClean="0"/>
          </a:p>
          <a:p>
            <a:r>
              <a:rPr lang="en-IN" b="1" dirty="0" smtClean="0"/>
              <a:t>The</a:t>
            </a:r>
            <a:r>
              <a:rPr lang="en-IN" dirty="0" smtClean="0"/>
              <a:t> purpose of estimating business expenses is multifaceted and serves several critical functions within an organisation. </a:t>
            </a:r>
            <a:r>
              <a:rPr lang="en-IN" b="1" dirty="0" smtClean="0"/>
              <a:t>E</a:t>
            </a:r>
            <a:r>
              <a:rPr lang="en-IN" dirty="0" smtClean="0"/>
              <a:t>xpense estimation enables businesses to forecast and plan their finances effectively. It is crucial for creating and maintaining budgets.</a:t>
            </a:r>
            <a:endParaRPr lang="en-US" dirty="0" smtClean="0"/>
          </a:p>
          <a:p>
            <a:r>
              <a:rPr lang="en-IN" dirty="0" smtClean="0"/>
              <a:t> </a:t>
            </a:r>
            <a:endParaRPr lang="en-US" dirty="0" smtClean="0"/>
          </a:p>
          <a:p>
            <a:r>
              <a:rPr lang="en-IN" b="1" dirty="0" smtClean="0"/>
              <a:t>A</a:t>
            </a:r>
            <a:r>
              <a:rPr lang="en-IN" dirty="0" smtClean="0"/>
              <a:t>ccurate expenses estimates assist in allocating resources, such as funds, personnel, and material, to different areas of the business based on anticipated needs. Expenses estimation allows companies to identify areas where they can control costs and reduce unnecessary expenditure.</a:t>
            </a:r>
            <a:endParaRPr lang="en-US" dirty="0" smtClean="0"/>
          </a:p>
          <a:p>
            <a:r>
              <a:rPr lang="en-IN" dirty="0" smtClean="0"/>
              <a:t>Accurate expense estimation provides valuable insights for strategic decision-making. It helps executive and management prioritize initiatives, investments, and cost-cutting strategies bases on financial projections.</a:t>
            </a:r>
            <a:endParaRPr lang="en-US" dirty="0" smtClean="0"/>
          </a:p>
          <a:p>
            <a:r>
              <a:rPr lang="en-IN" dirty="0" smtClean="0"/>
              <a:t> </a:t>
            </a:r>
            <a:endParaRPr lang="en-US" dirty="0" smtClean="0"/>
          </a:p>
          <a:p>
            <a:r>
              <a:rPr lang="en-IN" dirty="0" smtClean="0"/>
              <a:t> </a:t>
            </a:r>
            <a:endParaRPr lang="en-US" dirty="0" smtClean="0"/>
          </a:p>
          <a:p>
            <a:pPr lvl="0"/>
            <a:endParaRPr lang="en-US" dirty="0" smtClean="0"/>
          </a:p>
          <a:p>
            <a:endParaRPr lang="en-US" dirty="0"/>
          </a:p>
        </p:txBody>
      </p:sp>
      <p:cxnSp>
        <p:nvCxnSpPr>
          <p:cNvPr id="6" name="Straight Connector 5"/>
          <p:cNvCxnSpPr/>
          <p:nvPr/>
        </p:nvCxnSpPr>
        <p:spPr>
          <a:xfrm>
            <a:off x="3643306" y="5715016"/>
            <a:ext cx="2214578"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28"/>
            <a:ext cx="9001188" cy="369332"/>
          </a:xfrm>
          <a:prstGeom prst="rect">
            <a:avLst/>
          </a:prstGeom>
          <a:noFill/>
        </p:spPr>
        <p:txBody>
          <a:bodyPr wrap="square" rtlCol="0">
            <a:spAutoFit/>
          </a:bodyPr>
          <a:lstStyle/>
          <a:p>
            <a:pPr>
              <a:buFont typeface="Wingdings" pitchFamily="2" charset="2"/>
              <a:buChar char="§"/>
            </a:pPr>
            <a:r>
              <a:rPr lang="en-IN" b="1" u="sng" dirty="0" smtClean="0">
                <a:latin typeface="Arial Black" pitchFamily="34" charset="0"/>
              </a:rPr>
              <a:t>PROBLEM DEFINITION &amp; DESIGN THINKING</a:t>
            </a:r>
            <a:endParaRPr lang="en-US" b="1" u="sng" dirty="0">
              <a:latin typeface="Arial Black" pitchFamily="34" charset="0"/>
            </a:endParaRPr>
          </a:p>
        </p:txBody>
      </p:sp>
      <p:sp>
        <p:nvSpPr>
          <p:cNvPr id="3" name="TextBox 2"/>
          <p:cNvSpPr txBox="1"/>
          <p:nvPr/>
        </p:nvSpPr>
        <p:spPr>
          <a:xfrm>
            <a:off x="0" y="857232"/>
            <a:ext cx="8572560" cy="1200329"/>
          </a:xfrm>
          <a:prstGeom prst="rect">
            <a:avLst/>
          </a:prstGeom>
          <a:noFill/>
        </p:spPr>
        <p:txBody>
          <a:bodyPr wrap="square" rtlCol="0">
            <a:spAutoFit/>
          </a:bodyPr>
          <a:lstStyle/>
          <a:p>
            <a:r>
              <a:rPr lang="en-IN" b="1" dirty="0" smtClean="0"/>
              <a:t>T</a:t>
            </a:r>
            <a:r>
              <a:rPr lang="en-IN" dirty="0" smtClean="0"/>
              <a:t>he objective of the problem definition in estimation of business expenses </a:t>
            </a:r>
            <a:r>
              <a:rPr lang="en-US" dirty="0" smtClean="0"/>
              <a:t>is to develop</a:t>
            </a:r>
          </a:p>
          <a:p>
            <a:r>
              <a:rPr lang="en-IN" dirty="0" smtClean="0"/>
              <a:t>a systematic and accurate method for estimating and managing business expenses within an organisation. Accurate expense estimating is crucial for financial planning, budgeting, and overall business sustainability.</a:t>
            </a:r>
          </a:p>
        </p:txBody>
      </p:sp>
      <p:sp>
        <p:nvSpPr>
          <p:cNvPr id="4" name="TextBox 3"/>
          <p:cNvSpPr txBox="1"/>
          <p:nvPr/>
        </p:nvSpPr>
        <p:spPr>
          <a:xfrm>
            <a:off x="0" y="2143116"/>
            <a:ext cx="8358246" cy="369332"/>
          </a:xfrm>
          <a:prstGeom prst="rect">
            <a:avLst/>
          </a:prstGeom>
          <a:noFill/>
        </p:spPr>
        <p:txBody>
          <a:bodyPr wrap="square" rtlCol="0">
            <a:spAutoFit/>
          </a:bodyPr>
          <a:lstStyle/>
          <a:p>
            <a:pPr marL="342900" indent="-342900">
              <a:buFont typeface="+mj-lt"/>
              <a:buAutoNum type="arabicPeriod"/>
            </a:pPr>
            <a:r>
              <a:rPr lang="en-IN" b="1" i="1" dirty="0" smtClean="0"/>
              <a:t>EMPATHY MAP</a:t>
            </a:r>
            <a:endParaRPr lang="en-US" b="1" i="1" dirty="0"/>
          </a:p>
        </p:txBody>
      </p:sp>
      <p:pic>
        <p:nvPicPr>
          <p:cNvPr id="6" name="Picture 5" descr="Screenshot (4).png"/>
          <p:cNvPicPr>
            <a:picLocks noChangeAspect="1"/>
          </p:cNvPicPr>
          <p:nvPr/>
        </p:nvPicPr>
        <p:blipFill>
          <a:blip r:embed="rId2"/>
          <a:stretch>
            <a:fillRect/>
          </a:stretch>
        </p:blipFill>
        <p:spPr>
          <a:xfrm>
            <a:off x="1928794" y="2576609"/>
            <a:ext cx="5286412" cy="42813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429684" cy="369332"/>
          </a:xfrm>
          <a:prstGeom prst="rect">
            <a:avLst/>
          </a:prstGeom>
          <a:noFill/>
        </p:spPr>
        <p:txBody>
          <a:bodyPr wrap="square" rtlCol="0">
            <a:spAutoFit/>
          </a:bodyPr>
          <a:lstStyle/>
          <a:p>
            <a:pPr marL="342900" indent="-342900">
              <a:buFont typeface="+mj-lt"/>
              <a:buAutoNum type="arabicPeriod" startAt="2"/>
            </a:pPr>
            <a:r>
              <a:rPr lang="en-IN" b="1" dirty="0" smtClean="0"/>
              <a:t>IDEATION &amp; BRAINSTORMING MAP</a:t>
            </a:r>
            <a:endParaRPr lang="en-US" b="1" dirty="0"/>
          </a:p>
        </p:txBody>
      </p:sp>
      <p:pic>
        <p:nvPicPr>
          <p:cNvPr id="3" name="Picture 2" descr="Screenshot (2).png"/>
          <p:cNvPicPr>
            <a:picLocks noChangeAspect="1"/>
          </p:cNvPicPr>
          <p:nvPr/>
        </p:nvPicPr>
        <p:blipFill>
          <a:blip r:embed="rId2"/>
          <a:stretch>
            <a:fillRect/>
          </a:stretch>
        </p:blipFill>
        <p:spPr>
          <a:xfrm>
            <a:off x="159173" y="1214422"/>
            <a:ext cx="8984827" cy="5000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4290"/>
            <a:ext cx="4214842" cy="369332"/>
          </a:xfrm>
          <a:prstGeom prst="rect">
            <a:avLst/>
          </a:prstGeom>
          <a:noFill/>
        </p:spPr>
        <p:txBody>
          <a:bodyPr wrap="square" rtlCol="0">
            <a:spAutoFit/>
          </a:bodyPr>
          <a:lstStyle/>
          <a:p>
            <a:pPr marL="342900" indent="-342900">
              <a:buFont typeface="+mj-lt"/>
              <a:buAutoNum type="arabicPeriod" startAt="3"/>
            </a:pPr>
            <a:r>
              <a:rPr lang="en-IN" b="1" dirty="0" smtClean="0"/>
              <a:t>RESULT</a:t>
            </a:r>
            <a:endParaRPr lang="en-US" b="1" dirty="0"/>
          </a:p>
        </p:txBody>
      </p:sp>
      <p:sp>
        <p:nvSpPr>
          <p:cNvPr id="3" name="TextBox 2"/>
          <p:cNvSpPr txBox="1"/>
          <p:nvPr/>
        </p:nvSpPr>
        <p:spPr>
          <a:xfrm>
            <a:off x="642910" y="642918"/>
            <a:ext cx="2000264" cy="307777"/>
          </a:xfrm>
          <a:prstGeom prst="rect">
            <a:avLst/>
          </a:prstGeom>
          <a:noFill/>
        </p:spPr>
        <p:txBody>
          <a:bodyPr wrap="square" rtlCol="0">
            <a:spAutoFit/>
          </a:bodyPr>
          <a:lstStyle/>
          <a:p>
            <a:pPr>
              <a:buFont typeface="Wingdings" pitchFamily="2" charset="2"/>
              <a:buChar char="ü"/>
            </a:pPr>
            <a:r>
              <a:rPr lang="en-IN" sz="1400" i="1" dirty="0" smtClean="0">
                <a:latin typeface="Arial Rounded MT Bold" pitchFamily="34" charset="0"/>
              </a:rPr>
              <a:t>DASHBOARD   1</a:t>
            </a:r>
            <a:endParaRPr lang="en-US" sz="1400" i="1" dirty="0">
              <a:latin typeface="Arial Rounded MT Bold" pitchFamily="34" charset="0"/>
            </a:endParaRPr>
          </a:p>
        </p:txBody>
      </p:sp>
      <p:pic>
        <p:nvPicPr>
          <p:cNvPr id="4" name="Picture 3" descr="Dashboard 1.png"/>
          <p:cNvPicPr>
            <a:picLocks noChangeAspect="1"/>
          </p:cNvPicPr>
          <p:nvPr/>
        </p:nvPicPr>
        <p:blipFill>
          <a:blip r:embed="rId2"/>
          <a:stretch>
            <a:fillRect/>
          </a:stretch>
        </p:blipFill>
        <p:spPr>
          <a:xfrm>
            <a:off x="1214414" y="1087253"/>
            <a:ext cx="7215238" cy="57707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2786082" cy="307777"/>
          </a:xfrm>
          <a:prstGeom prst="rect">
            <a:avLst/>
          </a:prstGeom>
          <a:noFill/>
        </p:spPr>
        <p:txBody>
          <a:bodyPr wrap="square" rtlCol="0">
            <a:spAutoFit/>
          </a:bodyPr>
          <a:lstStyle/>
          <a:p>
            <a:pPr>
              <a:buFont typeface="Wingdings" pitchFamily="2" charset="2"/>
              <a:buChar char="ü"/>
            </a:pPr>
            <a:r>
              <a:rPr lang="en-IN" sz="1400" i="1" dirty="0" smtClean="0">
                <a:latin typeface="Arial Rounded MT Bold" pitchFamily="34" charset="0"/>
              </a:rPr>
              <a:t>DASHBOARD</a:t>
            </a:r>
            <a:r>
              <a:rPr lang="en-IN" sz="1400" dirty="0" smtClean="0">
                <a:latin typeface="Arial Rounded MT Bold" pitchFamily="34" charset="0"/>
              </a:rPr>
              <a:t> </a:t>
            </a:r>
            <a:r>
              <a:rPr lang="en-IN" sz="1400" i="1" dirty="0" smtClean="0">
                <a:latin typeface="Arial Rounded MT Bold" pitchFamily="34" charset="0"/>
              </a:rPr>
              <a:t>2</a:t>
            </a:r>
            <a:endParaRPr lang="en-US" sz="1400" i="1" dirty="0">
              <a:latin typeface="Arial Rounded MT Bold" pitchFamily="34" charset="0"/>
            </a:endParaRPr>
          </a:p>
        </p:txBody>
      </p:sp>
      <p:pic>
        <p:nvPicPr>
          <p:cNvPr id="4" name="Picture 3" descr="Dashboard 2.png"/>
          <p:cNvPicPr>
            <a:picLocks noChangeAspect="1"/>
          </p:cNvPicPr>
          <p:nvPr/>
        </p:nvPicPr>
        <p:blipFill>
          <a:blip r:embed="rId2"/>
          <a:stretch>
            <a:fillRect/>
          </a:stretch>
        </p:blipFill>
        <p:spPr>
          <a:xfrm>
            <a:off x="1000100" y="785794"/>
            <a:ext cx="7286676" cy="5827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4643470" cy="307777"/>
          </a:xfrm>
          <a:prstGeom prst="rect">
            <a:avLst/>
          </a:prstGeom>
          <a:noFill/>
        </p:spPr>
        <p:txBody>
          <a:bodyPr wrap="square" rtlCol="0">
            <a:spAutoFit/>
          </a:bodyPr>
          <a:lstStyle/>
          <a:p>
            <a:pPr>
              <a:buFont typeface="Wingdings" pitchFamily="2" charset="2"/>
              <a:buChar char="ü"/>
            </a:pPr>
            <a:r>
              <a:rPr lang="en-IN" sz="1400" i="1" dirty="0" smtClean="0">
                <a:latin typeface="Arial Rounded MT Bold" pitchFamily="34" charset="0"/>
              </a:rPr>
              <a:t>DASHBOARD 3</a:t>
            </a:r>
            <a:endParaRPr lang="en-US" sz="1400" i="1" dirty="0">
              <a:latin typeface="Arial Rounded MT Bold" pitchFamily="34" charset="0"/>
            </a:endParaRPr>
          </a:p>
        </p:txBody>
      </p:sp>
      <p:pic>
        <p:nvPicPr>
          <p:cNvPr id="3" name="Picture 2" descr="Dashboard 3.png"/>
          <p:cNvPicPr>
            <a:picLocks noChangeAspect="1"/>
          </p:cNvPicPr>
          <p:nvPr/>
        </p:nvPicPr>
        <p:blipFill>
          <a:blip r:embed="rId2"/>
          <a:stretch>
            <a:fillRect/>
          </a:stretch>
        </p:blipFill>
        <p:spPr>
          <a:xfrm>
            <a:off x="1071538" y="928670"/>
            <a:ext cx="7143800" cy="57136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538</Words>
  <Application>Microsoft Office PowerPoint</Application>
  <PresentationFormat>On-screen Show (4:3)</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30</cp:revision>
  <dcterms:created xsi:type="dcterms:W3CDTF">2023-10-08T13:56:30Z</dcterms:created>
  <dcterms:modified xsi:type="dcterms:W3CDTF">2023-10-11T15:46:23Z</dcterms:modified>
</cp:coreProperties>
</file>