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91" r:id="rId5"/>
    <p:sldId id="292" r:id="rId6"/>
    <p:sldId id="293" r:id="rId7"/>
    <p:sldId id="294" r:id="rId8"/>
    <p:sldId id="295" r:id="rId9"/>
    <p:sldId id="296" r:id="rId10"/>
    <p:sldId id="268" r:id="rId11"/>
    <p:sldId id="269" r:id="rId12"/>
    <p:sldId id="270"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9bfc945be_0_1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9bfc945be_0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ad60ba55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ad60ba55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18d60589f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gf18d60589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18d60589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18d60589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62275" y="1122402"/>
            <a:ext cx="5643000" cy="2483400"/>
          </a:xfrm>
          <a:prstGeom prst="rect">
            <a:avLst/>
          </a:prstGeom>
        </p:spPr>
        <p:txBody>
          <a:bodyPr spcFirstLastPara="1" wrap="square" lIns="91425" tIns="91425" rIns="91425" bIns="91425" anchor="ctr" anchorCtr="0">
            <a:normAutofit/>
          </a:bodyPr>
          <a:lstStyle>
            <a:lvl1pPr lvl="0" algn="r">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829325" y="3620898"/>
            <a:ext cx="3776100" cy="400200"/>
          </a:xfrm>
          <a:prstGeom prst="rect">
            <a:avLst/>
          </a:prstGeom>
        </p:spPr>
        <p:txBody>
          <a:bodyPr spcFirstLastPara="1" wrap="square" lIns="91425" tIns="91425" rIns="91425" bIns="91425" anchor="t" anchorCtr="0">
            <a:normAutofit/>
          </a:bodyPr>
          <a:lstStyle>
            <a:lvl1pPr lvl="0" algn="r">
              <a:lnSpc>
                <a:spcPct val="8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69858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538575" y="542925"/>
            <a:ext cx="8067000" cy="2001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sz="252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2pPr>
            <a:lvl3pPr lvl="2">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3pPr>
            <a:lvl4pPr lvl="3">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4pPr>
            <a:lvl5pPr lvl="4">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5pPr>
            <a:lvl6pPr lvl="5">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6pPr>
            <a:lvl7pPr lvl="6">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7pPr>
            <a:lvl8pPr lvl="7">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8pPr>
            <a:lvl9pPr lvl="8">
              <a:spcBef>
                <a:spcPts val="0"/>
              </a:spcBef>
              <a:spcAft>
                <a:spcPts val="0"/>
              </a:spcAft>
              <a:buClr>
                <a:schemeClr val="lt1"/>
              </a:buClr>
              <a:buSzPts val="2800"/>
              <a:buFont typeface="Passion One"/>
              <a:buNone/>
              <a:defRPr sz="2800">
                <a:solidFill>
                  <a:schemeClr val="lt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share.streamlit.io/kabilan-n/face-detection-and-social-distancing/main/Streamlit/mask_det_app.p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rive.google.com/file/d/14AMs4ockT6Cp-Q5bevdXSYH_GDgLqb9x/view?usp=sharing" TargetMode="External"/><Relationship Id="rId5" Type="http://schemas.openxmlformats.org/officeDocument/2006/relationships/hyperlink" Target="https://github.com/Adhithan007/Mask-Detection-and-Social-Distancing/blob/main/mask_distance.ipynb" TargetMode="External"/><Relationship Id="rId4" Type="http://schemas.openxmlformats.org/officeDocument/2006/relationships/hyperlink" Target="https://github.com/Kabilan-n/Face-Detection-and-social-Distancing/tree/main/Streamli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theme/neon-cyber-monda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hare.streamlit.io/kabilan-n/face-detection-and-social-distancing/main/Streamlit/mask_det_app.py"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5"/>
        <p:cNvGrpSpPr/>
        <p:nvPr/>
      </p:nvGrpSpPr>
      <p:grpSpPr>
        <a:xfrm>
          <a:off x="0" y="0"/>
          <a:ext cx="0" cy="0"/>
          <a:chOff x="0" y="0"/>
          <a:chExt cx="0" cy="0"/>
        </a:xfrm>
      </p:grpSpPr>
      <p:sp>
        <p:nvSpPr>
          <p:cNvPr id="46" name="Google Shape;46;p15"/>
          <p:cNvSpPr txBox="1">
            <a:spLocks noGrp="1"/>
          </p:cNvSpPr>
          <p:nvPr>
            <p:ph type="subTitle" idx="1"/>
          </p:nvPr>
        </p:nvSpPr>
        <p:spPr>
          <a:xfrm>
            <a:off x="4711231" y="3148462"/>
            <a:ext cx="3776100" cy="177913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688"/>
              <a:buNone/>
            </a:pPr>
            <a:r>
              <a:rPr lang="en-US" dirty="0"/>
              <a:t>BY:</a:t>
            </a:r>
          </a:p>
          <a:p>
            <a:pPr marL="0" lvl="0" indent="0" algn="r" rtl="0">
              <a:spcBef>
                <a:spcPts val="0"/>
              </a:spcBef>
              <a:spcAft>
                <a:spcPts val="0"/>
              </a:spcAft>
              <a:buSzPts val="688"/>
              <a:buNone/>
            </a:pPr>
            <a:endParaRPr lang="en-US" dirty="0"/>
          </a:p>
          <a:p>
            <a:pPr marL="0" lvl="0" indent="0" algn="r" rtl="0">
              <a:spcBef>
                <a:spcPts val="0"/>
              </a:spcBef>
              <a:spcAft>
                <a:spcPts val="0"/>
              </a:spcAft>
              <a:buSzPts val="688"/>
              <a:buNone/>
            </a:pPr>
            <a:r>
              <a:rPr lang="en-US" dirty="0"/>
              <a:t>P. ADHITHAN  CB.EN.U4AIE19003</a:t>
            </a:r>
          </a:p>
          <a:p>
            <a:pPr marL="0" lvl="0" indent="0" algn="r" rtl="0">
              <a:spcBef>
                <a:spcPts val="0"/>
              </a:spcBef>
              <a:spcAft>
                <a:spcPts val="0"/>
              </a:spcAft>
              <a:buSzPts val="688"/>
              <a:buNone/>
            </a:pPr>
            <a:endParaRPr lang="en-US" dirty="0"/>
          </a:p>
          <a:p>
            <a:pPr marL="0" lvl="0" indent="0" algn="r" rtl="0">
              <a:spcBef>
                <a:spcPts val="0"/>
              </a:spcBef>
              <a:spcAft>
                <a:spcPts val="0"/>
              </a:spcAft>
              <a:buSzPts val="688"/>
              <a:buNone/>
            </a:pPr>
            <a:r>
              <a:rPr lang="en-US" dirty="0"/>
              <a:t>N. KABILAN CB.EN.U4AIE19033</a:t>
            </a:r>
          </a:p>
        </p:txBody>
      </p:sp>
      <p:sp>
        <p:nvSpPr>
          <p:cNvPr id="47" name="Google Shape;47;p15"/>
          <p:cNvSpPr txBox="1">
            <a:spLocks noGrp="1"/>
          </p:cNvSpPr>
          <p:nvPr>
            <p:ph type="ctrTitle"/>
          </p:nvPr>
        </p:nvSpPr>
        <p:spPr>
          <a:xfrm>
            <a:off x="3360830" y="319713"/>
            <a:ext cx="5643000" cy="248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900" dirty="0"/>
              <a:t>Face Mask and Social Distance Detection for COVID Protocol Automation</a:t>
            </a:r>
            <a:endParaRPr sz="4900" dirty="0"/>
          </a:p>
        </p:txBody>
      </p:sp>
      <p:grpSp>
        <p:nvGrpSpPr>
          <p:cNvPr id="48" name="Google Shape;48;p15"/>
          <p:cNvGrpSpPr/>
          <p:nvPr/>
        </p:nvGrpSpPr>
        <p:grpSpPr>
          <a:xfrm>
            <a:off x="154668" y="1017535"/>
            <a:ext cx="3025800" cy="2415600"/>
            <a:chOff x="164193" y="950860"/>
            <a:chExt cx="3025800" cy="2415600"/>
          </a:xfrm>
        </p:grpSpPr>
        <p:sp>
          <p:nvSpPr>
            <p:cNvPr id="49" name="Google Shape;49;p15"/>
            <p:cNvSpPr/>
            <p:nvPr/>
          </p:nvSpPr>
          <p:spPr>
            <a:xfrm rot="1584870">
              <a:off x="323977" y="1482135"/>
              <a:ext cx="2706233" cy="1353049"/>
            </a:xfrm>
            <a:prstGeom prst="rightArrow">
              <a:avLst>
                <a:gd name="adj1" fmla="val 50000"/>
                <a:gd name="adj2" fmla="val 50000"/>
              </a:avLst>
            </a:prstGeom>
            <a:noFill/>
            <a:ln w="76200" cap="flat" cmpd="sng">
              <a:solidFill>
                <a:schemeClr val="lt2"/>
              </a:solidFill>
              <a:prstDash val="solid"/>
              <a:round/>
              <a:headEnd type="none" w="sm" len="sm"/>
              <a:tailEnd type="none" w="sm" len="sm"/>
            </a:ln>
            <a:effectLst>
              <a:outerShdw blurRad="2857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1584870">
              <a:off x="323977" y="1482135"/>
              <a:ext cx="2706233" cy="1353049"/>
            </a:xfrm>
            <a:prstGeom prst="rightArrow">
              <a:avLst>
                <a:gd name="adj1" fmla="val 50000"/>
                <a:gd name="adj2" fmla="val 50000"/>
              </a:avLst>
            </a:prstGeom>
            <a:noFill/>
            <a:ln w="38100" cap="flat" cmpd="sng">
              <a:solidFill>
                <a:schemeClr val="dk2"/>
              </a:solidFill>
              <a:prstDash val="solid"/>
              <a:round/>
              <a:headEnd type="none" w="sm" len="sm"/>
              <a:tailEnd type="none" w="sm" len="sm"/>
            </a:ln>
            <a:effectLst>
              <a:outerShdw blurRad="2857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rot="1584870">
              <a:off x="323977" y="1482135"/>
              <a:ext cx="2706233" cy="1353049"/>
            </a:xfrm>
            <a:prstGeom prst="rightArrow">
              <a:avLst>
                <a:gd name="adj1" fmla="val 50000"/>
                <a:gd name="adj2" fmla="val 50000"/>
              </a:avLst>
            </a:prstGeom>
            <a:noFill/>
            <a:ln w="9525" cap="flat" cmpd="sng">
              <a:solidFill>
                <a:schemeClr val="lt1"/>
              </a:solidFill>
              <a:prstDash val="solid"/>
              <a:round/>
              <a:headEnd type="none" w="sm" len="sm"/>
              <a:tailEnd type="none" w="sm" len="sm"/>
            </a:ln>
            <a:effectLst>
              <a:outerShdw blurRad="2857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15"/>
          <p:cNvGrpSpPr/>
          <p:nvPr/>
        </p:nvGrpSpPr>
        <p:grpSpPr>
          <a:xfrm>
            <a:off x="1709449" y="3548651"/>
            <a:ext cx="1407900" cy="1318200"/>
            <a:chOff x="1633249" y="3567701"/>
            <a:chExt cx="1407900" cy="1318200"/>
          </a:xfrm>
        </p:grpSpPr>
        <p:sp>
          <p:nvSpPr>
            <p:cNvPr id="53" name="Google Shape;53;p15"/>
            <p:cNvSpPr/>
            <p:nvPr/>
          </p:nvSpPr>
          <p:spPr>
            <a:xfrm rot="-1230174">
              <a:off x="1769327" y="3735491"/>
              <a:ext cx="1135744" cy="982619"/>
            </a:xfrm>
            <a:prstGeom prst="triangle">
              <a:avLst>
                <a:gd name="adj" fmla="val 50000"/>
              </a:avLst>
            </a:prstGeom>
            <a:noFill/>
            <a:ln w="76200" cap="flat" cmpd="sng">
              <a:solidFill>
                <a:schemeClr val="accent3"/>
              </a:solidFill>
              <a:prstDash val="solid"/>
              <a:round/>
              <a:headEnd type="none" w="sm" len="sm"/>
              <a:tailEnd type="none" w="sm" len="sm"/>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rot="-1230174">
              <a:off x="1769327" y="3735491"/>
              <a:ext cx="1135744" cy="982619"/>
            </a:xfrm>
            <a:prstGeom prst="triangle">
              <a:avLst>
                <a:gd name="adj" fmla="val 50000"/>
              </a:avLst>
            </a:prstGeom>
            <a:noFill/>
            <a:ln w="38100" cap="flat" cmpd="sng">
              <a:solidFill>
                <a:srgbClr val="DABDFF"/>
              </a:solidFill>
              <a:prstDash val="solid"/>
              <a:round/>
              <a:headEnd type="none" w="sm" len="sm"/>
              <a:tailEnd type="none" w="sm" len="sm"/>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rot="-1230174">
              <a:off x="1769327" y="3735491"/>
              <a:ext cx="1135744" cy="982619"/>
            </a:xfrm>
            <a:prstGeom prst="triangle">
              <a:avLst>
                <a:gd name="adj" fmla="val 50000"/>
              </a:avLst>
            </a:prstGeom>
            <a:noFill/>
            <a:ln w="19050" cap="flat" cmpd="sng">
              <a:solidFill>
                <a:schemeClr val="lt1"/>
              </a:solidFill>
              <a:prstDash val="solid"/>
              <a:round/>
              <a:headEnd type="none" w="sm" len="sm"/>
              <a:tailEnd type="none" w="sm" len="sm"/>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15"/>
          <p:cNvGrpSpPr/>
          <p:nvPr/>
        </p:nvGrpSpPr>
        <p:grpSpPr>
          <a:xfrm rot="7135525" flipH="1">
            <a:off x="1621415" y="1029449"/>
            <a:ext cx="808416" cy="64461"/>
            <a:chOff x="2706675" y="573609"/>
            <a:chExt cx="1551000" cy="73500"/>
          </a:xfrm>
        </p:grpSpPr>
        <p:sp>
          <p:nvSpPr>
            <p:cNvPr id="57" name="Google Shape;57;p15"/>
            <p:cNvSpPr/>
            <p:nvPr/>
          </p:nvSpPr>
          <p:spPr>
            <a:xfrm>
              <a:off x="2706675" y="573609"/>
              <a:ext cx="1551000" cy="73500"/>
            </a:xfrm>
            <a:prstGeom prst="roundRect">
              <a:avLst>
                <a:gd name="adj" fmla="val 50000"/>
              </a:avLst>
            </a:prstGeom>
            <a:solidFill>
              <a:schemeClr val="accent1"/>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2722575" y="580650"/>
              <a:ext cx="1519200" cy="59400"/>
            </a:xfrm>
            <a:prstGeom prst="roundRect">
              <a:avLst>
                <a:gd name="adj" fmla="val 50000"/>
              </a:avLst>
            </a:prstGeom>
            <a:solidFill>
              <a:srgbClr val="91FEF8"/>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rot="10800000" flipH="1">
              <a:off x="2748375" y="596850"/>
              <a:ext cx="1467600" cy="27000"/>
            </a:xfrm>
            <a:prstGeom prst="roundRect">
              <a:avLst>
                <a:gd name="adj" fmla="val 50000"/>
              </a:avLst>
            </a:prstGeom>
            <a:solidFill>
              <a:srgbClr val="FFFFFF"/>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15"/>
          <p:cNvGrpSpPr/>
          <p:nvPr/>
        </p:nvGrpSpPr>
        <p:grpSpPr>
          <a:xfrm rot="5400000" flipH="1">
            <a:off x="1097961" y="997183"/>
            <a:ext cx="808381" cy="64459"/>
            <a:chOff x="2706675" y="573609"/>
            <a:chExt cx="1551000" cy="73500"/>
          </a:xfrm>
        </p:grpSpPr>
        <p:sp>
          <p:nvSpPr>
            <p:cNvPr id="61" name="Google Shape;61;p15"/>
            <p:cNvSpPr/>
            <p:nvPr/>
          </p:nvSpPr>
          <p:spPr>
            <a:xfrm>
              <a:off x="2706675" y="573609"/>
              <a:ext cx="1551000" cy="73500"/>
            </a:xfrm>
            <a:prstGeom prst="roundRect">
              <a:avLst>
                <a:gd name="adj" fmla="val 50000"/>
              </a:avLst>
            </a:prstGeom>
            <a:solidFill>
              <a:schemeClr val="accent1"/>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10800000" flipH="1">
              <a:off x="2722575" y="580650"/>
              <a:ext cx="1519200" cy="59400"/>
            </a:xfrm>
            <a:prstGeom prst="roundRect">
              <a:avLst>
                <a:gd name="adj" fmla="val 50000"/>
              </a:avLst>
            </a:prstGeom>
            <a:solidFill>
              <a:srgbClr val="91FEF8"/>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10800000" flipH="1">
              <a:off x="2748375" y="596850"/>
              <a:ext cx="1467600" cy="27000"/>
            </a:xfrm>
            <a:prstGeom prst="roundRect">
              <a:avLst>
                <a:gd name="adj" fmla="val 50000"/>
              </a:avLst>
            </a:prstGeom>
            <a:solidFill>
              <a:srgbClr val="FFFFFF"/>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15"/>
          <p:cNvGrpSpPr/>
          <p:nvPr/>
        </p:nvGrpSpPr>
        <p:grpSpPr>
          <a:xfrm rot="-1640811" flipH="1">
            <a:off x="1951999" y="1444539"/>
            <a:ext cx="808291" cy="64455"/>
            <a:chOff x="2706675" y="573609"/>
            <a:chExt cx="1551000" cy="73500"/>
          </a:xfrm>
        </p:grpSpPr>
        <p:sp>
          <p:nvSpPr>
            <p:cNvPr id="65" name="Google Shape;65;p15"/>
            <p:cNvSpPr/>
            <p:nvPr/>
          </p:nvSpPr>
          <p:spPr>
            <a:xfrm>
              <a:off x="2706675" y="573609"/>
              <a:ext cx="1551000" cy="73500"/>
            </a:xfrm>
            <a:prstGeom prst="roundRect">
              <a:avLst>
                <a:gd name="adj" fmla="val 50000"/>
              </a:avLst>
            </a:prstGeom>
            <a:solidFill>
              <a:schemeClr val="accent1"/>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10800000" flipH="1">
              <a:off x="2722575" y="580650"/>
              <a:ext cx="1519200" cy="59400"/>
            </a:xfrm>
            <a:prstGeom prst="roundRect">
              <a:avLst>
                <a:gd name="adj" fmla="val 50000"/>
              </a:avLst>
            </a:prstGeom>
            <a:solidFill>
              <a:srgbClr val="91FEF8"/>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10800000" flipH="1">
              <a:off x="2748375" y="596850"/>
              <a:ext cx="1467600" cy="27000"/>
            </a:xfrm>
            <a:prstGeom prst="roundRect">
              <a:avLst>
                <a:gd name="adj" fmla="val 50000"/>
              </a:avLst>
            </a:prstGeom>
            <a:solidFill>
              <a:srgbClr val="FFFFFF"/>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5"/>
          <p:cNvGrpSpPr/>
          <p:nvPr/>
        </p:nvGrpSpPr>
        <p:grpSpPr>
          <a:xfrm rot="-900041">
            <a:off x="415185" y="3042037"/>
            <a:ext cx="1149594" cy="1149492"/>
            <a:chOff x="481374" y="2780646"/>
            <a:chExt cx="1052530" cy="1052530"/>
          </a:xfrm>
        </p:grpSpPr>
        <p:grpSp>
          <p:nvGrpSpPr>
            <p:cNvPr id="69" name="Google Shape;69;p15"/>
            <p:cNvGrpSpPr/>
            <p:nvPr/>
          </p:nvGrpSpPr>
          <p:grpSpPr>
            <a:xfrm>
              <a:off x="481374" y="2780646"/>
              <a:ext cx="1052530" cy="1052530"/>
              <a:chOff x="481374" y="2780646"/>
              <a:chExt cx="1052530" cy="1052530"/>
            </a:xfrm>
          </p:grpSpPr>
          <p:sp>
            <p:nvSpPr>
              <p:cNvPr id="70" name="Google Shape;70;p15"/>
              <p:cNvSpPr/>
              <p:nvPr/>
            </p:nvSpPr>
            <p:spPr>
              <a:xfrm rot="2700000" flipH="1">
                <a:off x="318349" y="3251950"/>
                <a:ext cx="1378580" cy="109922"/>
              </a:xfrm>
              <a:prstGeom prst="roundRect">
                <a:avLst>
                  <a:gd name="adj" fmla="val 50000"/>
                </a:avLst>
              </a:prstGeom>
              <a:solidFill>
                <a:schemeClr val="accent2"/>
              </a:solidFill>
              <a:ln>
                <a:noFill/>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8100000">
                <a:off x="332491" y="3262484"/>
                <a:ext cx="1350315" cy="88835"/>
              </a:xfrm>
              <a:prstGeom prst="roundRect">
                <a:avLst>
                  <a:gd name="adj" fmla="val 50000"/>
                </a:avLst>
              </a:prstGeom>
              <a:solidFill>
                <a:srgbClr val="E0FFB2"/>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8100000">
                <a:off x="355423" y="3286712"/>
                <a:ext cx="1304452" cy="40379"/>
              </a:xfrm>
              <a:prstGeom prst="roundRect">
                <a:avLst>
                  <a:gd name="adj" fmla="val 50000"/>
                </a:avLst>
              </a:prstGeom>
              <a:solidFill>
                <a:srgbClr val="FFFFFF"/>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5"/>
            <p:cNvGrpSpPr/>
            <p:nvPr/>
          </p:nvGrpSpPr>
          <p:grpSpPr>
            <a:xfrm flipH="1">
              <a:off x="481441" y="2780775"/>
              <a:ext cx="1052400" cy="1052400"/>
              <a:chOff x="481504" y="2780750"/>
              <a:chExt cx="1052400" cy="1052400"/>
            </a:xfrm>
          </p:grpSpPr>
          <p:sp>
            <p:nvSpPr>
              <p:cNvPr id="74" name="Google Shape;74;p15"/>
              <p:cNvSpPr/>
              <p:nvPr/>
            </p:nvSpPr>
            <p:spPr>
              <a:xfrm rot="2700000" flipH="1">
                <a:off x="318487" y="3252008"/>
                <a:ext cx="1378434" cy="109884"/>
              </a:xfrm>
              <a:prstGeom prst="roundRect">
                <a:avLst>
                  <a:gd name="adj" fmla="val 50000"/>
                </a:avLst>
              </a:prstGeom>
              <a:solidFill>
                <a:schemeClr val="accent2"/>
              </a:solidFill>
              <a:ln>
                <a:noFill/>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8100000">
                <a:off x="332333" y="3262582"/>
                <a:ext cx="1350433" cy="88671"/>
              </a:xfrm>
              <a:prstGeom prst="roundRect">
                <a:avLst>
                  <a:gd name="adj" fmla="val 50000"/>
                </a:avLst>
              </a:prstGeom>
              <a:solidFill>
                <a:srgbClr val="E0FFB2"/>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8100000">
                <a:off x="355260" y="3286719"/>
                <a:ext cx="1304612" cy="40305"/>
              </a:xfrm>
              <a:prstGeom prst="roundRect">
                <a:avLst>
                  <a:gd name="adj" fmla="val 50000"/>
                </a:avLst>
              </a:prstGeom>
              <a:solidFill>
                <a:schemeClr val="lt1"/>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5"/>
            <p:cNvSpPr/>
            <p:nvPr/>
          </p:nvSpPr>
          <p:spPr>
            <a:xfrm rot="-8100000">
              <a:off x="355322" y="3286756"/>
              <a:ext cx="1304612" cy="40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8100000" flipH="1">
              <a:off x="355322" y="3286756"/>
              <a:ext cx="1304612" cy="40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rot="900175" flipH="1">
            <a:off x="3486712" y="3103341"/>
            <a:ext cx="782227" cy="782199"/>
            <a:chOff x="481441" y="2780750"/>
            <a:chExt cx="1052463" cy="1052425"/>
          </a:xfrm>
        </p:grpSpPr>
        <p:grpSp>
          <p:nvGrpSpPr>
            <p:cNvPr id="80" name="Google Shape;80;p15"/>
            <p:cNvGrpSpPr/>
            <p:nvPr/>
          </p:nvGrpSpPr>
          <p:grpSpPr>
            <a:xfrm>
              <a:off x="481504" y="2780750"/>
              <a:ext cx="1052400" cy="1052400"/>
              <a:chOff x="481504" y="2780750"/>
              <a:chExt cx="1052400" cy="1052400"/>
            </a:xfrm>
          </p:grpSpPr>
          <p:sp>
            <p:nvSpPr>
              <p:cNvPr id="81" name="Google Shape;81;p15"/>
              <p:cNvSpPr/>
              <p:nvPr/>
            </p:nvSpPr>
            <p:spPr>
              <a:xfrm rot="2700000" flipH="1">
                <a:off x="318487" y="3252008"/>
                <a:ext cx="1378434" cy="109884"/>
              </a:xfrm>
              <a:prstGeom prst="roundRect">
                <a:avLst>
                  <a:gd name="adj" fmla="val 50000"/>
                </a:avLst>
              </a:prstGeom>
              <a:solidFill>
                <a:schemeClr val="accent2"/>
              </a:solidFill>
              <a:ln>
                <a:noFill/>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8100000">
                <a:off x="332333" y="3262582"/>
                <a:ext cx="1350433" cy="88671"/>
              </a:xfrm>
              <a:prstGeom prst="roundRect">
                <a:avLst>
                  <a:gd name="adj" fmla="val 50000"/>
                </a:avLst>
              </a:prstGeom>
              <a:solidFill>
                <a:srgbClr val="E0FFB2"/>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8100000">
                <a:off x="355260" y="3286719"/>
                <a:ext cx="1304612" cy="40305"/>
              </a:xfrm>
              <a:prstGeom prst="roundRect">
                <a:avLst>
                  <a:gd name="adj" fmla="val 50000"/>
                </a:avLst>
              </a:prstGeom>
              <a:solidFill>
                <a:srgbClr val="FFFFFF"/>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15"/>
            <p:cNvGrpSpPr/>
            <p:nvPr/>
          </p:nvGrpSpPr>
          <p:grpSpPr>
            <a:xfrm flipH="1">
              <a:off x="481441" y="2780775"/>
              <a:ext cx="1052400" cy="1052400"/>
              <a:chOff x="481504" y="2780750"/>
              <a:chExt cx="1052400" cy="1052400"/>
            </a:xfrm>
          </p:grpSpPr>
          <p:sp>
            <p:nvSpPr>
              <p:cNvPr id="85" name="Google Shape;85;p15"/>
              <p:cNvSpPr/>
              <p:nvPr/>
            </p:nvSpPr>
            <p:spPr>
              <a:xfrm rot="2700000" flipH="1">
                <a:off x="318487" y="3252008"/>
                <a:ext cx="1378434" cy="109884"/>
              </a:xfrm>
              <a:prstGeom prst="roundRect">
                <a:avLst>
                  <a:gd name="adj" fmla="val 50000"/>
                </a:avLst>
              </a:prstGeom>
              <a:solidFill>
                <a:schemeClr val="accent2"/>
              </a:solidFill>
              <a:ln>
                <a:noFill/>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8100000">
                <a:off x="332333" y="3262582"/>
                <a:ext cx="1350433" cy="88671"/>
              </a:xfrm>
              <a:prstGeom prst="roundRect">
                <a:avLst>
                  <a:gd name="adj" fmla="val 50000"/>
                </a:avLst>
              </a:prstGeom>
              <a:solidFill>
                <a:srgbClr val="E0FFB2"/>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8100000">
                <a:off x="355260" y="3286719"/>
                <a:ext cx="1304612" cy="40305"/>
              </a:xfrm>
              <a:prstGeom prst="roundRect">
                <a:avLst>
                  <a:gd name="adj" fmla="val 50000"/>
                </a:avLst>
              </a:prstGeom>
              <a:solidFill>
                <a:schemeClr val="lt1"/>
              </a:solidFill>
              <a:ln>
                <a:noFill/>
              </a:ln>
              <a:effectLst>
                <a:outerShdw blurRad="1714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5"/>
            <p:cNvSpPr/>
            <p:nvPr/>
          </p:nvSpPr>
          <p:spPr>
            <a:xfrm rot="-8100000">
              <a:off x="355322" y="3286756"/>
              <a:ext cx="1304612" cy="40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8100000" flipH="1">
              <a:off x="355322" y="3286756"/>
              <a:ext cx="1304612" cy="40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461347" y="230400"/>
            <a:ext cx="612300" cy="589200"/>
            <a:chOff x="461347" y="230400"/>
            <a:chExt cx="612300" cy="589200"/>
          </a:xfrm>
        </p:grpSpPr>
        <p:sp>
          <p:nvSpPr>
            <p:cNvPr id="91" name="Google Shape;91;p15"/>
            <p:cNvSpPr/>
            <p:nvPr/>
          </p:nvSpPr>
          <p:spPr>
            <a:xfrm rot="1800429">
              <a:off x="531748" y="320973"/>
              <a:ext cx="471498" cy="408053"/>
            </a:xfrm>
            <a:prstGeom prst="triangle">
              <a:avLst>
                <a:gd name="adj" fmla="val 50000"/>
              </a:avLst>
            </a:prstGeom>
            <a:noFill/>
            <a:ln w="76200" cap="flat" cmpd="sng">
              <a:solidFill>
                <a:schemeClr val="dk2"/>
              </a:solidFill>
              <a:prstDash val="solid"/>
              <a:round/>
              <a:headEnd type="none" w="sm" len="sm"/>
              <a:tailEnd type="none" w="sm" len="sm"/>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1800429">
              <a:off x="531748" y="320973"/>
              <a:ext cx="471498" cy="408053"/>
            </a:xfrm>
            <a:prstGeom prst="triangle">
              <a:avLst>
                <a:gd name="adj" fmla="val 50000"/>
              </a:avLst>
            </a:prstGeom>
            <a:noFill/>
            <a:ln w="38100" cap="flat" cmpd="sng">
              <a:solidFill>
                <a:srgbClr val="FFD4F2"/>
              </a:solidFill>
              <a:prstDash val="solid"/>
              <a:round/>
              <a:headEnd type="none" w="sm" len="sm"/>
              <a:tailEnd type="none" w="sm" len="sm"/>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1800429">
              <a:off x="531748" y="320973"/>
              <a:ext cx="471498" cy="408053"/>
            </a:xfrm>
            <a:prstGeom prst="triangle">
              <a:avLst>
                <a:gd name="adj" fmla="val 5000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cxnSp>
        <p:nvCxnSpPr>
          <p:cNvPr id="192" name="Google Shape;192;p15"/>
          <p:cNvCxnSpPr/>
          <p:nvPr/>
        </p:nvCxnSpPr>
        <p:spPr>
          <a:xfrm>
            <a:off x="580391" y="942975"/>
            <a:ext cx="0" cy="4200525"/>
          </a:xfrm>
          <a:prstGeom prst="straightConnector1">
            <a:avLst/>
          </a:prstGeom>
          <a:noFill/>
          <a:ln w="25400" cap="flat" cmpd="sng">
            <a:solidFill>
              <a:schemeClr val="bg1">
                <a:lumMod val="75000"/>
              </a:schemeClr>
            </a:solidFill>
            <a:prstDash val="solid"/>
            <a:round/>
            <a:headEnd type="none" w="sm" len="sm"/>
            <a:tailEnd type="none" w="sm" len="sm"/>
          </a:ln>
        </p:spPr>
      </p:cxnSp>
      <p:sp>
        <p:nvSpPr>
          <p:cNvPr id="193" name="Google Shape;193;p15"/>
          <p:cNvSpPr/>
          <p:nvPr/>
        </p:nvSpPr>
        <p:spPr>
          <a:xfrm>
            <a:off x="8838008" y="891904"/>
            <a:ext cx="305990" cy="61436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65000"/>
            </a:schemeClr>
          </a:solidFill>
          <a:ln>
            <a:noFill/>
          </a:ln>
        </p:spPr>
        <p:txBody>
          <a:bodyPr/>
          <a:lstStyle/>
          <a:p>
            <a:endParaRPr lang="en-IN" dirty="0"/>
          </a:p>
        </p:txBody>
      </p:sp>
      <p:sp>
        <p:nvSpPr>
          <p:cNvPr id="194" name="Google Shape;194;p15"/>
          <p:cNvSpPr txBox="1"/>
          <p:nvPr/>
        </p:nvSpPr>
        <p:spPr>
          <a:xfrm>
            <a:off x="916274" y="1742606"/>
            <a:ext cx="7324650" cy="276969"/>
          </a:xfrm>
          <a:prstGeom prst="rect">
            <a:avLst/>
          </a:prstGeom>
          <a:noFill/>
          <a:ln>
            <a:noFill/>
          </a:ln>
        </p:spPr>
        <p:txBody>
          <a:bodyPr spcFirstLastPara="1" wrap="square" lIns="68569" tIns="34275" rIns="68569" bIns="34275" anchor="t" anchorCtr="0">
            <a:spAutoFit/>
          </a:bodyPr>
          <a:lstStyle/>
          <a:p>
            <a:pPr>
              <a:buSzPts val="1800"/>
            </a:pPr>
            <a:r>
              <a:rPr lang="en-US" sz="1350">
                <a:solidFill>
                  <a:schemeClr val="lt1"/>
                </a:solidFill>
                <a:latin typeface="Corbel"/>
                <a:ea typeface="Corbel"/>
                <a:cs typeface="Corbel"/>
                <a:sym typeface="Corbel"/>
              </a:rPr>
              <a:t> </a:t>
            </a:r>
            <a:endParaRPr sz="1350">
              <a:solidFill>
                <a:schemeClr val="lt1"/>
              </a:solidFill>
              <a:latin typeface="Corbel"/>
              <a:ea typeface="Corbel"/>
              <a:cs typeface="Corbel"/>
              <a:sym typeface="Corbel"/>
            </a:endParaRPr>
          </a:p>
        </p:txBody>
      </p:sp>
      <p:sp>
        <p:nvSpPr>
          <p:cNvPr id="195" name="Google Shape;195;p15"/>
          <p:cNvSpPr txBox="1">
            <a:spLocks noGrp="1"/>
          </p:cNvSpPr>
          <p:nvPr>
            <p:ph type="subTitle" idx="1"/>
          </p:nvPr>
        </p:nvSpPr>
        <p:spPr>
          <a:xfrm>
            <a:off x="754851" y="362137"/>
            <a:ext cx="5275800" cy="529875"/>
          </a:xfrm>
          <a:prstGeom prst="rect">
            <a:avLst/>
          </a:prstGeom>
          <a:noFill/>
          <a:ln>
            <a:noFill/>
          </a:ln>
        </p:spPr>
        <p:txBody>
          <a:bodyPr spcFirstLastPara="1" wrap="square" lIns="68569" tIns="34275" rIns="68569" bIns="34275" anchor="t" anchorCtr="0">
            <a:normAutofit/>
          </a:bodyPr>
          <a:lstStyle/>
          <a:p>
            <a:pPr marL="0" indent="0" algn="l">
              <a:lnSpc>
                <a:spcPct val="100000"/>
              </a:lnSpc>
            </a:pPr>
            <a:r>
              <a:rPr lang="en-US" sz="2500" dirty="0">
                <a:latin typeface="Varela Round"/>
                <a:sym typeface="Varela Round"/>
              </a:rPr>
              <a:t>What we learnt :</a:t>
            </a:r>
            <a:endParaRPr sz="2500" dirty="0">
              <a:latin typeface="Varela Round"/>
              <a:sym typeface="Varela Round"/>
            </a:endParaRPr>
          </a:p>
        </p:txBody>
      </p:sp>
      <p:sp>
        <p:nvSpPr>
          <p:cNvPr id="196" name="Google Shape;196;p15"/>
          <p:cNvSpPr txBox="1"/>
          <p:nvPr/>
        </p:nvSpPr>
        <p:spPr>
          <a:xfrm>
            <a:off x="1027181" y="1178686"/>
            <a:ext cx="7364025" cy="3577872"/>
          </a:xfrm>
          <a:prstGeom prst="rect">
            <a:avLst/>
          </a:prstGeom>
          <a:noFill/>
          <a:ln>
            <a:noFill/>
          </a:ln>
        </p:spPr>
        <p:txBody>
          <a:bodyPr spcFirstLastPara="1" wrap="square" lIns="68569" tIns="34275" rIns="68569" bIns="34275" anchor="t" anchorCtr="0">
            <a:spAutoFit/>
          </a:bodyPr>
          <a:lstStyle/>
          <a:p>
            <a:pPr marL="423863" indent="-342900">
              <a:buClr>
                <a:schemeClr val="lt1"/>
              </a:buClr>
              <a:buSzPts val="1900"/>
              <a:buFont typeface="+mj-lt"/>
              <a:buAutoNum type="arabicPeriod"/>
            </a:pPr>
            <a:r>
              <a:rPr lang="en-US" sz="1425" dirty="0">
                <a:solidFill>
                  <a:schemeClr val="lt1"/>
                </a:solidFill>
                <a:latin typeface="Corbel"/>
                <a:ea typeface="Corbel"/>
                <a:cs typeface="Corbel"/>
                <a:sym typeface="Corbel"/>
              </a:rPr>
              <a:t>Gained knowledge on how to deploy an </a:t>
            </a:r>
            <a:r>
              <a:rPr lang="en-US" sz="1425" b="1" dirty="0">
                <a:solidFill>
                  <a:schemeClr val="lt1"/>
                </a:solidFill>
                <a:latin typeface="Corbel"/>
                <a:ea typeface="Corbel"/>
                <a:cs typeface="Corbel"/>
                <a:sym typeface="Corbel"/>
              </a:rPr>
              <a:t>end to end model</a:t>
            </a:r>
            <a:r>
              <a:rPr lang="en-US" sz="1425" dirty="0">
                <a:solidFill>
                  <a:schemeClr val="lt1"/>
                </a:solidFill>
                <a:latin typeface="Corbel"/>
                <a:ea typeface="Corbel"/>
                <a:cs typeface="Corbel"/>
                <a:sym typeface="Corbel"/>
              </a:rPr>
              <a:t> with the help of </a:t>
            </a:r>
            <a:r>
              <a:rPr lang="en-US" sz="1425" dirty="0" err="1">
                <a:solidFill>
                  <a:schemeClr val="lt1"/>
                </a:solidFill>
                <a:latin typeface="Corbel"/>
                <a:ea typeface="Corbel"/>
                <a:cs typeface="Corbel"/>
                <a:sym typeface="Corbel"/>
              </a:rPr>
              <a:t>streamlit</a:t>
            </a:r>
            <a:r>
              <a:rPr lang="en-US" sz="1425" dirty="0">
                <a:solidFill>
                  <a:schemeClr val="lt1"/>
                </a:solidFill>
                <a:latin typeface="Corbel"/>
                <a:ea typeface="Corbel"/>
                <a:cs typeface="Corbel"/>
                <a:sym typeface="Corbel"/>
              </a:rPr>
              <a:t> services.</a:t>
            </a:r>
            <a:endParaRPr sz="1425" dirty="0">
              <a:solidFill>
                <a:schemeClr val="lt1"/>
              </a:solidFill>
              <a:latin typeface="Corbel"/>
              <a:ea typeface="Corbel"/>
              <a:cs typeface="Corbel"/>
              <a:sym typeface="Corbel"/>
            </a:endParaRPr>
          </a:p>
          <a:p>
            <a:pPr marL="685800" indent="-342900">
              <a:buFont typeface="+mj-lt"/>
              <a:buAutoNum type="arabicPeriod"/>
            </a:pPr>
            <a:endParaRPr sz="1425" dirty="0">
              <a:solidFill>
                <a:schemeClr val="lt1"/>
              </a:solidFill>
              <a:latin typeface="Corbel"/>
              <a:ea typeface="Corbel"/>
              <a:cs typeface="Corbel"/>
              <a:sym typeface="Corbel"/>
            </a:endParaRPr>
          </a:p>
          <a:p>
            <a:pPr marL="423863" indent="-342900">
              <a:buClr>
                <a:schemeClr val="lt1"/>
              </a:buClr>
              <a:buSzPts val="1900"/>
              <a:buFont typeface="+mj-lt"/>
              <a:buAutoNum type="arabicPeriod"/>
            </a:pPr>
            <a:r>
              <a:rPr lang="en-US" sz="1425" b="1" dirty="0">
                <a:solidFill>
                  <a:schemeClr val="lt1"/>
                </a:solidFill>
                <a:latin typeface="Corbel"/>
                <a:ea typeface="Corbel"/>
                <a:cs typeface="Corbel"/>
                <a:sym typeface="Corbel"/>
              </a:rPr>
              <a:t>Application of mathematics</a:t>
            </a:r>
            <a:r>
              <a:rPr lang="en-US" sz="1425" dirty="0">
                <a:solidFill>
                  <a:schemeClr val="lt1"/>
                </a:solidFill>
                <a:latin typeface="Corbel"/>
                <a:ea typeface="Corbel"/>
                <a:cs typeface="Corbel"/>
                <a:sym typeface="Corbel"/>
              </a:rPr>
              <a:t> in real life problems (Euclidean distance is used to find distance between people)</a:t>
            </a:r>
            <a:endParaRPr sz="1425" dirty="0">
              <a:solidFill>
                <a:schemeClr val="lt1"/>
              </a:solidFill>
              <a:latin typeface="Corbel"/>
              <a:ea typeface="Corbel"/>
              <a:cs typeface="Corbel"/>
              <a:sym typeface="Corbel"/>
            </a:endParaRPr>
          </a:p>
          <a:p>
            <a:pPr marL="685800" indent="-342900">
              <a:buFont typeface="+mj-lt"/>
              <a:buAutoNum type="arabicPeriod"/>
            </a:pPr>
            <a:endParaRPr sz="1425" dirty="0">
              <a:solidFill>
                <a:schemeClr val="lt1"/>
              </a:solidFill>
              <a:latin typeface="Corbel"/>
              <a:ea typeface="Corbel"/>
              <a:cs typeface="Corbel"/>
              <a:sym typeface="Corbel"/>
            </a:endParaRPr>
          </a:p>
          <a:p>
            <a:pPr marL="423863" indent="-342900">
              <a:buClr>
                <a:schemeClr val="lt1"/>
              </a:buClr>
              <a:buSzPts val="1900"/>
              <a:buFont typeface="+mj-lt"/>
              <a:buAutoNum type="arabicPeriod"/>
            </a:pPr>
            <a:r>
              <a:rPr lang="en-US" sz="1425" b="1" dirty="0">
                <a:solidFill>
                  <a:schemeClr val="lt1"/>
                </a:solidFill>
                <a:latin typeface="Corbel"/>
                <a:ea typeface="Corbel"/>
                <a:cs typeface="Corbel"/>
                <a:sym typeface="Corbel"/>
              </a:rPr>
              <a:t>Deep Neural Networks</a:t>
            </a:r>
            <a:r>
              <a:rPr lang="en-US" sz="1425" dirty="0">
                <a:solidFill>
                  <a:schemeClr val="lt1"/>
                </a:solidFill>
                <a:latin typeface="Corbel"/>
                <a:ea typeface="Corbel"/>
                <a:cs typeface="Corbel"/>
                <a:sym typeface="Corbel"/>
              </a:rPr>
              <a:t>. In this case we learned about </a:t>
            </a:r>
            <a:r>
              <a:rPr lang="en-US" sz="1425" dirty="0" err="1">
                <a:solidFill>
                  <a:schemeClr val="lt1"/>
                </a:solidFill>
                <a:latin typeface="Corbel"/>
                <a:ea typeface="Corbel"/>
                <a:cs typeface="Corbel"/>
                <a:sym typeface="Corbel"/>
              </a:rPr>
              <a:t>mobilenet</a:t>
            </a:r>
            <a:r>
              <a:rPr lang="en-US" sz="1425" dirty="0">
                <a:solidFill>
                  <a:schemeClr val="lt1"/>
                </a:solidFill>
                <a:latin typeface="Corbel"/>
                <a:ea typeface="Corbel"/>
                <a:cs typeface="Corbel"/>
                <a:sym typeface="Corbel"/>
              </a:rPr>
              <a:t> which uses depth-wise separable convolutions.</a:t>
            </a:r>
            <a:endParaRPr sz="1425" dirty="0">
              <a:solidFill>
                <a:schemeClr val="lt1"/>
              </a:solidFill>
              <a:latin typeface="Corbel"/>
              <a:ea typeface="Corbel"/>
              <a:cs typeface="Corbel"/>
              <a:sym typeface="Corbel"/>
            </a:endParaRPr>
          </a:p>
          <a:p>
            <a:pPr marL="685800" indent="-342900">
              <a:buFont typeface="+mj-lt"/>
              <a:buAutoNum type="arabicPeriod"/>
            </a:pPr>
            <a:endParaRPr sz="1425" dirty="0">
              <a:solidFill>
                <a:schemeClr val="lt1"/>
              </a:solidFill>
              <a:latin typeface="Corbel"/>
              <a:ea typeface="Corbel"/>
              <a:cs typeface="Corbel"/>
              <a:sym typeface="Corbel"/>
            </a:endParaRPr>
          </a:p>
          <a:p>
            <a:pPr marL="423863" indent="-342900">
              <a:buClr>
                <a:schemeClr val="lt1"/>
              </a:buClr>
              <a:buSzPts val="1900"/>
              <a:buFont typeface="+mj-lt"/>
              <a:buAutoNum type="arabicPeriod"/>
            </a:pPr>
            <a:r>
              <a:rPr lang="en-US" sz="1425" dirty="0">
                <a:solidFill>
                  <a:schemeClr val="lt1"/>
                </a:solidFill>
                <a:latin typeface="Corbel"/>
                <a:ea typeface="Corbel"/>
                <a:cs typeface="Corbel"/>
                <a:sym typeface="Corbel"/>
              </a:rPr>
              <a:t>Use of pre trained weights of ImageNet to further improve accuracy of our model using </a:t>
            </a:r>
            <a:r>
              <a:rPr lang="en-US" sz="1425" b="1" dirty="0">
                <a:solidFill>
                  <a:schemeClr val="lt1"/>
                </a:solidFill>
                <a:latin typeface="Corbel"/>
                <a:ea typeface="Corbel"/>
                <a:cs typeface="Corbel"/>
                <a:sym typeface="Corbel"/>
              </a:rPr>
              <a:t>Transfer Learning.</a:t>
            </a:r>
            <a:r>
              <a:rPr lang="en-US" sz="1425" dirty="0">
                <a:solidFill>
                  <a:schemeClr val="lt1"/>
                </a:solidFill>
                <a:latin typeface="Corbel"/>
                <a:ea typeface="Corbel"/>
                <a:cs typeface="Corbel"/>
                <a:sym typeface="Corbel"/>
              </a:rPr>
              <a:t> </a:t>
            </a:r>
            <a:endParaRPr sz="1425" dirty="0">
              <a:solidFill>
                <a:schemeClr val="lt1"/>
              </a:solidFill>
              <a:latin typeface="Corbel"/>
              <a:ea typeface="Corbel"/>
              <a:cs typeface="Corbel"/>
              <a:sym typeface="Corbel"/>
            </a:endParaRPr>
          </a:p>
          <a:p>
            <a:pPr marL="685800" indent="-342900">
              <a:buFont typeface="+mj-lt"/>
              <a:buAutoNum type="arabicPeriod"/>
            </a:pPr>
            <a:endParaRPr sz="1425" dirty="0">
              <a:solidFill>
                <a:schemeClr val="lt1"/>
              </a:solidFill>
              <a:latin typeface="Corbel"/>
              <a:ea typeface="Corbel"/>
              <a:cs typeface="Corbel"/>
              <a:sym typeface="Corbel"/>
            </a:endParaRPr>
          </a:p>
          <a:p>
            <a:pPr marL="423863" indent="-342900">
              <a:buClr>
                <a:schemeClr val="lt1"/>
              </a:buClr>
              <a:buSzPts val="1900"/>
              <a:buFont typeface="+mj-lt"/>
              <a:buAutoNum type="arabicPeriod"/>
            </a:pPr>
            <a:r>
              <a:rPr lang="en-US" sz="1425" dirty="0">
                <a:solidFill>
                  <a:schemeClr val="lt1"/>
                </a:solidFill>
                <a:latin typeface="Corbel"/>
                <a:ea typeface="Corbel"/>
                <a:cs typeface="Corbel"/>
                <a:sym typeface="Corbel"/>
              </a:rPr>
              <a:t>Reducing the number of processes or workload on the system.</a:t>
            </a:r>
            <a:endParaRPr sz="1425" dirty="0">
              <a:solidFill>
                <a:schemeClr val="lt1"/>
              </a:solidFill>
              <a:latin typeface="Corbel"/>
              <a:ea typeface="Corbel"/>
              <a:cs typeface="Corbel"/>
              <a:sym typeface="Corbel"/>
            </a:endParaRPr>
          </a:p>
          <a:p>
            <a:pPr marL="685800" indent="-342900">
              <a:buFont typeface="+mj-lt"/>
              <a:buAutoNum type="arabicPeriod"/>
            </a:pPr>
            <a:endParaRPr sz="1425" dirty="0">
              <a:solidFill>
                <a:schemeClr val="lt1"/>
              </a:solidFill>
              <a:latin typeface="Corbel"/>
              <a:ea typeface="Corbel"/>
              <a:cs typeface="Corbel"/>
              <a:sym typeface="Corbel"/>
            </a:endParaRPr>
          </a:p>
          <a:p>
            <a:pPr marL="423863" indent="-342900">
              <a:buClr>
                <a:schemeClr val="lt1"/>
              </a:buClr>
              <a:buSzPts val="1900"/>
              <a:buFont typeface="+mj-lt"/>
              <a:buAutoNum type="arabicPeriod"/>
            </a:pPr>
            <a:r>
              <a:rPr lang="en-US" sz="1425" dirty="0">
                <a:solidFill>
                  <a:schemeClr val="lt1"/>
                </a:solidFill>
                <a:latin typeface="Corbel"/>
                <a:ea typeface="Corbel"/>
                <a:cs typeface="Corbel"/>
                <a:sym typeface="Corbel"/>
              </a:rPr>
              <a:t>It is not necessary to always build or train a model in order to make a prediction, in the case of finding distance between two people, no model is used.</a:t>
            </a:r>
            <a:endParaRPr sz="1425" dirty="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cxnSp>
        <p:nvCxnSpPr>
          <p:cNvPr id="201" name="Google Shape;201;p16"/>
          <p:cNvCxnSpPr/>
          <p:nvPr/>
        </p:nvCxnSpPr>
        <p:spPr>
          <a:xfrm>
            <a:off x="580391" y="942975"/>
            <a:ext cx="0" cy="4200525"/>
          </a:xfrm>
          <a:prstGeom prst="straightConnector1">
            <a:avLst/>
          </a:prstGeom>
          <a:noFill/>
          <a:ln w="25400" cap="flat" cmpd="sng">
            <a:solidFill>
              <a:schemeClr val="bg1">
                <a:lumMod val="75000"/>
              </a:schemeClr>
            </a:solidFill>
            <a:prstDash val="solid"/>
            <a:round/>
            <a:headEnd type="none" w="sm" len="sm"/>
            <a:tailEnd type="none" w="sm" len="sm"/>
          </a:ln>
        </p:spPr>
      </p:cxnSp>
      <p:sp>
        <p:nvSpPr>
          <p:cNvPr id="202" name="Google Shape;202;p16"/>
          <p:cNvSpPr/>
          <p:nvPr/>
        </p:nvSpPr>
        <p:spPr>
          <a:xfrm>
            <a:off x="8838008" y="891904"/>
            <a:ext cx="305990" cy="61436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65000"/>
            </a:schemeClr>
          </a:solidFill>
          <a:ln>
            <a:noFill/>
          </a:ln>
        </p:spPr>
      </p:sp>
      <p:sp>
        <p:nvSpPr>
          <p:cNvPr id="203" name="Google Shape;203;p16"/>
          <p:cNvSpPr txBox="1"/>
          <p:nvPr/>
        </p:nvSpPr>
        <p:spPr>
          <a:xfrm>
            <a:off x="916274" y="1742606"/>
            <a:ext cx="7324650" cy="276969"/>
          </a:xfrm>
          <a:prstGeom prst="rect">
            <a:avLst/>
          </a:prstGeom>
          <a:noFill/>
          <a:ln>
            <a:noFill/>
          </a:ln>
        </p:spPr>
        <p:txBody>
          <a:bodyPr spcFirstLastPara="1" wrap="square" lIns="68569" tIns="34275" rIns="68569" bIns="34275" anchor="t" anchorCtr="0">
            <a:spAutoFit/>
          </a:bodyPr>
          <a:lstStyle/>
          <a:p>
            <a:pPr>
              <a:buSzPts val="1800"/>
            </a:pPr>
            <a:r>
              <a:rPr lang="en-US" sz="1350">
                <a:solidFill>
                  <a:schemeClr val="lt1"/>
                </a:solidFill>
                <a:latin typeface="Corbel"/>
                <a:ea typeface="Corbel"/>
                <a:cs typeface="Corbel"/>
                <a:sym typeface="Corbel"/>
              </a:rPr>
              <a:t> </a:t>
            </a:r>
            <a:endParaRPr sz="1350">
              <a:solidFill>
                <a:schemeClr val="lt1"/>
              </a:solidFill>
              <a:latin typeface="Corbel"/>
              <a:ea typeface="Corbel"/>
              <a:cs typeface="Corbel"/>
              <a:sym typeface="Corbel"/>
            </a:endParaRPr>
          </a:p>
        </p:txBody>
      </p:sp>
      <p:sp>
        <p:nvSpPr>
          <p:cNvPr id="204" name="Google Shape;204;p16"/>
          <p:cNvSpPr txBox="1">
            <a:spLocks noGrp="1"/>
          </p:cNvSpPr>
          <p:nvPr>
            <p:ph type="subTitle" idx="1"/>
          </p:nvPr>
        </p:nvSpPr>
        <p:spPr>
          <a:xfrm>
            <a:off x="754851" y="362137"/>
            <a:ext cx="5275800" cy="529875"/>
          </a:xfrm>
          <a:prstGeom prst="rect">
            <a:avLst/>
          </a:prstGeom>
          <a:noFill/>
          <a:ln>
            <a:noFill/>
          </a:ln>
        </p:spPr>
        <p:txBody>
          <a:bodyPr spcFirstLastPara="1" wrap="square" lIns="68569" tIns="34275" rIns="68569" bIns="34275" anchor="t" anchorCtr="0">
            <a:normAutofit/>
          </a:bodyPr>
          <a:lstStyle/>
          <a:p>
            <a:pPr marL="0" indent="0" algn="l">
              <a:lnSpc>
                <a:spcPct val="100000"/>
              </a:lnSpc>
            </a:pPr>
            <a:r>
              <a:rPr lang="en-US" sz="2500" dirty="0">
                <a:latin typeface="Varela Round"/>
                <a:sym typeface="Varela Round"/>
              </a:rPr>
              <a:t>Future Work :</a:t>
            </a:r>
            <a:endParaRPr sz="2500" dirty="0">
              <a:latin typeface="Varela Round"/>
              <a:sym typeface="Varela Round"/>
            </a:endParaRPr>
          </a:p>
        </p:txBody>
      </p:sp>
      <p:sp>
        <p:nvSpPr>
          <p:cNvPr id="205" name="Google Shape;205;p16"/>
          <p:cNvSpPr txBox="1"/>
          <p:nvPr/>
        </p:nvSpPr>
        <p:spPr>
          <a:xfrm>
            <a:off x="1058438" y="942942"/>
            <a:ext cx="7364025" cy="4143412"/>
          </a:xfrm>
          <a:prstGeom prst="rect">
            <a:avLst/>
          </a:prstGeom>
          <a:noFill/>
          <a:ln>
            <a:noFill/>
          </a:ln>
        </p:spPr>
        <p:txBody>
          <a:bodyPr spcFirstLastPara="1" wrap="square" lIns="68569" tIns="34275" rIns="68569" bIns="34275" anchor="t" anchorCtr="0">
            <a:spAutoFit/>
          </a:bodyPr>
          <a:lstStyle/>
          <a:p>
            <a:pPr marL="342900" indent="-261938">
              <a:buClr>
                <a:schemeClr val="lt1"/>
              </a:buClr>
              <a:buSzPts val="1900"/>
              <a:buFont typeface="Corbel"/>
              <a:buChar char="●"/>
            </a:pPr>
            <a:r>
              <a:rPr lang="en-US" sz="1425" dirty="0">
                <a:solidFill>
                  <a:schemeClr val="lt1"/>
                </a:solidFill>
                <a:latin typeface="Corbel"/>
                <a:ea typeface="Corbel"/>
                <a:cs typeface="Corbel"/>
                <a:sym typeface="Corbel"/>
              </a:rPr>
              <a:t>Deployment of the complete model using multiple cameras at different locations, to obtain inputs from different directions.</a:t>
            </a:r>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a:endParaRPr sz="1425" dirty="0">
              <a:solidFill>
                <a:schemeClr val="lt1"/>
              </a:solidFill>
              <a:latin typeface="Corbel"/>
              <a:ea typeface="Corbel"/>
              <a:cs typeface="Corbel"/>
              <a:sym typeface="Corbel"/>
            </a:endParaRPr>
          </a:p>
          <a:p>
            <a:pPr marL="342900" indent="-261938">
              <a:buClr>
                <a:schemeClr val="lt1"/>
              </a:buClr>
              <a:buSzPts val="1900"/>
              <a:buFont typeface="Corbel"/>
              <a:buChar char="●"/>
            </a:pPr>
            <a:r>
              <a:rPr lang="en-US" sz="1425" dirty="0">
                <a:solidFill>
                  <a:schemeClr val="lt1"/>
                </a:solidFill>
                <a:latin typeface="Corbel"/>
                <a:ea typeface="Corbel"/>
                <a:cs typeface="Corbel"/>
                <a:sym typeface="Corbel"/>
              </a:rPr>
              <a:t>Notifying the person captured in the camera (Access to public database is needed), as well as authorities.</a:t>
            </a:r>
            <a:endParaRPr sz="1425" dirty="0">
              <a:solidFill>
                <a:schemeClr val="lt1"/>
              </a:solidFill>
              <a:latin typeface="Corbel"/>
              <a:ea typeface="Corbel"/>
              <a:cs typeface="Corbel"/>
              <a:sym typeface="Corbel"/>
            </a:endParaRPr>
          </a:p>
          <a:p>
            <a:pPr marL="342900" indent="-261938">
              <a:buClr>
                <a:schemeClr val="lt1"/>
              </a:buClr>
              <a:buSzPts val="1900"/>
              <a:buFont typeface="Corbel"/>
              <a:buChar char="●"/>
            </a:pPr>
            <a:r>
              <a:rPr lang="en-US" sz="1425" dirty="0">
                <a:solidFill>
                  <a:schemeClr val="lt1"/>
                </a:solidFill>
                <a:latin typeface="Corbel"/>
                <a:ea typeface="Corbel"/>
                <a:cs typeface="Corbel"/>
                <a:sym typeface="Corbel"/>
              </a:rPr>
              <a:t>Using heat sensors to detect a relation between the temperature and the known factors to provide a more accurate risk value.</a:t>
            </a:r>
            <a:endParaRPr sz="1425" dirty="0">
              <a:solidFill>
                <a:schemeClr val="lt1"/>
              </a:solidFill>
              <a:latin typeface="Corbel"/>
              <a:ea typeface="Corbel"/>
              <a:cs typeface="Corbel"/>
              <a:sym typeface="Corbel"/>
            </a:endParaRPr>
          </a:p>
          <a:p>
            <a:pPr marL="342900" indent="-261938">
              <a:buClr>
                <a:schemeClr val="lt1"/>
              </a:buClr>
              <a:buSzPts val="1900"/>
              <a:buFont typeface="Corbel"/>
              <a:buChar char="●"/>
            </a:pPr>
            <a:r>
              <a:rPr lang="en-US" sz="1425" dirty="0">
                <a:solidFill>
                  <a:schemeClr val="lt1"/>
                </a:solidFill>
                <a:latin typeface="Corbel"/>
                <a:ea typeface="Corbel"/>
                <a:cs typeface="Corbel"/>
                <a:sym typeface="Corbel"/>
              </a:rPr>
              <a:t>With the knowledge of risk in various areas, creating a path or a route that has the least risk possible.</a:t>
            </a:r>
            <a:endParaRPr sz="1425" dirty="0">
              <a:solidFill>
                <a:schemeClr val="lt1"/>
              </a:solidFill>
              <a:latin typeface="Corbel"/>
              <a:ea typeface="Corbel"/>
              <a:cs typeface="Corbel"/>
              <a:sym typeface="Corbel"/>
            </a:endParaRPr>
          </a:p>
          <a:p>
            <a:pPr>
              <a:buClr>
                <a:schemeClr val="lt1"/>
              </a:buClr>
              <a:buSzPts val="1800"/>
            </a:pPr>
            <a:endParaRPr sz="1125" dirty="0"/>
          </a:p>
          <a:p>
            <a:pPr marL="85725">
              <a:buClr>
                <a:schemeClr val="lt1"/>
              </a:buClr>
              <a:buSzPts val="1800"/>
            </a:pPr>
            <a:endParaRPr sz="1125" dirty="0"/>
          </a:p>
          <a:p>
            <a:pPr marL="214313" indent="-128588">
              <a:buClr>
                <a:schemeClr val="lt1"/>
              </a:buClr>
              <a:buSzPts val="1800"/>
            </a:pPr>
            <a:endParaRPr sz="1425" dirty="0">
              <a:solidFill>
                <a:schemeClr val="lt1"/>
              </a:solidFill>
              <a:latin typeface="Corbel"/>
              <a:ea typeface="Corbel"/>
              <a:cs typeface="Corbel"/>
              <a:sym typeface="Corbel"/>
            </a:endParaRPr>
          </a:p>
        </p:txBody>
      </p:sp>
      <p:grpSp>
        <p:nvGrpSpPr>
          <p:cNvPr id="206" name="Google Shape;206;p16"/>
          <p:cNvGrpSpPr/>
          <p:nvPr/>
        </p:nvGrpSpPr>
        <p:grpSpPr>
          <a:xfrm>
            <a:off x="4125487" y="1402199"/>
            <a:ext cx="2325338" cy="1645969"/>
            <a:chOff x="5457775" y="1841023"/>
            <a:chExt cx="3100450" cy="2194625"/>
          </a:xfrm>
        </p:grpSpPr>
        <p:pic>
          <p:nvPicPr>
            <p:cNvPr id="207" name="Google Shape;207;p16"/>
            <p:cNvPicPr preferRelativeResize="0"/>
            <p:nvPr/>
          </p:nvPicPr>
          <p:blipFill>
            <a:blip r:embed="rId3">
              <a:alphaModFix/>
            </a:blip>
            <a:stretch>
              <a:fillRect/>
            </a:stretch>
          </p:blipFill>
          <p:spPr>
            <a:xfrm>
              <a:off x="5457775" y="1841023"/>
              <a:ext cx="3100450" cy="2194625"/>
            </a:xfrm>
            <a:prstGeom prst="rect">
              <a:avLst/>
            </a:prstGeom>
            <a:noFill/>
            <a:ln>
              <a:noFill/>
            </a:ln>
          </p:spPr>
        </p:pic>
        <p:sp>
          <p:nvSpPr>
            <p:cNvPr id="208" name="Google Shape;208;p16"/>
            <p:cNvSpPr/>
            <p:nvPr/>
          </p:nvSpPr>
          <p:spPr>
            <a:xfrm>
              <a:off x="6295975" y="2215175"/>
              <a:ext cx="614400" cy="585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lt1"/>
                </a:solidFill>
              </a:endParaRPr>
            </a:p>
          </p:txBody>
        </p:sp>
        <p:sp>
          <p:nvSpPr>
            <p:cNvPr id="209" name="Google Shape;209;p16"/>
            <p:cNvSpPr/>
            <p:nvPr/>
          </p:nvSpPr>
          <p:spPr>
            <a:xfrm>
              <a:off x="7124675" y="2323475"/>
              <a:ext cx="614400" cy="585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lt1"/>
                </a:solidFill>
              </a:endParaRPr>
            </a:p>
          </p:txBody>
        </p:sp>
        <p:pic>
          <p:nvPicPr>
            <p:cNvPr id="210" name="Google Shape;210;p16"/>
            <p:cNvPicPr preferRelativeResize="0"/>
            <p:nvPr/>
          </p:nvPicPr>
          <p:blipFill>
            <a:blip r:embed="rId4">
              <a:alphaModFix/>
            </a:blip>
            <a:stretch>
              <a:fillRect/>
            </a:stretch>
          </p:blipFill>
          <p:spPr>
            <a:xfrm rot="-2700000">
              <a:off x="6727012" y="2231899"/>
              <a:ext cx="561975" cy="552450"/>
            </a:xfrm>
            <a:prstGeom prst="rect">
              <a:avLst/>
            </a:prstGeom>
            <a:noFill/>
            <a:ln>
              <a:noFill/>
            </a:ln>
          </p:spPr>
        </p:pic>
      </p:grpSp>
      <p:cxnSp>
        <p:nvCxnSpPr>
          <p:cNvPr id="211" name="Google Shape;211;p16"/>
          <p:cNvCxnSpPr>
            <a:endCxn id="210" idx="1"/>
          </p:cNvCxnSpPr>
          <p:nvPr/>
        </p:nvCxnSpPr>
        <p:spPr>
          <a:xfrm rot="10800000" flipH="1">
            <a:off x="4575515" y="2051540"/>
            <a:ext cx="563625" cy="220275"/>
          </a:xfrm>
          <a:prstGeom prst="straightConnector1">
            <a:avLst/>
          </a:prstGeom>
          <a:noFill/>
          <a:ln w="19050" cap="flat" cmpd="sng">
            <a:solidFill>
              <a:schemeClr val="dk2"/>
            </a:solidFill>
            <a:prstDash val="solid"/>
            <a:round/>
            <a:headEnd type="none" w="med" len="med"/>
            <a:tailEnd type="triangle" w="med" len="med"/>
          </a:ln>
        </p:spPr>
      </p:cxnSp>
      <p:cxnSp>
        <p:nvCxnSpPr>
          <p:cNvPr id="212" name="Google Shape;212;p16"/>
          <p:cNvCxnSpPr/>
          <p:nvPr/>
        </p:nvCxnSpPr>
        <p:spPr>
          <a:xfrm rot="10800000" flipH="1">
            <a:off x="5314950" y="2143350"/>
            <a:ext cx="17100" cy="514125"/>
          </a:xfrm>
          <a:prstGeom prst="straightConnector1">
            <a:avLst/>
          </a:prstGeom>
          <a:noFill/>
          <a:ln w="19050" cap="flat" cmpd="sng">
            <a:solidFill>
              <a:schemeClr val="dk2"/>
            </a:solidFill>
            <a:prstDash val="solid"/>
            <a:round/>
            <a:headEnd type="none" w="med" len="med"/>
            <a:tailEnd type="triangle" w="med" len="med"/>
          </a:ln>
        </p:spPr>
      </p:cxnSp>
      <p:cxnSp>
        <p:nvCxnSpPr>
          <p:cNvPr id="213" name="Google Shape;213;p16"/>
          <p:cNvCxnSpPr/>
          <p:nvPr/>
        </p:nvCxnSpPr>
        <p:spPr>
          <a:xfrm rot="10800000">
            <a:off x="5531100" y="2019600"/>
            <a:ext cx="566100" cy="294975"/>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cxnSp>
        <p:nvCxnSpPr>
          <p:cNvPr id="218" name="Google Shape;218;p17"/>
          <p:cNvCxnSpPr/>
          <p:nvPr/>
        </p:nvCxnSpPr>
        <p:spPr>
          <a:xfrm>
            <a:off x="580391" y="942975"/>
            <a:ext cx="0" cy="4200525"/>
          </a:xfrm>
          <a:prstGeom prst="straightConnector1">
            <a:avLst/>
          </a:prstGeom>
          <a:noFill/>
          <a:ln w="25400" cap="flat" cmpd="sng">
            <a:solidFill>
              <a:schemeClr val="bg1">
                <a:lumMod val="75000"/>
              </a:schemeClr>
            </a:solidFill>
            <a:prstDash val="solid"/>
            <a:round/>
            <a:headEnd type="none" w="sm" len="sm"/>
            <a:tailEnd type="none" w="sm" len="sm"/>
          </a:ln>
        </p:spPr>
      </p:cxnSp>
      <p:sp>
        <p:nvSpPr>
          <p:cNvPr id="219" name="Google Shape;219;p17"/>
          <p:cNvSpPr/>
          <p:nvPr/>
        </p:nvSpPr>
        <p:spPr>
          <a:xfrm>
            <a:off x="8838008" y="891904"/>
            <a:ext cx="305990" cy="614360"/>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65000"/>
            </a:schemeClr>
          </a:solidFill>
          <a:ln>
            <a:noFill/>
          </a:ln>
        </p:spPr>
      </p:sp>
      <p:sp>
        <p:nvSpPr>
          <p:cNvPr id="220" name="Google Shape;220;p17"/>
          <p:cNvSpPr txBox="1"/>
          <p:nvPr/>
        </p:nvSpPr>
        <p:spPr>
          <a:xfrm>
            <a:off x="916274" y="1742606"/>
            <a:ext cx="7324650" cy="276969"/>
          </a:xfrm>
          <a:prstGeom prst="rect">
            <a:avLst/>
          </a:prstGeom>
          <a:noFill/>
          <a:ln>
            <a:noFill/>
          </a:ln>
        </p:spPr>
        <p:txBody>
          <a:bodyPr spcFirstLastPara="1" wrap="square" lIns="68569" tIns="34275" rIns="68569" bIns="34275" anchor="t" anchorCtr="0">
            <a:spAutoFit/>
          </a:bodyPr>
          <a:lstStyle/>
          <a:p>
            <a:pPr>
              <a:buSzPts val="1800"/>
            </a:pPr>
            <a:r>
              <a:rPr lang="en-US" sz="1350">
                <a:solidFill>
                  <a:schemeClr val="lt1"/>
                </a:solidFill>
                <a:latin typeface="Corbel"/>
                <a:ea typeface="Corbel"/>
                <a:cs typeface="Corbel"/>
                <a:sym typeface="Corbel"/>
              </a:rPr>
              <a:t> </a:t>
            </a:r>
            <a:endParaRPr sz="1350">
              <a:solidFill>
                <a:schemeClr val="lt1"/>
              </a:solidFill>
              <a:latin typeface="Corbel"/>
              <a:ea typeface="Corbel"/>
              <a:cs typeface="Corbel"/>
              <a:sym typeface="Corbel"/>
            </a:endParaRPr>
          </a:p>
        </p:txBody>
      </p:sp>
      <p:sp>
        <p:nvSpPr>
          <p:cNvPr id="221" name="Google Shape;221;p17"/>
          <p:cNvSpPr txBox="1">
            <a:spLocks noGrp="1"/>
          </p:cNvSpPr>
          <p:nvPr>
            <p:ph type="subTitle" idx="1"/>
          </p:nvPr>
        </p:nvSpPr>
        <p:spPr>
          <a:xfrm>
            <a:off x="754851" y="362137"/>
            <a:ext cx="5275800" cy="529875"/>
          </a:xfrm>
          <a:prstGeom prst="rect">
            <a:avLst/>
          </a:prstGeom>
          <a:noFill/>
          <a:ln>
            <a:noFill/>
          </a:ln>
        </p:spPr>
        <p:txBody>
          <a:bodyPr spcFirstLastPara="1" wrap="square" lIns="68569" tIns="34275" rIns="68569" bIns="34275" anchor="t" anchorCtr="0">
            <a:normAutofit/>
          </a:bodyPr>
          <a:lstStyle/>
          <a:p>
            <a:pPr marL="0" indent="0" algn="l">
              <a:lnSpc>
                <a:spcPct val="114000"/>
              </a:lnSpc>
              <a:buClr>
                <a:schemeClr val="lt2"/>
              </a:buClr>
              <a:buSzPts val="2000"/>
            </a:pPr>
            <a:r>
              <a:rPr lang="en-US" sz="2475"/>
              <a:t>Links :</a:t>
            </a:r>
            <a:endParaRPr sz="2475"/>
          </a:p>
        </p:txBody>
      </p:sp>
      <p:sp>
        <p:nvSpPr>
          <p:cNvPr id="222" name="Google Shape;222;p17"/>
          <p:cNvSpPr txBox="1"/>
          <p:nvPr/>
        </p:nvSpPr>
        <p:spPr>
          <a:xfrm>
            <a:off x="1015575" y="942975"/>
            <a:ext cx="7364025" cy="3877954"/>
          </a:xfrm>
          <a:prstGeom prst="rect">
            <a:avLst/>
          </a:prstGeom>
          <a:noFill/>
          <a:ln>
            <a:noFill/>
          </a:ln>
        </p:spPr>
        <p:txBody>
          <a:bodyPr spcFirstLastPara="1" wrap="square" lIns="68569" tIns="34275" rIns="68569" bIns="34275" anchor="t" anchorCtr="0">
            <a:spAutoFit/>
          </a:bodyPr>
          <a:lstStyle/>
          <a:p>
            <a:pPr marL="338138" indent="-257175">
              <a:buClr>
                <a:schemeClr val="lt1"/>
              </a:buClr>
              <a:buSzPts val="1900"/>
              <a:buFont typeface="Arial" panose="020B0604020202020204" pitchFamily="34" charset="0"/>
              <a:buChar char="•"/>
            </a:pPr>
            <a:r>
              <a:rPr lang="en-US" sz="1425" dirty="0">
                <a:solidFill>
                  <a:schemeClr val="lt1"/>
                </a:solidFill>
                <a:latin typeface="Corbel"/>
                <a:sym typeface="Corbel"/>
                <a:hlinkClick r:id="rId3">
                  <a:extLst>
                    <a:ext uri="{A12FA001-AC4F-418D-AE19-62706E023703}">
                      <ahyp:hlinkClr xmlns:ahyp="http://schemas.microsoft.com/office/drawing/2018/hyperlinkcolor" val="tx"/>
                    </a:ext>
                  </a:extLst>
                </a:hlinkClick>
              </a:rPr>
              <a:t>Web App</a:t>
            </a:r>
          </a:p>
          <a:p>
            <a:pPr marL="80963">
              <a:buClr>
                <a:schemeClr val="lt1"/>
              </a:buClr>
              <a:buSzPts val="1900"/>
            </a:pPr>
            <a:r>
              <a:rPr lang="en-US" sz="1425" dirty="0">
                <a:solidFill>
                  <a:schemeClr val="lt1"/>
                </a:solidFill>
                <a:latin typeface="Corbel"/>
                <a:ea typeface="Corbel"/>
                <a:cs typeface="Corbel"/>
                <a:sym typeface="Corbel"/>
              </a:rPr>
              <a:t>	</a:t>
            </a:r>
            <a:r>
              <a:rPr lang="en-US" sz="1500" u="sng" dirty="0">
                <a:solidFill>
                  <a:schemeClr val="accent1"/>
                </a:solidFill>
                <a:latin typeface="Corbel"/>
                <a:ea typeface="Corbel"/>
                <a:cs typeface="Corbel"/>
                <a:sym typeface="Corbel"/>
                <a:hlinkClick r:id="rId3">
                  <a:extLst>
                    <a:ext uri="{A12FA001-AC4F-418D-AE19-62706E023703}">
                      <ahyp:hlinkClr xmlns:ahyp="http://schemas.microsoft.com/office/drawing/2018/hyperlinkcolor" val="tx"/>
                    </a:ext>
                  </a:extLst>
                </a:hlinkClick>
              </a:rPr>
              <a:t>https://share.streamlit.io/kabilan-n/face-detection-and-social-distancing/main/Streamlit/mask_det_app.py</a:t>
            </a:r>
            <a:endParaRPr lang="en-US" sz="1500" u="sng" dirty="0">
              <a:solidFill>
                <a:schemeClr val="accent1"/>
              </a:solidFill>
              <a:latin typeface="Corbel"/>
              <a:ea typeface="Corbel"/>
              <a:cs typeface="Corbel"/>
              <a:sym typeface="Corbel"/>
            </a:endParaRPr>
          </a:p>
          <a:p>
            <a:pPr marL="80963">
              <a:buClr>
                <a:schemeClr val="lt1"/>
              </a:buClr>
              <a:buSzPts val="1900"/>
            </a:pPr>
            <a:endParaRPr lang="en-US" sz="1500" u="sng" dirty="0">
              <a:solidFill>
                <a:schemeClr val="accent1"/>
              </a:solidFill>
              <a:latin typeface="Corbel"/>
              <a:ea typeface="Corbel"/>
              <a:cs typeface="Corbel"/>
              <a:sym typeface="Corbel"/>
            </a:endParaRPr>
          </a:p>
          <a:p>
            <a:pPr marL="80963">
              <a:buClr>
                <a:schemeClr val="lt1"/>
              </a:buClr>
              <a:buSzPts val="1900"/>
            </a:pPr>
            <a:endParaRPr lang="en-US" sz="1500" u="sng" dirty="0">
              <a:solidFill>
                <a:schemeClr val="accent1"/>
              </a:solidFill>
              <a:latin typeface="Corbel"/>
              <a:ea typeface="Corbel"/>
              <a:cs typeface="Corbel"/>
              <a:sym typeface="Corbel"/>
            </a:endParaRPr>
          </a:p>
          <a:p>
            <a:pPr marL="338138" indent="-257175">
              <a:buClr>
                <a:schemeClr val="lt1"/>
              </a:buClr>
              <a:buSzPts val="1900"/>
              <a:buFont typeface="Arial" panose="020B0604020202020204" pitchFamily="34" charset="0"/>
              <a:buChar char="•"/>
            </a:pPr>
            <a:r>
              <a:rPr lang="en-US" sz="1425" u="sng" dirty="0">
                <a:solidFill>
                  <a:schemeClr val="lt1"/>
                </a:solidFill>
                <a:latin typeface="Corbel"/>
                <a:sym typeface="Corbel"/>
              </a:rPr>
              <a:t>Web App </a:t>
            </a:r>
            <a:r>
              <a:rPr lang="en-US" sz="1425" b="1" u="sng" dirty="0" err="1">
                <a:solidFill>
                  <a:schemeClr val="lt1"/>
                </a:solidFill>
                <a:latin typeface="Corbel"/>
                <a:sym typeface="Corbel"/>
              </a:rPr>
              <a:t>Github</a:t>
            </a:r>
            <a:r>
              <a:rPr lang="en-US" sz="1425" b="1" u="sng" dirty="0">
                <a:solidFill>
                  <a:schemeClr val="lt1"/>
                </a:solidFill>
                <a:latin typeface="Corbel"/>
                <a:sym typeface="Corbel"/>
              </a:rPr>
              <a:t> page</a:t>
            </a:r>
          </a:p>
          <a:p>
            <a:pPr marL="80963" lvl="1">
              <a:buClr>
                <a:schemeClr val="lt1"/>
              </a:buClr>
              <a:buSzPts val="1900"/>
            </a:pPr>
            <a:r>
              <a:rPr lang="en-US" sz="1425" dirty="0">
                <a:solidFill>
                  <a:schemeClr val="lt1"/>
                </a:solidFill>
                <a:latin typeface="Corbel"/>
                <a:sym typeface="Corbel"/>
              </a:rPr>
              <a:t>	</a:t>
            </a:r>
            <a:r>
              <a:rPr lang="en-US" sz="1500" u="sng" dirty="0">
                <a:solidFill>
                  <a:schemeClr val="accent1"/>
                </a:solidFill>
                <a:latin typeface="Corbel"/>
                <a:hlinkClick r:id="rId4">
                  <a:extLst>
                    <a:ext uri="{A12FA001-AC4F-418D-AE19-62706E023703}">
                      <ahyp:hlinkClr xmlns:ahyp="http://schemas.microsoft.com/office/drawing/2018/hyperlinkcolor" val="tx"/>
                    </a:ext>
                  </a:extLst>
                </a:hlinkClick>
              </a:rPr>
              <a:t>Face-Detection-and-social-Distancing/</a:t>
            </a:r>
            <a:r>
              <a:rPr lang="en-US" sz="1500" u="sng" dirty="0" err="1">
                <a:solidFill>
                  <a:schemeClr val="accent1"/>
                </a:solidFill>
                <a:latin typeface="Corbel"/>
                <a:hlinkClick r:id="rId4">
                  <a:extLst>
                    <a:ext uri="{A12FA001-AC4F-418D-AE19-62706E023703}">
                      <ahyp:hlinkClr xmlns:ahyp="http://schemas.microsoft.com/office/drawing/2018/hyperlinkcolor" val="tx"/>
                    </a:ext>
                  </a:extLst>
                </a:hlinkClick>
              </a:rPr>
              <a:t>Streamlit</a:t>
            </a:r>
            <a:r>
              <a:rPr lang="en-US" sz="1500" u="sng" dirty="0">
                <a:solidFill>
                  <a:schemeClr val="accent1"/>
                </a:solidFill>
                <a:latin typeface="Corbel"/>
                <a:hlinkClick r:id="rId4">
                  <a:extLst>
                    <a:ext uri="{A12FA001-AC4F-418D-AE19-62706E023703}">
                      <ahyp:hlinkClr xmlns:ahyp="http://schemas.microsoft.com/office/drawing/2018/hyperlinkcolor" val="tx"/>
                    </a:ext>
                  </a:extLst>
                </a:hlinkClick>
              </a:rPr>
              <a:t> at main · </a:t>
            </a:r>
            <a:r>
              <a:rPr lang="en-US" sz="1500" u="sng" dirty="0" err="1">
                <a:solidFill>
                  <a:schemeClr val="accent1"/>
                </a:solidFill>
                <a:latin typeface="Corbel"/>
                <a:hlinkClick r:id="rId4">
                  <a:extLst>
                    <a:ext uri="{A12FA001-AC4F-418D-AE19-62706E023703}">
                      <ahyp:hlinkClr xmlns:ahyp="http://schemas.microsoft.com/office/drawing/2018/hyperlinkcolor" val="tx"/>
                    </a:ext>
                  </a:extLst>
                </a:hlinkClick>
              </a:rPr>
              <a:t>Kabilan</a:t>
            </a:r>
            <a:r>
              <a:rPr lang="en-US" sz="1500" u="sng" dirty="0">
                <a:solidFill>
                  <a:schemeClr val="accent1"/>
                </a:solidFill>
                <a:latin typeface="Corbel"/>
                <a:hlinkClick r:id="rId4">
                  <a:extLst>
                    <a:ext uri="{A12FA001-AC4F-418D-AE19-62706E023703}">
                      <ahyp:hlinkClr xmlns:ahyp="http://schemas.microsoft.com/office/drawing/2018/hyperlinkcolor" val="tx"/>
                    </a:ext>
                  </a:extLst>
                </a:hlinkClick>
              </a:rPr>
              <a:t>-n/Face-Detection-and-social-Distancing · GitHub</a:t>
            </a:r>
            <a:endParaRPr lang="en-US" sz="1500" u="sng" dirty="0">
              <a:solidFill>
                <a:schemeClr val="accent1"/>
              </a:solidFill>
              <a:latin typeface="Corbel"/>
              <a:sym typeface="Corbel"/>
            </a:endParaRPr>
          </a:p>
          <a:p>
            <a:pPr marL="80963">
              <a:buClr>
                <a:schemeClr val="lt1"/>
              </a:buClr>
              <a:buSzPts val="1900"/>
            </a:pPr>
            <a:endParaRPr lang="en-US" sz="1500" u="sng" dirty="0">
              <a:solidFill>
                <a:schemeClr val="accent1"/>
              </a:solidFill>
              <a:latin typeface="Corbel"/>
              <a:sym typeface="Corbel"/>
            </a:endParaRPr>
          </a:p>
          <a:p>
            <a:pPr marL="338138" indent="-257175">
              <a:buClr>
                <a:schemeClr val="lt1"/>
              </a:buClr>
              <a:buSzPts val="1900"/>
              <a:buFont typeface="Arial" panose="020B0604020202020204" pitchFamily="34" charset="0"/>
              <a:buChar char="•"/>
            </a:pPr>
            <a:r>
              <a:rPr lang="en-US" sz="1425" u="sng" dirty="0">
                <a:solidFill>
                  <a:schemeClr val="lt1"/>
                </a:solidFill>
                <a:latin typeface="Corbel"/>
                <a:sym typeface="Corbel"/>
              </a:rPr>
              <a:t>IPYNB file</a:t>
            </a:r>
          </a:p>
          <a:p>
            <a:pPr marL="80963" lvl="3">
              <a:buClr>
                <a:schemeClr val="lt1"/>
              </a:buClr>
              <a:buSzPts val="1900"/>
            </a:pPr>
            <a:r>
              <a:rPr lang="en-US" sz="1425" dirty="0">
                <a:solidFill>
                  <a:schemeClr val="lt1"/>
                </a:solidFill>
                <a:latin typeface="Corbel"/>
                <a:sym typeface="Corbel"/>
              </a:rPr>
              <a:t>	</a:t>
            </a:r>
            <a:r>
              <a:rPr lang="en-US" sz="1425" dirty="0">
                <a:solidFill>
                  <a:schemeClr val="lt1"/>
                </a:solidFill>
                <a:latin typeface="Corbel"/>
                <a:sym typeface="Corbel"/>
                <a:hlinkClick r:id="rId5"/>
              </a:rPr>
              <a:t>https://github.com/Adhithan007/Mask-Detection-and-Social-Distancing/blob/main/mask_distance.ipynb</a:t>
            </a:r>
            <a:r>
              <a:rPr lang="en-US" sz="1425" dirty="0">
                <a:solidFill>
                  <a:schemeClr val="lt1"/>
                </a:solidFill>
                <a:latin typeface="Corbel"/>
                <a:sym typeface="Corbel"/>
              </a:rPr>
              <a:t> </a:t>
            </a:r>
          </a:p>
          <a:p>
            <a:pPr marL="80963" lvl="3">
              <a:buClr>
                <a:schemeClr val="lt1"/>
              </a:buClr>
              <a:buSzPts val="1900"/>
            </a:pPr>
            <a:endParaRPr lang="en-US" sz="1425" dirty="0">
              <a:solidFill>
                <a:schemeClr val="lt1"/>
              </a:solidFill>
              <a:latin typeface="Corbel"/>
              <a:sym typeface="Corbel"/>
            </a:endParaRPr>
          </a:p>
          <a:p>
            <a:pPr marL="338138" lvl="4" indent="-257175">
              <a:buClr>
                <a:schemeClr val="lt1"/>
              </a:buClr>
              <a:buSzPts val="1900"/>
              <a:buFont typeface="Arial" panose="020B0604020202020204" pitchFamily="34" charset="0"/>
              <a:buChar char="•"/>
            </a:pPr>
            <a:r>
              <a:rPr lang="en-US" sz="1425" u="sng" dirty="0">
                <a:solidFill>
                  <a:schemeClr val="lt1"/>
                </a:solidFill>
                <a:latin typeface="Corbel"/>
                <a:sym typeface="Corbel"/>
              </a:rPr>
              <a:t>Test Video</a:t>
            </a:r>
            <a:r>
              <a:rPr lang="en-US" sz="1425" dirty="0">
                <a:solidFill>
                  <a:schemeClr val="lt1"/>
                </a:solidFill>
                <a:latin typeface="Corbel"/>
                <a:sym typeface="Corbel"/>
              </a:rPr>
              <a:t>: </a:t>
            </a:r>
          </a:p>
          <a:p>
            <a:pPr marL="80963" lvl="6">
              <a:buClr>
                <a:schemeClr val="lt1"/>
              </a:buClr>
              <a:buSzPts val="1900"/>
            </a:pPr>
            <a:r>
              <a:rPr lang="en-US" sz="1425" dirty="0">
                <a:solidFill>
                  <a:schemeClr val="lt1"/>
                </a:solidFill>
                <a:latin typeface="Corbel"/>
                <a:sym typeface="Corbel"/>
              </a:rPr>
              <a:t>	</a:t>
            </a:r>
            <a:r>
              <a:rPr lang="en-US" sz="1425" dirty="0">
                <a:solidFill>
                  <a:schemeClr val="lt1"/>
                </a:solidFill>
                <a:latin typeface="Corbel"/>
                <a:sym typeface="Corbel"/>
                <a:hlinkClick r:id="rId6"/>
              </a:rPr>
              <a:t>https://drive.google.com/file/d/14AMs4ockT6Cp-Q5bevdXSYH_GDgLqb9x/view?usp=sharing</a:t>
            </a:r>
            <a:endParaRPr lang="en-US" sz="1425" dirty="0">
              <a:solidFill>
                <a:schemeClr val="lt1"/>
              </a:solidFill>
              <a:latin typeface="Corbel"/>
              <a:sym typeface="Corbel"/>
            </a:endParaRPr>
          </a:p>
          <a:p>
            <a:pPr marL="80963" lvl="6">
              <a:buClr>
                <a:schemeClr val="lt1"/>
              </a:buClr>
              <a:buSzPts val="1900"/>
            </a:pPr>
            <a:r>
              <a:rPr lang="en-US" sz="1425" dirty="0">
                <a:solidFill>
                  <a:schemeClr val="lt1"/>
                </a:solidFill>
                <a:latin typeface="Corbel"/>
                <a:sym typeface="Corbel"/>
              </a:rPr>
              <a:t>				</a:t>
            </a:r>
          </a:p>
        </p:txBody>
      </p:sp>
      <p:cxnSp>
        <p:nvCxnSpPr>
          <p:cNvPr id="226" name="Google Shape;226;p17"/>
          <p:cNvCxnSpPr/>
          <p:nvPr/>
        </p:nvCxnSpPr>
        <p:spPr>
          <a:xfrm rot="10800000">
            <a:off x="5531100" y="2019600"/>
            <a:ext cx="566100" cy="294975"/>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ctrTitle"/>
          </p:nvPr>
        </p:nvSpPr>
        <p:spPr>
          <a:xfrm>
            <a:off x="2670479" y="2132620"/>
            <a:ext cx="5275800" cy="3201750"/>
          </a:xfrm>
          <a:prstGeom prst="rect">
            <a:avLst/>
          </a:prstGeom>
        </p:spPr>
        <p:txBody>
          <a:bodyPr spcFirstLastPara="1" wrap="square" lIns="68569" tIns="34275" rIns="68569" bIns="34275" anchor="t" anchorCtr="0">
            <a:normAutofit/>
          </a:bodyPr>
          <a:lstStyle/>
          <a:p>
            <a:pPr algn="l"/>
            <a:r>
              <a:rPr lang="en-US" sz="5850"/>
              <a:t>Thank You</a:t>
            </a:r>
            <a:endParaRPr sz="58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538575" y="542925"/>
            <a:ext cx="8067000" cy="2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520">
                <a:solidFill>
                  <a:schemeClr val="lt1"/>
                </a:solidFill>
              </a:rPr>
              <a:t>ABOUT NEON CYBER MONDAY INFOGRAPHICS</a:t>
            </a:r>
            <a:endParaRPr sz="2520">
              <a:solidFill>
                <a:schemeClr val="lt1"/>
              </a:solidFill>
            </a:endParaRPr>
          </a:p>
        </p:txBody>
      </p:sp>
      <p:sp>
        <p:nvSpPr>
          <p:cNvPr id="99" name="Google Shape;99;p16"/>
          <p:cNvSpPr txBox="1"/>
          <p:nvPr/>
        </p:nvSpPr>
        <p:spPr>
          <a:xfrm>
            <a:off x="540550" y="1147950"/>
            <a:ext cx="7977900" cy="2490600"/>
          </a:xfrm>
          <a:prstGeom prst="rect">
            <a:avLst/>
          </a:prstGeom>
          <a:noFill/>
          <a:ln>
            <a:noFill/>
          </a:ln>
        </p:spPr>
        <p:txBody>
          <a:bodyPr spcFirstLastPara="1" wrap="square" lIns="91425" tIns="91425" rIns="91425" bIns="91425" anchor="t" anchorCtr="0">
            <a:noAutofit/>
          </a:bodyPr>
          <a:lstStyle/>
          <a:p>
            <a:pPr marL="457200" lvl="0" indent="-307975" algn="l" rtl="0">
              <a:lnSpc>
                <a:spcPct val="150000"/>
              </a:lnSpc>
              <a:spcBef>
                <a:spcPts val="0"/>
              </a:spcBef>
              <a:spcAft>
                <a:spcPts val="0"/>
              </a:spcAft>
              <a:buClr>
                <a:srgbClr val="FFFFFF"/>
              </a:buClr>
              <a:buSzPts val="1250"/>
              <a:buFont typeface="Roboto Light"/>
              <a:buChar char="●"/>
            </a:pPr>
            <a:r>
              <a:rPr lang="en" sz="1250" dirty="0">
                <a:solidFill>
                  <a:srgbClr val="FFFFFF"/>
                </a:solidFill>
                <a:latin typeface="Roboto Light"/>
                <a:ea typeface="Roboto Light"/>
                <a:cs typeface="Roboto Light"/>
                <a:sym typeface="Roboto Light"/>
              </a:rPr>
              <a:t>This template contains an assortment of complementary infographic resources for the </a:t>
            </a:r>
            <a:r>
              <a:rPr lang="en" sz="1250" b="1" dirty="0">
                <a:solidFill>
                  <a:schemeClr val="dk2"/>
                </a:solidFill>
                <a:latin typeface="Roboto"/>
                <a:ea typeface="Roboto"/>
                <a:cs typeface="Roboto"/>
                <a:sym typeface="Roboto"/>
              </a:rPr>
              <a:t>Neon</a:t>
            </a:r>
            <a:r>
              <a:rPr lang="en" sz="1250" dirty="0">
                <a:solidFill>
                  <a:srgbClr val="FFFFFF"/>
                </a:solidFill>
                <a:latin typeface="Roboto Light"/>
                <a:ea typeface="Roboto Light"/>
                <a:cs typeface="Roboto Light"/>
                <a:sym typeface="Roboto Light"/>
              </a:rPr>
              <a:t> </a:t>
            </a:r>
            <a:r>
              <a:rPr lang="en" sz="1250" b="1" dirty="0">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Cyber Monday </a:t>
            </a:r>
            <a:r>
              <a:rPr lang="en" sz="1250" dirty="0">
                <a:solidFill>
                  <a:srgbClr val="FFFFFF"/>
                </a:solidFill>
                <a:latin typeface="Roboto Light"/>
                <a:ea typeface="Roboto Light"/>
                <a:cs typeface="Roboto Light"/>
                <a:sym typeface="Roboto Light"/>
              </a:rPr>
              <a:t>presentation.</a:t>
            </a:r>
            <a:endParaRPr sz="1250" dirty="0">
              <a:solidFill>
                <a:srgbClr val="FFFFFF"/>
              </a:solidFill>
              <a:latin typeface="Roboto Light"/>
              <a:ea typeface="Roboto Light"/>
              <a:cs typeface="Roboto Light"/>
              <a:sym typeface="Roboto Light"/>
            </a:endParaRPr>
          </a:p>
          <a:p>
            <a:pPr marL="457200" lvl="0" indent="-307975" algn="l" rtl="0">
              <a:lnSpc>
                <a:spcPct val="150000"/>
              </a:lnSpc>
              <a:spcBef>
                <a:spcPts val="0"/>
              </a:spcBef>
              <a:spcAft>
                <a:spcPts val="0"/>
              </a:spcAft>
              <a:buClr>
                <a:srgbClr val="FFFFFF"/>
              </a:buClr>
              <a:buSzPts val="1250"/>
              <a:buFont typeface="Roboto Light"/>
              <a:buChar char="●"/>
            </a:pPr>
            <a:r>
              <a:rPr lang="en" sz="1250" dirty="0">
                <a:solidFill>
                  <a:srgbClr val="FFFFFF"/>
                </a:solidFill>
                <a:latin typeface="Roboto Light"/>
                <a:ea typeface="Roboto Light"/>
                <a:cs typeface="Roboto Light"/>
                <a:sym typeface="Roboto Light"/>
              </a:rPr>
              <a:t>These infographics are adapted to the style of the aforementioned presentation, so you can insert them easily and have them completely integrated at once. You just need to do the following:</a:t>
            </a:r>
            <a:endParaRPr sz="1250" dirty="0">
              <a:solidFill>
                <a:srgbClr val="FFFFFF"/>
              </a:solidFill>
              <a:latin typeface="Roboto Light"/>
              <a:ea typeface="Roboto Light"/>
              <a:cs typeface="Roboto Light"/>
              <a:sym typeface="Roboto Light"/>
            </a:endParaRPr>
          </a:p>
          <a:p>
            <a:pPr marL="914400" lvl="1" indent="-307975" algn="l" rtl="0">
              <a:lnSpc>
                <a:spcPct val="150000"/>
              </a:lnSpc>
              <a:spcBef>
                <a:spcPts val="0"/>
              </a:spcBef>
              <a:spcAft>
                <a:spcPts val="0"/>
              </a:spcAft>
              <a:buClr>
                <a:srgbClr val="FFFFFF"/>
              </a:buClr>
              <a:buSzPts val="1250"/>
              <a:buFont typeface="Roboto Light"/>
              <a:buChar char="○"/>
            </a:pPr>
            <a:r>
              <a:rPr lang="en" sz="1250" dirty="0">
                <a:solidFill>
                  <a:srgbClr val="FFFFFF"/>
                </a:solidFill>
                <a:latin typeface="Roboto Light"/>
                <a:ea typeface="Roboto Light"/>
                <a:cs typeface="Roboto Light"/>
                <a:sym typeface="Roboto Light"/>
              </a:rPr>
              <a:t>Select the element that you want to copy</a:t>
            </a:r>
            <a:endParaRPr sz="1250" dirty="0">
              <a:solidFill>
                <a:srgbClr val="FFFFFF"/>
              </a:solidFill>
              <a:latin typeface="Roboto Light"/>
              <a:ea typeface="Roboto Light"/>
              <a:cs typeface="Roboto Light"/>
              <a:sym typeface="Roboto Light"/>
            </a:endParaRPr>
          </a:p>
          <a:p>
            <a:pPr marL="914400" lvl="1" indent="-307975" algn="l" rtl="0">
              <a:lnSpc>
                <a:spcPct val="150000"/>
              </a:lnSpc>
              <a:spcBef>
                <a:spcPts val="0"/>
              </a:spcBef>
              <a:spcAft>
                <a:spcPts val="0"/>
              </a:spcAft>
              <a:buClr>
                <a:srgbClr val="FFFFFF"/>
              </a:buClr>
              <a:buSzPts val="1250"/>
              <a:buFont typeface="Roboto Light"/>
              <a:buChar char="○"/>
            </a:pPr>
            <a:r>
              <a:rPr lang="en" sz="1250" dirty="0">
                <a:solidFill>
                  <a:srgbClr val="FFFFFF"/>
                </a:solidFill>
                <a:latin typeface="Roboto Light"/>
                <a:ea typeface="Roboto Light"/>
                <a:cs typeface="Roboto Light"/>
                <a:sym typeface="Roboto Light"/>
              </a:rPr>
              <a:t>Right-click and choose “Copy”</a:t>
            </a:r>
            <a:endParaRPr sz="1250" dirty="0">
              <a:solidFill>
                <a:srgbClr val="FFFFFF"/>
              </a:solidFill>
              <a:latin typeface="Roboto Light"/>
              <a:ea typeface="Roboto Light"/>
              <a:cs typeface="Roboto Light"/>
              <a:sym typeface="Roboto Light"/>
            </a:endParaRPr>
          </a:p>
          <a:p>
            <a:pPr marL="914400" lvl="1" indent="-307975" algn="l" rtl="0">
              <a:lnSpc>
                <a:spcPct val="150000"/>
              </a:lnSpc>
              <a:spcBef>
                <a:spcPts val="0"/>
              </a:spcBef>
              <a:spcAft>
                <a:spcPts val="0"/>
              </a:spcAft>
              <a:buClr>
                <a:srgbClr val="FFFFFF"/>
              </a:buClr>
              <a:buSzPts val="1250"/>
              <a:buFont typeface="Roboto Light"/>
              <a:buChar char="○"/>
            </a:pPr>
            <a:r>
              <a:rPr lang="en" sz="1250" dirty="0">
                <a:solidFill>
                  <a:srgbClr val="FFFFFF"/>
                </a:solidFill>
                <a:latin typeface="Roboto Light"/>
                <a:ea typeface="Roboto Light"/>
                <a:cs typeface="Roboto Light"/>
                <a:sym typeface="Roboto Light"/>
              </a:rPr>
              <a:t>Go to the slide where you want the element to appear</a:t>
            </a:r>
            <a:endParaRPr sz="1250" dirty="0">
              <a:solidFill>
                <a:srgbClr val="FFFFFF"/>
              </a:solidFill>
              <a:latin typeface="Roboto Light"/>
              <a:ea typeface="Roboto Light"/>
              <a:cs typeface="Roboto Light"/>
              <a:sym typeface="Roboto Light"/>
            </a:endParaRPr>
          </a:p>
          <a:p>
            <a:pPr marL="914400" lvl="1" indent="-307975" algn="l" rtl="0">
              <a:lnSpc>
                <a:spcPct val="150000"/>
              </a:lnSpc>
              <a:spcBef>
                <a:spcPts val="0"/>
              </a:spcBef>
              <a:spcAft>
                <a:spcPts val="0"/>
              </a:spcAft>
              <a:buClr>
                <a:srgbClr val="FFFFFF"/>
              </a:buClr>
              <a:buSzPts val="1250"/>
              <a:buFont typeface="Roboto Light"/>
              <a:buChar char="○"/>
            </a:pPr>
            <a:r>
              <a:rPr lang="en" sz="1250" dirty="0">
                <a:solidFill>
                  <a:srgbClr val="FFFFFF"/>
                </a:solidFill>
                <a:latin typeface="Roboto Light"/>
                <a:ea typeface="Roboto Light"/>
                <a:cs typeface="Roboto Light"/>
                <a:sym typeface="Roboto Light"/>
              </a:rPr>
              <a:t>Right-click and choose “Paste”</a:t>
            </a:r>
            <a:endParaRPr sz="1250" dirty="0">
              <a:solidFill>
                <a:srgbClr val="FFFFFF"/>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250" dirty="0">
              <a:solidFill>
                <a:srgbClr val="FFFFFF"/>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538575" y="542925"/>
            <a:ext cx="8067000" cy="2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520">
                <a:solidFill>
                  <a:schemeClr val="lt1"/>
                </a:solidFill>
              </a:rPr>
              <a:t>NEON CYBER MONDAY INFOGRAPHICS</a:t>
            </a:r>
            <a:endParaRPr sz="2520">
              <a:solidFill>
                <a:schemeClr val="lt1"/>
              </a:solidFill>
            </a:endParaRPr>
          </a:p>
        </p:txBody>
      </p:sp>
      <p:sp>
        <p:nvSpPr>
          <p:cNvPr id="105" name="Google Shape;105;p17"/>
          <p:cNvSpPr/>
          <p:nvPr/>
        </p:nvSpPr>
        <p:spPr>
          <a:xfrm rot="5400000">
            <a:off x="-256279" y="2013274"/>
            <a:ext cx="3352800" cy="1745700"/>
          </a:xfrm>
          <a:prstGeom prst="homePlate">
            <a:avLst>
              <a:gd name="adj" fmla="val 27822"/>
            </a:avLst>
          </a:prstGeom>
          <a:noFill/>
          <a:ln w="38100" cap="flat" cmpd="sng">
            <a:solidFill>
              <a:schemeClr val="dk2"/>
            </a:solidFill>
            <a:prstDash val="solid"/>
            <a:round/>
            <a:headEnd type="none" w="sm" len="sm"/>
            <a:tailEnd type="none" w="sm" len="sm"/>
          </a:ln>
          <a:effectLst>
            <a:outerShdw blurRad="128588" dist="9525"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547275" y="2641425"/>
            <a:ext cx="1745700" cy="1953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chemeClr val="dk2"/>
                </a:solidFill>
                <a:latin typeface="Varela Round"/>
                <a:ea typeface="Varela Round"/>
                <a:cs typeface="Varela Round"/>
                <a:sym typeface="Varela Round"/>
              </a:rPr>
              <a:t>OBJECTIVE</a:t>
            </a:r>
            <a:endParaRPr sz="2000" dirty="0">
              <a:solidFill>
                <a:schemeClr val="dk2"/>
              </a:solidFill>
              <a:latin typeface="Varela Round"/>
              <a:ea typeface="Varela Round"/>
              <a:cs typeface="Varela Round"/>
              <a:sym typeface="Varela Round"/>
            </a:endParaRPr>
          </a:p>
        </p:txBody>
      </p:sp>
      <p:sp>
        <p:nvSpPr>
          <p:cNvPr id="107" name="Google Shape;107;p17"/>
          <p:cNvSpPr txBox="1"/>
          <p:nvPr/>
        </p:nvSpPr>
        <p:spPr>
          <a:xfrm>
            <a:off x="725824" y="2905059"/>
            <a:ext cx="1388700" cy="63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rgbClr val="FFFFFF"/>
                </a:solidFill>
                <a:latin typeface="Roboto Light"/>
                <a:ea typeface="Roboto Light"/>
                <a:cs typeface="Roboto Light"/>
                <a:sym typeface="Roboto Light"/>
              </a:rPr>
              <a:t>Problem Statement</a:t>
            </a:r>
            <a:endParaRPr sz="1200" dirty="0">
              <a:solidFill>
                <a:srgbClr val="FFFFFF"/>
              </a:solidFill>
              <a:latin typeface="Roboto Light"/>
              <a:ea typeface="Roboto Light"/>
              <a:cs typeface="Roboto Light"/>
              <a:sym typeface="Roboto Light"/>
            </a:endParaRPr>
          </a:p>
        </p:txBody>
      </p:sp>
      <p:sp>
        <p:nvSpPr>
          <p:cNvPr id="108" name="Google Shape;108;p17"/>
          <p:cNvSpPr/>
          <p:nvPr/>
        </p:nvSpPr>
        <p:spPr>
          <a:xfrm rot="5400000">
            <a:off x="6047409" y="2013274"/>
            <a:ext cx="3352800" cy="1745700"/>
          </a:xfrm>
          <a:prstGeom prst="homePlate">
            <a:avLst>
              <a:gd name="adj" fmla="val 27822"/>
            </a:avLst>
          </a:prstGeom>
          <a:noFill/>
          <a:ln w="38100" cap="flat" cmpd="sng">
            <a:solidFill>
              <a:schemeClr val="accent2"/>
            </a:solidFill>
            <a:prstDash val="solid"/>
            <a:round/>
            <a:headEnd type="none" w="sm" len="sm"/>
            <a:tailEnd type="none" w="sm" len="sm"/>
          </a:ln>
          <a:effectLst>
            <a:outerShdw blurRad="128588" dist="9525"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p:nvPr/>
        </p:nvSpPr>
        <p:spPr>
          <a:xfrm>
            <a:off x="6850950" y="2641425"/>
            <a:ext cx="1745700" cy="195300"/>
          </a:xfrm>
          <a:prstGeom prst="rect">
            <a:avLst/>
          </a:prstGeom>
          <a:noFill/>
          <a:ln>
            <a:noFill/>
          </a:ln>
        </p:spPr>
        <p:txBody>
          <a:bodyPr spcFirstLastPara="1" wrap="square" lIns="0" tIns="91425" rIns="0" bIns="91425" anchor="ctr" anchorCtr="0">
            <a:noAutofit/>
          </a:bodyPr>
          <a:lstStyle/>
          <a:p>
            <a:pPr algn="ctr">
              <a:buSzPts val="1100"/>
            </a:pPr>
            <a:r>
              <a:rPr lang="en-US" sz="2000" dirty="0">
                <a:solidFill>
                  <a:schemeClr val="accent2"/>
                </a:solidFill>
                <a:latin typeface="Varela Round"/>
              </a:rPr>
              <a:t>CONCLUSION</a:t>
            </a:r>
            <a:endParaRPr lang="en-IN" sz="2000" dirty="0">
              <a:solidFill>
                <a:schemeClr val="accent2"/>
              </a:solidFill>
              <a:latin typeface="Varela Round"/>
            </a:endParaRPr>
          </a:p>
        </p:txBody>
      </p:sp>
      <p:sp>
        <p:nvSpPr>
          <p:cNvPr id="111" name="Google Shape;111;p17"/>
          <p:cNvSpPr/>
          <p:nvPr/>
        </p:nvSpPr>
        <p:spPr>
          <a:xfrm rot="5400000">
            <a:off x="1844950" y="2013274"/>
            <a:ext cx="3352800" cy="1745700"/>
          </a:xfrm>
          <a:prstGeom prst="homePlate">
            <a:avLst>
              <a:gd name="adj" fmla="val 27822"/>
            </a:avLst>
          </a:prstGeom>
          <a:noFill/>
          <a:ln w="38100" cap="flat" cmpd="sng">
            <a:solidFill>
              <a:schemeClr val="lt2"/>
            </a:solidFill>
            <a:prstDash val="solid"/>
            <a:round/>
            <a:headEnd type="none" w="sm" len="sm"/>
            <a:tailEnd type="none" w="sm" len="sm"/>
          </a:ln>
          <a:effectLst>
            <a:outerShdw blurRad="128588" dist="9525"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p:nvPr/>
        </p:nvSpPr>
        <p:spPr>
          <a:xfrm>
            <a:off x="2648500" y="2641425"/>
            <a:ext cx="1745700" cy="1953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2000" dirty="0">
                <a:solidFill>
                  <a:schemeClr val="lt2"/>
                </a:solidFill>
                <a:latin typeface="Varela Round"/>
                <a:ea typeface="Varela Round"/>
                <a:cs typeface="Varela Round"/>
                <a:sym typeface="Varela Round"/>
              </a:rPr>
              <a:t>METHODOLOGY</a:t>
            </a:r>
            <a:endParaRPr sz="2000" dirty="0">
              <a:solidFill>
                <a:schemeClr val="lt2"/>
              </a:solidFill>
              <a:latin typeface="Varela Round"/>
              <a:ea typeface="Varela Round"/>
              <a:cs typeface="Varela Round"/>
              <a:sym typeface="Varela Round"/>
            </a:endParaRPr>
          </a:p>
        </p:txBody>
      </p:sp>
      <p:sp>
        <p:nvSpPr>
          <p:cNvPr id="113" name="Google Shape;113;p17"/>
          <p:cNvSpPr txBox="1"/>
          <p:nvPr/>
        </p:nvSpPr>
        <p:spPr>
          <a:xfrm>
            <a:off x="2826609" y="3001579"/>
            <a:ext cx="1475707" cy="748724"/>
          </a:xfrm>
          <a:prstGeom prst="rect">
            <a:avLst/>
          </a:prstGeom>
          <a:noFill/>
          <a:ln>
            <a:noFill/>
          </a:ln>
        </p:spPr>
        <p:txBody>
          <a:bodyPr spcFirstLastPara="1" wrap="square" lIns="0" tIns="91425" rIns="0" bIns="91425" anchor="ctr" anchorCtr="0">
            <a:noAutofit/>
          </a:bodyPr>
          <a:lstStyle/>
          <a:p>
            <a:pPr marL="171450" lvl="0" indent="-171450" rtl="0">
              <a:spcBef>
                <a:spcPts val="0"/>
              </a:spcBef>
              <a:spcAft>
                <a:spcPts val="0"/>
              </a:spcAft>
              <a:buClr>
                <a:schemeClr val="bg1"/>
              </a:buClr>
              <a:buFont typeface="Arial" panose="020B0604020202020204" pitchFamily="34" charset="0"/>
              <a:buChar char="•"/>
            </a:pPr>
            <a:r>
              <a:rPr lang="en-US" sz="1200" dirty="0">
                <a:solidFill>
                  <a:srgbClr val="FFFFFF"/>
                </a:solidFill>
                <a:latin typeface="Roboto Light"/>
                <a:ea typeface="Roboto Light"/>
                <a:cs typeface="Roboto Light"/>
                <a:sym typeface="Roboto Light"/>
              </a:rPr>
              <a:t>FACE MASK DETECTION</a:t>
            </a:r>
          </a:p>
          <a:p>
            <a:pPr marL="171450" lvl="0" indent="-171450" rtl="0">
              <a:spcBef>
                <a:spcPts val="0"/>
              </a:spcBef>
              <a:spcAft>
                <a:spcPts val="0"/>
              </a:spcAft>
              <a:buClr>
                <a:schemeClr val="bg1"/>
              </a:buClr>
              <a:buFont typeface="Arial" panose="020B0604020202020204" pitchFamily="34" charset="0"/>
              <a:buChar char="•"/>
            </a:pPr>
            <a:r>
              <a:rPr lang="en-US" sz="1200" dirty="0">
                <a:solidFill>
                  <a:srgbClr val="FFFFFF"/>
                </a:solidFill>
                <a:latin typeface="Roboto Light"/>
                <a:ea typeface="Roboto Light"/>
                <a:cs typeface="Roboto Light"/>
                <a:sym typeface="Roboto Light"/>
              </a:rPr>
              <a:t>SOCIAL DISTANCE DETECTION </a:t>
            </a:r>
            <a:endParaRPr sz="1200" dirty="0">
              <a:solidFill>
                <a:srgbClr val="FFFFFF"/>
              </a:solidFill>
              <a:latin typeface="Roboto Light"/>
              <a:ea typeface="Roboto Light"/>
              <a:cs typeface="Roboto Light"/>
              <a:sym typeface="Roboto Light"/>
            </a:endParaRPr>
          </a:p>
        </p:txBody>
      </p:sp>
      <p:sp>
        <p:nvSpPr>
          <p:cNvPr id="114" name="Google Shape;114;p17"/>
          <p:cNvSpPr/>
          <p:nvPr/>
        </p:nvSpPr>
        <p:spPr>
          <a:xfrm rot="5400000">
            <a:off x="3946179" y="2013274"/>
            <a:ext cx="3352800" cy="1745700"/>
          </a:xfrm>
          <a:prstGeom prst="homePlate">
            <a:avLst>
              <a:gd name="adj" fmla="val 27822"/>
            </a:avLst>
          </a:prstGeom>
          <a:noFill/>
          <a:ln w="38100" cap="flat" cmpd="sng">
            <a:solidFill>
              <a:schemeClr val="accent1"/>
            </a:solidFill>
            <a:prstDash val="solid"/>
            <a:round/>
            <a:headEnd type="none" w="sm" len="sm"/>
            <a:tailEnd type="none" w="sm" len="sm"/>
          </a:ln>
          <a:effectLst>
            <a:outerShdw blurRad="128588" dist="9525"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p:nvPr/>
        </p:nvSpPr>
        <p:spPr>
          <a:xfrm>
            <a:off x="4749725" y="2641425"/>
            <a:ext cx="1745700" cy="195300"/>
          </a:xfrm>
          <a:prstGeom prst="rect">
            <a:avLst/>
          </a:prstGeom>
          <a:noFill/>
          <a:ln>
            <a:noFill/>
          </a:ln>
        </p:spPr>
        <p:txBody>
          <a:bodyPr spcFirstLastPara="1" wrap="square" lIns="0" tIns="91425" rIns="0" bIns="91425" anchor="ctr" anchorCtr="0">
            <a:noAutofit/>
          </a:bodyPr>
          <a:lstStyle/>
          <a:p>
            <a:pPr algn="ctr"/>
            <a:r>
              <a:rPr lang="en-US" sz="2000" dirty="0">
                <a:solidFill>
                  <a:schemeClr val="accent1"/>
                </a:solidFill>
                <a:latin typeface="Varela Round"/>
              </a:rPr>
              <a:t>FUTURE WORKS</a:t>
            </a:r>
            <a:endParaRPr lang="en-IN" sz="2000" dirty="0">
              <a:solidFill>
                <a:schemeClr val="accent1"/>
              </a:solidFill>
              <a:latin typeface="Varela Round"/>
            </a:endParaRPr>
          </a:p>
        </p:txBody>
      </p:sp>
      <p:sp>
        <p:nvSpPr>
          <p:cNvPr id="116" name="Google Shape;116;p17"/>
          <p:cNvSpPr txBox="1"/>
          <p:nvPr/>
        </p:nvSpPr>
        <p:spPr>
          <a:xfrm>
            <a:off x="4928283" y="2905072"/>
            <a:ext cx="1388700" cy="63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400" b="1" dirty="0">
                <a:solidFill>
                  <a:srgbClr val="FFFFFF"/>
                </a:solidFill>
                <a:latin typeface="Roboto Light"/>
                <a:ea typeface="Roboto Light"/>
                <a:cs typeface="Roboto Light"/>
                <a:sym typeface="Roboto Light"/>
              </a:rPr>
              <a:t>?</a:t>
            </a:r>
            <a:endParaRPr sz="2400" b="1" dirty="0">
              <a:solidFill>
                <a:srgbClr val="FFFFFF"/>
              </a:solidFill>
              <a:latin typeface="Roboto Light"/>
              <a:ea typeface="Roboto Light"/>
              <a:cs typeface="Roboto Light"/>
              <a:sym typeface="Roboto Light"/>
            </a:endParaRPr>
          </a:p>
        </p:txBody>
      </p:sp>
      <p:grpSp>
        <p:nvGrpSpPr>
          <p:cNvPr id="117" name="Google Shape;117;p17"/>
          <p:cNvGrpSpPr/>
          <p:nvPr/>
        </p:nvGrpSpPr>
        <p:grpSpPr>
          <a:xfrm>
            <a:off x="7433251" y="1725132"/>
            <a:ext cx="578235" cy="578189"/>
            <a:chOff x="-65131525" y="1914325"/>
            <a:chExt cx="316650" cy="316625"/>
          </a:xfrm>
        </p:grpSpPr>
        <p:sp>
          <p:nvSpPr>
            <p:cNvPr id="118" name="Google Shape;118;p17"/>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2"/>
            </a:solidFill>
            <a:ln>
              <a:noFill/>
            </a:ln>
            <a:effectLst>
              <a:outerShdw blurRad="2857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2"/>
            </a:solidFill>
            <a:ln>
              <a:noFill/>
            </a:ln>
            <a:effectLst>
              <a:outerShdw blurRad="2857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7"/>
          <p:cNvGrpSpPr/>
          <p:nvPr/>
        </p:nvGrpSpPr>
        <p:grpSpPr>
          <a:xfrm>
            <a:off x="5335628" y="1729058"/>
            <a:ext cx="573898" cy="570337"/>
            <a:chOff x="-61354075" y="1940500"/>
            <a:chExt cx="314275" cy="312325"/>
          </a:xfrm>
        </p:grpSpPr>
        <p:sp>
          <p:nvSpPr>
            <p:cNvPr id="121" name="Google Shape;121;p17"/>
            <p:cNvSpPr/>
            <p:nvPr/>
          </p:nvSpPr>
          <p:spPr>
            <a:xfrm>
              <a:off x="-61354075" y="1940500"/>
              <a:ext cx="314275" cy="312325"/>
            </a:xfrm>
            <a:custGeom>
              <a:avLst/>
              <a:gdLst/>
              <a:ahLst/>
              <a:cxnLst/>
              <a:rect l="l" t="t" r="r" b="b"/>
              <a:pathLst>
                <a:path w="12571" h="12493" extrusionOk="0">
                  <a:moveTo>
                    <a:pt x="6270" y="1001"/>
                  </a:moveTo>
                  <a:lnTo>
                    <a:pt x="7687" y="2419"/>
                  </a:lnTo>
                  <a:cubicBezTo>
                    <a:pt x="7750" y="2482"/>
                    <a:pt x="7876" y="2513"/>
                    <a:pt x="7971" y="2513"/>
                  </a:cubicBezTo>
                  <a:lnTo>
                    <a:pt x="9956" y="2513"/>
                  </a:lnTo>
                  <a:lnTo>
                    <a:pt x="9956" y="4529"/>
                  </a:lnTo>
                  <a:cubicBezTo>
                    <a:pt x="9956" y="4655"/>
                    <a:pt x="10019" y="4718"/>
                    <a:pt x="10082" y="4813"/>
                  </a:cubicBezTo>
                  <a:lnTo>
                    <a:pt x="11499" y="6231"/>
                  </a:lnTo>
                  <a:lnTo>
                    <a:pt x="10082" y="7648"/>
                  </a:lnTo>
                  <a:cubicBezTo>
                    <a:pt x="10019" y="7711"/>
                    <a:pt x="9956" y="7837"/>
                    <a:pt x="9956" y="7900"/>
                  </a:cubicBezTo>
                  <a:lnTo>
                    <a:pt x="9956" y="9917"/>
                  </a:lnTo>
                  <a:lnTo>
                    <a:pt x="7971" y="9917"/>
                  </a:lnTo>
                  <a:cubicBezTo>
                    <a:pt x="7845" y="9917"/>
                    <a:pt x="7750" y="9948"/>
                    <a:pt x="7687" y="10043"/>
                  </a:cubicBezTo>
                  <a:lnTo>
                    <a:pt x="6270" y="11460"/>
                  </a:lnTo>
                  <a:lnTo>
                    <a:pt x="4852" y="10043"/>
                  </a:lnTo>
                  <a:cubicBezTo>
                    <a:pt x="4757" y="9948"/>
                    <a:pt x="4631" y="9917"/>
                    <a:pt x="4568" y="9917"/>
                  </a:cubicBezTo>
                  <a:lnTo>
                    <a:pt x="2552" y="9917"/>
                  </a:lnTo>
                  <a:lnTo>
                    <a:pt x="2552" y="7900"/>
                  </a:lnTo>
                  <a:cubicBezTo>
                    <a:pt x="2552" y="7806"/>
                    <a:pt x="2521" y="7711"/>
                    <a:pt x="2426" y="7648"/>
                  </a:cubicBezTo>
                  <a:lnTo>
                    <a:pt x="1008" y="6231"/>
                  </a:lnTo>
                  <a:lnTo>
                    <a:pt x="2426" y="4813"/>
                  </a:lnTo>
                  <a:cubicBezTo>
                    <a:pt x="2521" y="4718"/>
                    <a:pt x="2552" y="4624"/>
                    <a:pt x="2552" y="4529"/>
                  </a:cubicBezTo>
                  <a:lnTo>
                    <a:pt x="2552" y="2513"/>
                  </a:lnTo>
                  <a:lnTo>
                    <a:pt x="4568" y="2513"/>
                  </a:lnTo>
                  <a:cubicBezTo>
                    <a:pt x="4694" y="2513"/>
                    <a:pt x="4757" y="2482"/>
                    <a:pt x="4852" y="2419"/>
                  </a:cubicBezTo>
                  <a:lnTo>
                    <a:pt x="6270" y="1001"/>
                  </a:lnTo>
                  <a:close/>
                  <a:moveTo>
                    <a:pt x="6285" y="1"/>
                  </a:moveTo>
                  <a:cubicBezTo>
                    <a:pt x="6175" y="1"/>
                    <a:pt x="6065" y="40"/>
                    <a:pt x="5986" y="119"/>
                  </a:cubicBezTo>
                  <a:lnTo>
                    <a:pt x="4411" y="1694"/>
                  </a:lnTo>
                  <a:lnTo>
                    <a:pt x="2174" y="1694"/>
                  </a:lnTo>
                  <a:cubicBezTo>
                    <a:pt x="1922" y="1694"/>
                    <a:pt x="1733" y="1883"/>
                    <a:pt x="1733" y="2135"/>
                  </a:cubicBezTo>
                  <a:lnTo>
                    <a:pt x="1733" y="4372"/>
                  </a:lnTo>
                  <a:lnTo>
                    <a:pt x="158" y="5947"/>
                  </a:lnTo>
                  <a:cubicBezTo>
                    <a:pt x="0" y="6105"/>
                    <a:pt x="0" y="6388"/>
                    <a:pt x="158" y="6546"/>
                  </a:cubicBezTo>
                  <a:lnTo>
                    <a:pt x="1733" y="8121"/>
                  </a:lnTo>
                  <a:lnTo>
                    <a:pt x="1733" y="10358"/>
                  </a:lnTo>
                  <a:cubicBezTo>
                    <a:pt x="1733" y="10578"/>
                    <a:pt x="1922" y="10736"/>
                    <a:pt x="2174" y="10736"/>
                  </a:cubicBezTo>
                  <a:lnTo>
                    <a:pt x="4411" y="10736"/>
                  </a:lnTo>
                  <a:lnTo>
                    <a:pt x="5986" y="12374"/>
                  </a:lnTo>
                  <a:cubicBezTo>
                    <a:pt x="6065" y="12453"/>
                    <a:pt x="6175" y="12492"/>
                    <a:pt x="6285" y="12492"/>
                  </a:cubicBezTo>
                  <a:cubicBezTo>
                    <a:pt x="6396" y="12492"/>
                    <a:pt x="6506" y="12453"/>
                    <a:pt x="6585" y="12374"/>
                  </a:cubicBezTo>
                  <a:lnTo>
                    <a:pt x="8160" y="10736"/>
                  </a:lnTo>
                  <a:lnTo>
                    <a:pt x="10397" y="10736"/>
                  </a:lnTo>
                  <a:cubicBezTo>
                    <a:pt x="10617" y="10736"/>
                    <a:pt x="10775" y="10547"/>
                    <a:pt x="10775" y="10358"/>
                  </a:cubicBezTo>
                  <a:lnTo>
                    <a:pt x="10775" y="8121"/>
                  </a:lnTo>
                  <a:lnTo>
                    <a:pt x="12413" y="6546"/>
                  </a:lnTo>
                  <a:cubicBezTo>
                    <a:pt x="12571" y="6388"/>
                    <a:pt x="12571" y="6105"/>
                    <a:pt x="12413" y="5947"/>
                  </a:cubicBezTo>
                  <a:lnTo>
                    <a:pt x="10775" y="4372"/>
                  </a:lnTo>
                  <a:lnTo>
                    <a:pt x="10775" y="2135"/>
                  </a:lnTo>
                  <a:cubicBezTo>
                    <a:pt x="10775" y="1883"/>
                    <a:pt x="10586" y="1694"/>
                    <a:pt x="10397" y="1694"/>
                  </a:cubicBezTo>
                  <a:lnTo>
                    <a:pt x="8160" y="1694"/>
                  </a:lnTo>
                  <a:lnTo>
                    <a:pt x="6585" y="119"/>
                  </a:lnTo>
                  <a:cubicBezTo>
                    <a:pt x="6506" y="40"/>
                    <a:pt x="6396" y="1"/>
                    <a:pt x="6285" y="1"/>
                  </a:cubicBezTo>
                  <a:close/>
                </a:path>
              </a:pathLst>
            </a:custGeom>
            <a:solidFill>
              <a:schemeClr val="accent1"/>
            </a:solidFill>
            <a:ln>
              <a:noFill/>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61268225" y="2024575"/>
              <a:ext cx="60650" cy="61475"/>
            </a:xfrm>
            <a:custGeom>
              <a:avLst/>
              <a:gdLst/>
              <a:ahLst/>
              <a:cxnLst/>
              <a:rect l="l" t="t" r="r" b="b"/>
              <a:pathLst>
                <a:path w="2426" h="2459" extrusionOk="0">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chemeClr val="accent1"/>
            </a:solidFill>
            <a:ln>
              <a:noFill/>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61187100" y="2107275"/>
              <a:ext cx="61450" cy="61475"/>
            </a:xfrm>
            <a:custGeom>
              <a:avLst/>
              <a:gdLst/>
              <a:ahLst/>
              <a:cxnLst/>
              <a:rect l="l" t="t" r="r" b="b"/>
              <a:pathLst>
                <a:path w="2458" h="2459" extrusionOk="0">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chemeClr val="accent1"/>
            </a:solidFill>
            <a:ln>
              <a:noFill/>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61250125" y="2044475"/>
              <a:ext cx="105575" cy="103600"/>
            </a:xfrm>
            <a:custGeom>
              <a:avLst/>
              <a:gdLst/>
              <a:ahLst/>
              <a:cxnLst/>
              <a:rect l="l" t="t" r="r" b="b"/>
              <a:pathLst>
                <a:path w="4223" h="4144" extrusionOk="0">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chemeClr val="accent1"/>
            </a:solidFill>
            <a:ln>
              <a:noFill/>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7"/>
          <p:cNvGrpSpPr/>
          <p:nvPr/>
        </p:nvGrpSpPr>
        <p:grpSpPr>
          <a:xfrm>
            <a:off x="1131012" y="1725109"/>
            <a:ext cx="578235" cy="578235"/>
            <a:chOff x="-61354875" y="2671225"/>
            <a:chExt cx="316650" cy="316650"/>
          </a:xfrm>
        </p:grpSpPr>
        <p:sp>
          <p:nvSpPr>
            <p:cNvPr id="126" name="Google Shape;126;p17"/>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solidFill>
              <a:schemeClr val="dk2"/>
            </a:solidFill>
            <a:ln>
              <a:noFill/>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solidFill>
              <a:schemeClr val="dk2"/>
            </a:solidFill>
            <a:ln>
              <a:noFill/>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solidFill>
              <a:schemeClr val="dk2"/>
            </a:solidFill>
            <a:ln>
              <a:noFill/>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solidFill>
              <a:schemeClr val="dk2"/>
            </a:solidFill>
            <a:ln>
              <a:noFill/>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solidFill>
              <a:schemeClr val="dk2"/>
            </a:solidFill>
            <a:ln>
              <a:noFill/>
            </a:ln>
            <a:effectLst>
              <a:outerShdw blurRad="28575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7"/>
          <p:cNvGrpSpPr/>
          <p:nvPr/>
        </p:nvGrpSpPr>
        <p:grpSpPr>
          <a:xfrm>
            <a:off x="3230789" y="1750263"/>
            <a:ext cx="581111" cy="527926"/>
            <a:chOff x="-62518200" y="2692475"/>
            <a:chExt cx="318225" cy="289100"/>
          </a:xfrm>
        </p:grpSpPr>
        <p:sp>
          <p:nvSpPr>
            <p:cNvPr id="132" name="Google Shape;132;p17"/>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lt2"/>
            </a:solidFill>
            <a:ln>
              <a:noFill/>
            </a:ln>
            <a:effectLst>
              <a:outerShdw blurRad="2857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lt2"/>
            </a:solidFill>
            <a:ln>
              <a:noFill/>
            </a:ln>
            <a:effectLst>
              <a:outerShdw blurRad="2857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7F97-54D2-4FC1-AB14-53AF41CFBEC8}"/>
              </a:ext>
            </a:extLst>
          </p:cNvPr>
          <p:cNvSpPr>
            <a:spLocks noGrp="1"/>
          </p:cNvSpPr>
          <p:nvPr>
            <p:ph type="title"/>
          </p:nvPr>
        </p:nvSpPr>
        <p:spPr/>
        <p:txBody>
          <a:bodyPr>
            <a:normAutofit fontScale="90000"/>
          </a:bodyPr>
          <a:lstStyle/>
          <a:p>
            <a:r>
              <a:rPr lang="en-US" dirty="0"/>
              <a:t>OBJECTIVE</a:t>
            </a:r>
            <a:endParaRPr lang="en-IN" dirty="0"/>
          </a:p>
        </p:txBody>
      </p:sp>
      <p:sp>
        <p:nvSpPr>
          <p:cNvPr id="3" name="Text Placeholder 2">
            <a:extLst>
              <a:ext uri="{FF2B5EF4-FFF2-40B4-BE49-F238E27FC236}">
                <a16:creationId xmlns:a16="http://schemas.microsoft.com/office/drawing/2014/main" id="{024D562D-338D-4B54-9E67-99533DFB6E60}"/>
              </a:ext>
            </a:extLst>
          </p:cNvPr>
          <p:cNvSpPr>
            <a:spLocks noGrp="1"/>
          </p:cNvSpPr>
          <p:nvPr>
            <p:ph type="body" idx="1"/>
          </p:nvPr>
        </p:nvSpPr>
        <p:spPr/>
        <p:txBody>
          <a:bodyPr>
            <a:normAutofit fontScale="925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To enforce social distancing and facemask detection.</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face mask detection model and the estimation of distance between people have been combined to give the user a risk level based on the parameters.</a:t>
            </a:r>
          </a:p>
          <a:p>
            <a:pPr marL="1143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tabLst>
                <a:tab pos="457200" algn="l"/>
              </a:tabLst>
            </a:pPr>
            <a:r>
              <a:rPr lang="en-US" dirty="0">
                <a:latin typeface="Calibri" panose="020F0502020204030204" pitchFamily="34" charset="0"/>
                <a:cs typeface="Times New Roman" panose="02020603050405020304" pitchFamily="18" charset="0"/>
              </a:rPr>
              <a:t>If a person is alone and not wearing a mask then it will be </a:t>
            </a:r>
            <a:r>
              <a:rPr lang="en-US" dirty="0">
                <a:solidFill>
                  <a:srgbClr val="92D050"/>
                </a:solidFill>
                <a:latin typeface="Calibri" panose="020F0502020204030204" pitchFamily="34" charset="0"/>
                <a:cs typeface="Times New Roman" panose="02020603050405020304" pitchFamily="18" charset="0"/>
              </a:rPr>
              <a:t>No Risk</a:t>
            </a:r>
            <a:r>
              <a:rPr lang="en-US" dirty="0">
                <a:latin typeface="Calibri" panose="020F0502020204030204" pitchFamily="34" charset="0"/>
                <a:cs typeface="Times New Roman" panose="02020603050405020304" pitchFamily="18" charset="0"/>
              </a:rPr>
              <a:t>. </a:t>
            </a:r>
            <a:endParaRPr lang="en-IN" dirty="0">
              <a:latin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tabLst>
                <a:tab pos="457200" algn="l"/>
              </a:tabLst>
            </a:pPr>
            <a:r>
              <a:rPr lang="en-US" dirty="0">
                <a:latin typeface="Calibri" panose="020F0502020204030204" pitchFamily="34" charset="0"/>
                <a:cs typeface="Times New Roman" panose="02020603050405020304" pitchFamily="18" charset="0"/>
              </a:rPr>
              <a:t>If more than one person: </a:t>
            </a:r>
            <a:endParaRPr lang="en-IN" dirty="0">
              <a:latin typeface="Calibri" panose="020F0502020204030204" pitchFamily="34" charset="0"/>
              <a:cs typeface="Times New Roman" panose="02020603050405020304" pitchFamily="18" charset="0"/>
            </a:endParaRPr>
          </a:p>
          <a:p>
            <a:pPr marL="1600200" lvl="3" indent="-228600">
              <a:lnSpc>
                <a:spcPct val="107000"/>
              </a:lnSpc>
              <a:spcAft>
                <a:spcPts val="800"/>
              </a:spcAft>
              <a:buFont typeface="Arial" panose="020B0604020202020204" pitchFamily="34" charset="0"/>
              <a:buChar char="•"/>
              <a:tabLst>
                <a:tab pos="1371600" algn="l"/>
              </a:tabLst>
            </a:pPr>
            <a:r>
              <a:rPr lang="en-US" dirty="0">
                <a:latin typeface="Calibri" panose="020F0502020204030204" pitchFamily="34" charset="0"/>
                <a:cs typeface="Times New Roman" panose="02020603050405020304" pitchFamily="18" charset="0"/>
              </a:rPr>
              <a:t>If both are apart and wearing a mask then it will be </a:t>
            </a:r>
            <a:r>
              <a:rPr lang="en-US" dirty="0">
                <a:solidFill>
                  <a:srgbClr val="92D050"/>
                </a:solidFill>
                <a:latin typeface="Calibri" panose="020F0502020204030204" pitchFamily="34" charset="0"/>
                <a:cs typeface="Times New Roman" panose="02020603050405020304" pitchFamily="18" charset="0"/>
              </a:rPr>
              <a:t>Low Risk </a:t>
            </a:r>
            <a:endParaRPr lang="en-IN" dirty="0">
              <a:solidFill>
                <a:srgbClr val="92D050"/>
              </a:solidFill>
              <a:latin typeface="Calibri" panose="020F0502020204030204" pitchFamily="34" charset="0"/>
              <a:cs typeface="Times New Roman" panose="02020603050405020304" pitchFamily="18" charset="0"/>
            </a:endParaRPr>
          </a:p>
          <a:p>
            <a:pPr marL="1600200" lvl="3" indent="-228600">
              <a:lnSpc>
                <a:spcPct val="107000"/>
              </a:lnSpc>
              <a:spcAft>
                <a:spcPts val="800"/>
              </a:spcAft>
              <a:buFont typeface="Arial" panose="020B0604020202020204" pitchFamily="34" charset="0"/>
              <a:buChar char="•"/>
              <a:tabLst>
                <a:tab pos="1371600" algn="l"/>
              </a:tabLst>
            </a:pPr>
            <a:r>
              <a:rPr lang="en-US" dirty="0">
                <a:latin typeface="Calibri" panose="020F0502020204030204" pitchFamily="34" charset="0"/>
                <a:cs typeface="Times New Roman" panose="02020603050405020304" pitchFamily="18" charset="0"/>
              </a:rPr>
              <a:t>If both are near and wearing a mask then it will be </a:t>
            </a:r>
            <a:r>
              <a:rPr lang="en-US" dirty="0">
                <a:solidFill>
                  <a:srgbClr val="FFC000"/>
                </a:solidFill>
                <a:latin typeface="Calibri" panose="020F0502020204030204" pitchFamily="34" charset="0"/>
                <a:cs typeface="Times New Roman" panose="02020603050405020304" pitchFamily="18" charset="0"/>
              </a:rPr>
              <a:t>Risk</a:t>
            </a:r>
            <a:r>
              <a:rPr lang="en-US" dirty="0">
                <a:latin typeface="Calibri" panose="020F0502020204030204" pitchFamily="34" charset="0"/>
                <a:cs typeface="Times New Roman" panose="02020603050405020304" pitchFamily="18" charset="0"/>
              </a:rPr>
              <a:t> </a:t>
            </a:r>
            <a:endParaRPr lang="en-IN" dirty="0">
              <a:latin typeface="Calibri" panose="020F0502020204030204" pitchFamily="34" charset="0"/>
              <a:cs typeface="Times New Roman" panose="02020603050405020304" pitchFamily="18" charset="0"/>
            </a:endParaRPr>
          </a:p>
          <a:p>
            <a:pPr marL="1600200" lvl="3" indent="-228600">
              <a:lnSpc>
                <a:spcPct val="107000"/>
              </a:lnSpc>
              <a:spcAft>
                <a:spcPts val="800"/>
              </a:spcAft>
              <a:buFont typeface="Arial" panose="020B0604020202020204" pitchFamily="34" charset="0"/>
              <a:buChar char="•"/>
              <a:tabLst>
                <a:tab pos="1371600" algn="l"/>
              </a:tabLst>
            </a:pPr>
            <a:r>
              <a:rPr lang="en-US" dirty="0">
                <a:latin typeface="Calibri" panose="020F0502020204030204" pitchFamily="34" charset="0"/>
                <a:cs typeface="Times New Roman" panose="02020603050405020304" pitchFamily="18" charset="0"/>
              </a:rPr>
              <a:t>If both are apart and not wearing a mask then it will be </a:t>
            </a:r>
            <a:r>
              <a:rPr lang="en-US" dirty="0">
                <a:solidFill>
                  <a:srgbClr val="FFC000"/>
                </a:solidFill>
                <a:latin typeface="Calibri" panose="020F0502020204030204" pitchFamily="34" charset="0"/>
                <a:cs typeface="Times New Roman" panose="02020603050405020304" pitchFamily="18" charset="0"/>
              </a:rPr>
              <a:t>Risk </a:t>
            </a:r>
            <a:endParaRPr lang="en-IN" dirty="0">
              <a:solidFill>
                <a:srgbClr val="FFC000"/>
              </a:solidFill>
              <a:latin typeface="Calibri" panose="020F0502020204030204" pitchFamily="34" charset="0"/>
              <a:cs typeface="Times New Roman" panose="02020603050405020304" pitchFamily="18" charset="0"/>
            </a:endParaRPr>
          </a:p>
          <a:p>
            <a:pPr marL="1600200" lvl="3" indent="-228600">
              <a:lnSpc>
                <a:spcPct val="107000"/>
              </a:lnSpc>
              <a:spcAft>
                <a:spcPts val="800"/>
              </a:spcAft>
              <a:buFont typeface="Arial" panose="020B0604020202020204" pitchFamily="34" charset="0"/>
              <a:buChar char="•"/>
              <a:tabLst>
                <a:tab pos="1371600" algn="l"/>
              </a:tabLst>
            </a:pPr>
            <a:r>
              <a:rPr lang="en-US" dirty="0">
                <a:latin typeface="Calibri" panose="020F0502020204030204" pitchFamily="34" charset="0"/>
                <a:cs typeface="Times New Roman" panose="02020603050405020304" pitchFamily="18" charset="0"/>
              </a:rPr>
              <a:t>If both are near and not wearing a mask then it will be </a:t>
            </a:r>
            <a:r>
              <a:rPr lang="en-US" dirty="0">
                <a:solidFill>
                  <a:srgbClr val="FF0000"/>
                </a:solidFill>
                <a:latin typeface="Calibri" panose="020F0502020204030204" pitchFamily="34" charset="0"/>
                <a:cs typeface="Times New Roman" panose="02020603050405020304" pitchFamily="18" charset="0"/>
              </a:rPr>
              <a:t>High Risk </a:t>
            </a:r>
            <a:endParaRPr lang="en-IN" dirty="0">
              <a:solidFill>
                <a:srgbClr val="FF0000"/>
              </a:solidFill>
              <a:latin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66646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6306-4AEF-4543-8E05-77B9D97BD89E}"/>
              </a:ext>
            </a:extLst>
          </p:cNvPr>
          <p:cNvSpPr>
            <a:spLocks noGrp="1"/>
          </p:cNvSpPr>
          <p:nvPr>
            <p:ph type="title"/>
          </p:nvPr>
        </p:nvSpPr>
        <p:spPr/>
        <p:txBody>
          <a:bodyPr>
            <a:normAutofit fontScale="90000"/>
          </a:bodyPr>
          <a:lstStyle/>
          <a:p>
            <a:r>
              <a:rPr lang="en-US" dirty="0"/>
              <a:t>METHODOLOGY</a:t>
            </a:r>
            <a:endParaRPr lang="en-IN" dirty="0"/>
          </a:p>
        </p:txBody>
      </p:sp>
      <p:sp>
        <p:nvSpPr>
          <p:cNvPr id="3" name="Text Placeholder 2">
            <a:extLst>
              <a:ext uri="{FF2B5EF4-FFF2-40B4-BE49-F238E27FC236}">
                <a16:creationId xmlns:a16="http://schemas.microsoft.com/office/drawing/2014/main" id="{2B361EE9-C1AC-409B-A1EE-642120128898}"/>
              </a:ext>
            </a:extLst>
          </p:cNvPr>
          <p:cNvSpPr>
            <a:spLocks noGrp="1"/>
          </p:cNvSpPr>
          <p:nvPr>
            <p:ph type="body" idx="1"/>
          </p:nvPr>
        </p:nvSpPr>
        <p:spPr>
          <a:xfrm>
            <a:off x="311700" y="1152475"/>
            <a:ext cx="3966624" cy="2044588"/>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FACE MASK DETECTION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Face Detection</a:t>
            </a: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SSD Basic Architecture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Face Mask Classification</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MobileNetV2</a:t>
            </a:r>
          </a:p>
          <a:p>
            <a:pPr lvl="2"/>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1054100" lvl="2"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2">
            <a:extLst>
              <a:ext uri="{FF2B5EF4-FFF2-40B4-BE49-F238E27FC236}">
                <a16:creationId xmlns:a16="http://schemas.microsoft.com/office/drawing/2014/main" id="{0EC17B09-C089-43E8-A46E-26CBA1B3E112}"/>
              </a:ext>
            </a:extLst>
          </p:cNvPr>
          <p:cNvSpPr txBox="1">
            <a:spLocks/>
          </p:cNvSpPr>
          <p:nvPr/>
        </p:nvSpPr>
        <p:spPr>
          <a:xfrm>
            <a:off x="4278324" y="1152475"/>
            <a:ext cx="4602284" cy="14550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SOCIAL DISTANCE DETECTION</a:t>
            </a:r>
          </a:p>
          <a:p>
            <a:pPr lvl="1"/>
            <a:r>
              <a:rPr lang="en-US" sz="1800" dirty="0">
                <a:latin typeface="Calibri" panose="020F0502020204030204" pitchFamily="34" charset="0"/>
                <a:cs typeface="Times New Roman" panose="02020603050405020304" pitchFamily="18" charset="0"/>
              </a:rPr>
              <a:t>Person Detection</a:t>
            </a:r>
          </a:p>
          <a:p>
            <a:pPr lvl="1"/>
            <a:r>
              <a:rPr lang="en-US" sz="1800" dirty="0">
                <a:latin typeface="Calibri" panose="020F0502020204030204" pitchFamily="34" charset="0"/>
                <a:cs typeface="Times New Roman" panose="02020603050405020304" pitchFamily="18" charset="0"/>
              </a:rPr>
              <a:t>Distance Computing</a:t>
            </a:r>
          </a:p>
        </p:txBody>
      </p:sp>
      <p:sp>
        <p:nvSpPr>
          <p:cNvPr id="6" name="TextBox 5">
            <a:extLst>
              <a:ext uri="{FF2B5EF4-FFF2-40B4-BE49-F238E27FC236}">
                <a16:creationId xmlns:a16="http://schemas.microsoft.com/office/drawing/2014/main" id="{B66C22FC-8C47-4972-8A9F-D902EE959497}"/>
              </a:ext>
            </a:extLst>
          </p:cNvPr>
          <p:cNvSpPr txBox="1"/>
          <p:nvPr/>
        </p:nvSpPr>
        <p:spPr>
          <a:xfrm>
            <a:off x="407141" y="3678587"/>
            <a:ext cx="7742365" cy="425501"/>
          </a:xfrm>
          <a:prstGeom prst="rect">
            <a:avLst/>
          </a:prstGeom>
          <a:noFill/>
        </p:spPr>
        <p:txBody>
          <a:bodyPr wrap="square">
            <a:spAutoFit/>
          </a:bodyPr>
          <a:lstStyle/>
          <a:p>
            <a:pPr marL="457200" indent="-342900">
              <a:lnSpc>
                <a:spcPct val="115000"/>
              </a:lnSpc>
              <a:buClr>
                <a:schemeClr val="lt1"/>
              </a:buClr>
              <a:buSzPts val="1800"/>
              <a:buFont typeface="Roboto Light"/>
              <a:buChar char="●"/>
            </a:pPr>
            <a:r>
              <a:rPr lang="en-US" sz="2000" dirty="0">
                <a:solidFill>
                  <a:schemeClr val="lt1"/>
                </a:solidFill>
                <a:latin typeface="Calibri" panose="020F0502020204030204" pitchFamily="34" charset="0"/>
                <a:cs typeface="Times New Roman" panose="02020603050405020304" pitchFamily="18" charset="0"/>
                <a:sym typeface="Roboto Light"/>
              </a:rPr>
              <a:t>JOINING </a:t>
            </a:r>
            <a:r>
              <a:rPr lang="en-US" sz="2000" b="1" dirty="0">
                <a:solidFill>
                  <a:schemeClr val="lt1"/>
                </a:solidFill>
                <a:latin typeface="Calibri" panose="020F0502020204030204" pitchFamily="34" charset="0"/>
                <a:cs typeface="Times New Roman" panose="02020603050405020304" pitchFamily="18" charset="0"/>
                <a:sym typeface="Roboto Light"/>
              </a:rPr>
              <a:t>FACE MASK DETECTION </a:t>
            </a:r>
            <a:r>
              <a:rPr lang="en-US" sz="2000" dirty="0">
                <a:solidFill>
                  <a:schemeClr val="lt1"/>
                </a:solidFill>
                <a:latin typeface="Calibri" panose="020F0502020204030204" pitchFamily="34" charset="0"/>
                <a:cs typeface="Times New Roman" panose="02020603050405020304" pitchFamily="18" charset="0"/>
                <a:sym typeface="Roboto Light"/>
              </a:rPr>
              <a:t>and </a:t>
            </a:r>
            <a:r>
              <a:rPr lang="en-US" sz="2000" b="1" dirty="0">
                <a:solidFill>
                  <a:schemeClr val="lt1"/>
                </a:solidFill>
                <a:latin typeface="Calibri" panose="020F0502020204030204" pitchFamily="34" charset="0"/>
                <a:cs typeface="Times New Roman" panose="02020603050405020304" pitchFamily="18" charset="0"/>
                <a:sym typeface="Roboto Light"/>
              </a:rPr>
              <a:t>SOCIAL DISTANCE DETECTION</a:t>
            </a:r>
            <a:endParaRPr lang="en-IN" sz="2000" b="1" dirty="0">
              <a:solidFill>
                <a:schemeClr val="lt1"/>
              </a:solidFill>
              <a:latin typeface="Calibri" panose="020F0502020204030204" pitchFamily="34" charset="0"/>
              <a:cs typeface="Times New Roman" panose="02020603050405020304" pitchFamily="18" charset="0"/>
              <a:sym typeface="Roboto Light"/>
            </a:endParaRPr>
          </a:p>
        </p:txBody>
      </p:sp>
    </p:spTree>
    <p:extLst>
      <p:ext uri="{BB962C8B-B14F-4D97-AF65-F5344CB8AC3E}">
        <p14:creationId xmlns:p14="http://schemas.microsoft.com/office/powerpoint/2010/main" val="14448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2568-BAE6-4410-B990-467EE5BBBF1A}"/>
              </a:ext>
            </a:extLst>
          </p:cNvPr>
          <p:cNvSpPr>
            <a:spLocks noGrp="1"/>
          </p:cNvSpPr>
          <p:nvPr>
            <p:ph type="title"/>
          </p:nvPr>
        </p:nvSpPr>
        <p:spPr/>
        <p:txBody>
          <a:bodyPr>
            <a:normAutofit fontScale="90000"/>
          </a:bodyPr>
          <a:lstStyle/>
          <a:p>
            <a:r>
              <a:rPr lang="en-US" dirty="0"/>
              <a:t>FACE MASK DETECTION</a:t>
            </a:r>
          </a:p>
        </p:txBody>
      </p:sp>
      <p:sp>
        <p:nvSpPr>
          <p:cNvPr id="4" name="Text Placeholder 2">
            <a:extLst>
              <a:ext uri="{FF2B5EF4-FFF2-40B4-BE49-F238E27FC236}">
                <a16:creationId xmlns:a16="http://schemas.microsoft.com/office/drawing/2014/main" id="{933245B5-D284-4F03-BD91-9DB983E8EE39}"/>
              </a:ext>
            </a:extLst>
          </p:cNvPr>
          <p:cNvSpPr>
            <a:spLocks noGrp="1"/>
          </p:cNvSpPr>
          <p:nvPr>
            <p:ph type="body" idx="1"/>
          </p:nvPr>
        </p:nvSpPr>
        <p:spPr>
          <a:xfrm>
            <a:off x="310600" y="863600"/>
            <a:ext cx="4572000" cy="1295400"/>
          </a:xfrm>
        </p:spPr>
        <p:txBody>
          <a:bodyPr>
            <a:normAutofit/>
          </a:bodyPr>
          <a:lstStyle/>
          <a:p>
            <a:pPr marL="114300" indent="0">
              <a:lnSpc>
                <a:spcPct val="100000"/>
              </a:lnSpc>
              <a:buSzPts val="2800"/>
              <a:buNone/>
            </a:pPr>
            <a:r>
              <a:rPr lang="en-US" sz="2400" dirty="0">
                <a:latin typeface="Varela Round"/>
                <a:sym typeface="Varela Round"/>
              </a:rPr>
              <a:t>Dataset Details :</a:t>
            </a:r>
          </a:p>
          <a:p>
            <a:pPr marL="114300" indent="0">
              <a:lnSpc>
                <a:spcPct val="100000"/>
              </a:lnSpc>
              <a:buSzPts val="2800"/>
              <a:buNone/>
            </a:pPr>
            <a:endParaRPr lang="en-IN" sz="2400" dirty="0">
              <a:latin typeface="Varela Round"/>
              <a:sym typeface="Varela Round"/>
            </a:endParaRPr>
          </a:p>
          <a:p>
            <a:pPr marL="1054100" lvl="2"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40;p4">
            <a:extLst>
              <a:ext uri="{FF2B5EF4-FFF2-40B4-BE49-F238E27FC236}">
                <a16:creationId xmlns:a16="http://schemas.microsoft.com/office/drawing/2014/main" id="{D8FB8938-5508-4404-A869-850868A4C78E}"/>
              </a:ext>
            </a:extLst>
          </p:cNvPr>
          <p:cNvSpPr txBox="1"/>
          <p:nvPr/>
        </p:nvSpPr>
        <p:spPr>
          <a:xfrm>
            <a:off x="617665" y="1254172"/>
            <a:ext cx="7630202" cy="4524275"/>
          </a:xfrm>
          <a:prstGeom prst="rect">
            <a:avLst/>
          </a:prstGeom>
          <a:noFill/>
          <a:ln>
            <a:noFill/>
          </a:ln>
        </p:spPr>
        <p:txBody>
          <a:bodyPr spcFirstLastPara="1" wrap="square" lIns="91425" tIns="45700" rIns="91425" bIns="45700" anchor="t" anchorCtr="0">
            <a:spAutoFit/>
          </a:bodyPr>
          <a:lstStyle/>
          <a:p>
            <a:pPr marL="400050" lvl="0" indent="-285750">
              <a:buClr>
                <a:schemeClr val="lt1"/>
              </a:buClr>
              <a:buSzPts val="2800"/>
              <a:buFont typeface="Arial" panose="020B0604020202020204" pitchFamily="34" charset="0"/>
              <a:buChar char="•"/>
            </a:pPr>
            <a:r>
              <a:rPr lang="en-US" sz="1800" dirty="0">
                <a:solidFill>
                  <a:schemeClr val="lt1"/>
                </a:solidFill>
                <a:latin typeface="Calibri" panose="020F0502020204030204" pitchFamily="34" charset="0"/>
                <a:cs typeface="Calibri" panose="020F0502020204030204" pitchFamily="34" charset="0"/>
                <a:sym typeface="Corbel"/>
              </a:rPr>
              <a:t>The dataset consists of 4092 images.</a:t>
            </a:r>
          </a:p>
          <a:p>
            <a:pPr marL="571500" lvl="1">
              <a:buClr>
                <a:schemeClr val="lt1"/>
              </a:buClr>
              <a:buSzPts val="2800"/>
            </a:pPr>
            <a:r>
              <a:rPr lang="en-US" sz="1800" dirty="0">
                <a:solidFill>
                  <a:schemeClr val="lt1"/>
                </a:solidFill>
                <a:latin typeface="Calibri" panose="020F0502020204030204" pitchFamily="34" charset="0"/>
                <a:cs typeface="Calibri" panose="020F0502020204030204" pitchFamily="34" charset="0"/>
                <a:sym typeface="Corbel"/>
              </a:rPr>
              <a:t>With Mask : 2162 images</a:t>
            </a:r>
          </a:p>
          <a:p>
            <a:pPr marL="571500" lvl="1">
              <a:buClr>
                <a:schemeClr val="lt1"/>
              </a:buClr>
              <a:buSzPts val="2800"/>
            </a:pPr>
            <a:r>
              <a:rPr lang="en-US" sz="1800" dirty="0">
                <a:solidFill>
                  <a:schemeClr val="lt1"/>
                </a:solidFill>
                <a:latin typeface="Calibri" panose="020F0502020204030204" pitchFamily="34" charset="0"/>
                <a:cs typeface="Calibri" panose="020F0502020204030204" pitchFamily="34" charset="0"/>
                <a:sym typeface="Corbel"/>
              </a:rPr>
              <a:t>Without Mask : 1932 images</a:t>
            </a:r>
          </a:p>
          <a:p>
            <a:pPr marL="571500" lvl="1">
              <a:buClr>
                <a:schemeClr val="lt1"/>
              </a:buClr>
              <a:buSzPts val="2800"/>
            </a:pPr>
            <a:endParaRPr lang="en-US" sz="1800" dirty="0">
              <a:solidFill>
                <a:schemeClr val="lt1"/>
              </a:solidFill>
              <a:latin typeface="Calibri" panose="020F0502020204030204" pitchFamily="34" charset="0"/>
              <a:cs typeface="Calibri" panose="020F0502020204030204" pitchFamily="34" charset="0"/>
              <a:sym typeface="Corbel"/>
            </a:endParaRPr>
          </a:p>
          <a:p>
            <a:pPr marL="571500" lvl="1">
              <a:buClr>
                <a:schemeClr val="lt1"/>
              </a:buClr>
              <a:buSzPts val="2800"/>
            </a:pPr>
            <a:endParaRPr lang="en-US" sz="1800" dirty="0">
              <a:solidFill>
                <a:schemeClr val="lt1"/>
              </a:solidFill>
              <a:latin typeface="Calibri" panose="020F0502020204030204" pitchFamily="34" charset="0"/>
              <a:cs typeface="Calibri" panose="020F0502020204030204" pitchFamily="34" charset="0"/>
              <a:sym typeface="Corbel"/>
            </a:endParaRPr>
          </a:p>
          <a:p>
            <a:pPr marL="400050" lvl="0" indent="-285750">
              <a:buClr>
                <a:schemeClr val="lt1"/>
              </a:buClr>
              <a:buSzPts val="2800"/>
              <a:buFont typeface="Arial" panose="020B0604020202020204" pitchFamily="34" charset="0"/>
              <a:buChar char="•"/>
            </a:pPr>
            <a:r>
              <a:rPr lang="en-US" sz="1800" dirty="0">
                <a:solidFill>
                  <a:schemeClr val="lt1"/>
                </a:solidFill>
                <a:latin typeface="Calibri" panose="020F0502020204030204" pitchFamily="34" charset="0"/>
                <a:cs typeface="Calibri" panose="020F0502020204030204" pitchFamily="34" charset="0"/>
                <a:sym typeface="Corbel"/>
              </a:rPr>
              <a:t>Additional data augmentation is done on the following parameters :</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Rotation range = 40</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zoom range = 0.2</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width shift range = 0.3</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height shift range = 0.3 </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shear range = 0.2</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horizontal flip = True</a:t>
            </a:r>
          </a:p>
          <a:p>
            <a:pPr marL="742950" indent="-285750">
              <a:buClr>
                <a:schemeClr val="lt1"/>
              </a:buClr>
              <a:buSzPct val="110000"/>
              <a:buFont typeface="Courier New" panose="02070309020205020404" pitchFamily="49" charset="0"/>
              <a:buChar char="o"/>
            </a:pPr>
            <a:r>
              <a:rPr lang="en-US" sz="1800" dirty="0">
                <a:solidFill>
                  <a:schemeClr val="lt1"/>
                </a:solidFill>
                <a:latin typeface="Calibri" panose="020F0502020204030204" pitchFamily="34" charset="0"/>
                <a:cs typeface="Calibri" panose="020F0502020204030204" pitchFamily="34" charset="0"/>
                <a:sym typeface="Varela Round"/>
              </a:rPr>
              <a:t>brightness range = (0.5, 1.5)</a:t>
            </a:r>
          </a:p>
          <a:p>
            <a:pPr marL="457200" lvl="0" indent="0">
              <a:buClr>
                <a:schemeClr val="lt1"/>
              </a:buClr>
              <a:buSzPts val="2800"/>
            </a:pPr>
            <a:endParaRPr lang="en-US" sz="1800" dirty="0">
              <a:solidFill>
                <a:schemeClr val="lt1"/>
              </a:solidFill>
              <a:latin typeface="Varela Round"/>
              <a:sym typeface="Corbel"/>
            </a:endParaRPr>
          </a:p>
          <a:p>
            <a:pPr marL="0" lvl="0" indent="0">
              <a:buClr>
                <a:schemeClr val="lt1"/>
              </a:buClr>
              <a:buSzPts val="2800"/>
            </a:pPr>
            <a:r>
              <a:rPr lang="en-US" sz="1800" dirty="0">
                <a:solidFill>
                  <a:schemeClr val="lt1"/>
                </a:solidFill>
                <a:latin typeface="Varela Round"/>
                <a:sym typeface="Corbel"/>
              </a:rPr>
              <a:t> </a:t>
            </a:r>
            <a:endParaRPr lang="en-US" sz="1800" dirty="0">
              <a:solidFill>
                <a:schemeClr val="lt1"/>
              </a:solidFill>
              <a:latin typeface="Varela Round"/>
            </a:endParaRPr>
          </a:p>
          <a:p>
            <a:pPr marL="114300" lvl="0">
              <a:buClr>
                <a:schemeClr val="lt1"/>
              </a:buClr>
              <a:buSzPts val="2800"/>
            </a:pPr>
            <a:endParaRPr lang="en-US" sz="1800" dirty="0">
              <a:solidFill>
                <a:schemeClr val="lt1"/>
              </a:solidFill>
              <a:latin typeface="Varela Round"/>
              <a:sym typeface="Corbel"/>
            </a:endParaRPr>
          </a:p>
        </p:txBody>
      </p:sp>
      <p:pic>
        <p:nvPicPr>
          <p:cNvPr id="8" name="Google Shape;41;p4">
            <a:extLst>
              <a:ext uri="{FF2B5EF4-FFF2-40B4-BE49-F238E27FC236}">
                <a16:creationId xmlns:a16="http://schemas.microsoft.com/office/drawing/2014/main" id="{6B1B5B91-57F8-4B61-90AA-051DE8C6612F}"/>
              </a:ext>
            </a:extLst>
          </p:cNvPr>
          <p:cNvPicPr preferRelativeResize="0"/>
          <p:nvPr/>
        </p:nvPicPr>
        <p:blipFill rotWithShape="1">
          <a:blip r:embed="rId2">
            <a:alphaModFix/>
          </a:blip>
          <a:srcRect/>
          <a:stretch/>
        </p:blipFill>
        <p:spPr>
          <a:xfrm>
            <a:off x="5690233" y="445025"/>
            <a:ext cx="1243672" cy="161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Google Shape;42;p4">
            <a:extLst>
              <a:ext uri="{FF2B5EF4-FFF2-40B4-BE49-F238E27FC236}">
                <a16:creationId xmlns:a16="http://schemas.microsoft.com/office/drawing/2014/main" id="{3907796C-E9CC-4BD6-B2CC-689AB9499EE4}"/>
              </a:ext>
            </a:extLst>
          </p:cNvPr>
          <p:cNvPicPr preferRelativeResize="0"/>
          <p:nvPr/>
        </p:nvPicPr>
        <p:blipFill rotWithShape="1">
          <a:blip r:embed="rId3">
            <a:alphaModFix/>
          </a:blip>
          <a:srcRect/>
          <a:stretch/>
        </p:blipFill>
        <p:spPr>
          <a:xfrm>
            <a:off x="7282663" y="443285"/>
            <a:ext cx="1243672" cy="161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Google Shape;43;p4">
            <a:extLst>
              <a:ext uri="{FF2B5EF4-FFF2-40B4-BE49-F238E27FC236}">
                <a16:creationId xmlns:a16="http://schemas.microsoft.com/office/drawing/2014/main" id="{85300E19-E84C-4AD2-8CB2-2AAC63C841AF}"/>
              </a:ext>
            </a:extLst>
          </p:cNvPr>
          <p:cNvSpPr txBox="1"/>
          <p:nvPr/>
        </p:nvSpPr>
        <p:spPr>
          <a:xfrm>
            <a:off x="5690234" y="2187060"/>
            <a:ext cx="1243672" cy="38469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Corbel"/>
                <a:ea typeface="Corbel"/>
                <a:cs typeface="Corbel"/>
                <a:sym typeface="Corbel"/>
              </a:rPr>
              <a:t>With Mask</a:t>
            </a:r>
            <a:endParaRPr sz="1300" b="0" i="0" u="none" strike="noStrike" cap="none">
              <a:solidFill>
                <a:schemeClr val="lt1"/>
              </a:solidFill>
              <a:latin typeface="Corbel"/>
              <a:ea typeface="Corbel"/>
              <a:cs typeface="Corbel"/>
              <a:sym typeface="Corbel"/>
            </a:endParaRPr>
          </a:p>
        </p:txBody>
      </p:sp>
      <p:sp>
        <p:nvSpPr>
          <p:cNvPr id="11" name="Google Shape;44;p4">
            <a:extLst>
              <a:ext uri="{FF2B5EF4-FFF2-40B4-BE49-F238E27FC236}">
                <a16:creationId xmlns:a16="http://schemas.microsoft.com/office/drawing/2014/main" id="{8EB4C599-BE0C-433C-8173-FB93A56492F3}"/>
              </a:ext>
            </a:extLst>
          </p:cNvPr>
          <p:cNvSpPr txBox="1"/>
          <p:nvPr/>
        </p:nvSpPr>
        <p:spPr>
          <a:xfrm>
            <a:off x="7282663" y="2187060"/>
            <a:ext cx="1243672" cy="38469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Corbel"/>
                <a:ea typeface="Corbel"/>
                <a:cs typeface="Corbel"/>
                <a:sym typeface="Corbel"/>
              </a:rPr>
              <a:t>Without Mask</a:t>
            </a:r>
            <a:endParaRPr sz="1300" b="0" i="0" u="none" strike="noStrike" cap="none">
              <a:solidFill>
                <a:schemeClr val="lt1"/>
              </a:solidFill>
              <a:latin typeface="Corbel"/>
              <a:ea typeface="Corbel"/>
              <a:cs typeface="Corbel"/>
              <a:sym typeface="Corbel"/>
            </a:endParaRPr>
          </a:p>
        </p:txBody>
      </p:sp>
      <p:sp>
        <p:nvSpPr>
          <p:cNvPr id="13" name="TextBox 12">
            <a:extLst>
              <a:ext uri="{FF2B5EF4-FFF2-40B4-BE49-F238E27FC236}">
                <a16:creationId xmlns:a16="http://schemas.microsoft.com/office/drawing/2014/main" id="{91CAC822-1C51-46FB-9CC5-875761D85F1B}"/>
              </a:ext>
            </a:extLst>
          </p:cNvPr>
          <p:cNvSpPr txBox="1"/>
          <p:nvPr/>
        </p:nvSpPr>
        <p:spPr>
          <a:xfrm>
            <a:off x="310600" y="2204089"/>
            <a:ext cx="4572000" cy="461665"/>
          </a:xfrm>
          <a:prstGeom prst="rect">
            <a:avLst/>
          </a:prstGeom>
          <a:noFill/>
        </p:spPr>
        <p:txBody>
          <a:bodyPr wrap="square">
            <a:spAutoFit/>
          </a:bodyPr>
          <a:lstStyle/>
          <a:p>
            <a:pPr marL="114300" indent="0">
              <a:lnSpc>
                <a:spcPct val="100000"/>
              </a:lnSpc>
              <a:buSzPts val="2800"/>
              <a:buNone/>
            </a:pPr>
            <a:r>
              <a:rPr lang="en-US" sz="2400" dirty="0">
                <a:solidFill>
                  <a:schemeClr val="lt1"/>
                </a:solidFill>
                <a:latin typeface="Varela Round"/>
                <a:ea typeface="Roboto Light"/>
                <a:sym typeface="Varela Round"/>
              </a:rPr>
              <a:t>Data Preprocessing:</a:t>
            </a:r>
          </a:p>
        </p:txBody>
      </p:sp>
    </p:spTree>
    <p:extLst>
      <p:ext uri="{BB962C8B-B14F-4D97-AF65-F5344CB8AC3E}">
        <p14:creationId xmlns:p14="http://schemas.microsoft.com/office/powerpoint/2010/main" val="204826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6306-4AEF-4543-8E05-77B9D97BD89E}"/>
              </a:ext>
            </a:extLst>
          </p:cNvPr>
          <p:cNvSpPr>
            <a:spLocks noGrp="1"/>
          </p:cNvSpPr>
          <p:nvPr>
            <p:ph type="title"/>
          </p:nvPr>
        </p:nvSpPr>
        <p:spPr>
          <a:xfrm>
            <a:off x="311700" y="267520"/>
            <a:ext cx="8520600" cy="572700"/>
          </a:xfrm>
        </p:spPr>
        <p:txBody>
          <a:bodyPr>
            <a:normAutofit fontScale="90000"/>
          </a:bodyPr>
          <a:lstStyle/>
          <a:p>
            <a:r>
              <a:rPr lang="en-US" dirty="0"/>
              <a:t>METHODOLOGY</a:t>
            </a:r>
            <a:endParaRPr lang="en-IN" dirty="0"/>
          </a:p>
        </p:txBody>
      </p:sp>
      <p:sp>
        <p:nvSpPr>
          <p:cNvPr id="3" name="Text Placeholder 2">
            <a:extLst>
              <a:ext uri="{FF2B5EF4-FFF2-40B4-BE49-F238E27FC236}">
                <a16:creationId xmlns:a16="http://schemas.microsoft.com/office/drawing/2014/main" id="{2B361EE9-C1AC-409B-A1EE-642120128898}"/>
              </a:ext>
            </a:extLst>
          </p:cNvPr>
          <p:cNvSpPr>
            <a:spLocks noGrp="1"/>
          </p:cNvSpPr>
          <p:nvPr>
            <p:ph type="body" idx="1"/>
          </p:nvPr>
        </p:nvSpPr>
        <p:spPr>
          <a:xfrm>
            <a:off x="3136170" y="302097"/>
            <a:ext cx="3966624" cy="2044588"/>
          </a:xfrm>
        </p:spPr>
        <p:txBody>
          <a:bodyPr>
            <a:normAutofit/>
          </a:bodyPr>
          <a:lstStyle/>
          <a:p>
            <a:pPr marL="1143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FACE MASK DETECTION</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1054100" lvl="2" indent="0">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2;p5">
            <a:extLst>
              <a:ext uri="{FF2B5EF4-FFF2-40B4-BE49-F238E27FC236}">
                <a16:creationId xmlns:a16="http://schemas.microsoft.com/office/drawing/2014/main" id="{F66DB0C4-33AC-403D-A892-05D4784332CB}"/>
              </a:ext>
            </a:extLst>
          </p:cNvPr>
          <p:cNvSpPr txBox="1"/>
          <p:nvPr/>
        </p:nvSpPr>
        <p:spPr>
          <a:xfrm>
            <a:off x="149567" y="767656"/>
            <a:ext cx="9256262" cy="126073"/>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chemeClr val="lt1"/>
              </a:buClr>
              <a:buSzPts val="1800"/>
              <a:buFont typeface="Corbel"/>
              <a:buNone/>
            </a:pPr>
            <a:endParaRPr sz="1800" b="0" i="0" u="none" strike="noStrike" cap="none">
              <a:solidFill>
                <a:schemeClr val="lt1"/>
              </a:solidFill>
              <a:latin typeface="Corbel"/>
              <a:ea typeface="Corbel"/>
              <a:cs typeface="Corbel"/>
              <a:sym typeface="Corbel"/>
            </a:endParaRPr>
          </a:p>
        </p:txBody>
      </p:sp>
      <p:sp>
        <p:nvSpPr>
          <p:cNvPr id="8" name="Google Shape;53;p5">
            <a:extLst>
              <a:ext uri="{FF2B5EF4-FFF2-40B4-BE49-F238E27FC236}">
                <a16:creationId xmlns:a16="http://schemas.microsoft.com/office/drawing/2014/main" id="{E52A973F-2F03-4F2B-B556-6183C876506B}"/>
              </a:ext>
            </a:extLst>
          </p:cNvPr>
          <p:cNvSpPr txBox="1"/>
          <p:nvPr/>
        </p:nvSpPr>
        <p:spPr>
          <a:xfrm>
            <a:off x="149567" y="928777"/>
            <a:ext cx="8876892" cy="1384954"/>
          </a:xfrm>
          <a:prstGeom prst="rect">
            <a:avLst/>
          </a:prstGeom>
          <a:solidFill>
            <a:srgbClr val="7F7F7F"/>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54;p5">
            <a:extLst>
              <a:ext uri="{FF2B5EF4-FFF2-40B4-BE49-F238E27FC236}">
                <a16:creationId xmlns:a16="http://schemas.microsoft.com/office/drawing/2014/main" id="{DB62EC19-B7D9-4808-A58E-2118E8F52EA0}"/>
              </a:ext>
            </a:extLst>
          </p:cNvPr>
          <p:cNvSpPr txBox="1"/>
          <p:nvPr/>
        </p:nvSpPr>
        <p:spPr>
          <a:xfrm>
            <a:off x="149567" y="2577497"/>
            <a:ext cx="8876892" cy="2462172"/>
          </a:xfrm>
          <a:prstGeom prst="rect">
            <a:avLst/>
          </a:prstGeom>
          <a:solidFill>
            <a:srgbClr val="7F7F7F"/>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10" name="Google Shape;55;p5">
            <a:extLst>
              <a:ext uri="{FF2B5EF4-FFF2-40B4-BE49-F238E27FC236}">
                <a16:creationId xmlns:a16="http://schemas.microsoft.com/office/drawing/2014/main" id="{EB6D9E37-4CFE-45BA-A034-EEB2C1D0B157}"/>
              </a:ext>
            </a:extLst>
          </p:cNvPr>
          <p:cNvSpPr txBox="1"/>
          <p:nvPr/>
        </p:nvSpPr>
        <p:spPr>
          <a:xfrm>
            <a:off x="1071570" y="1453137"/>
            <a:ext cx="1281093"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Load Face Mask dataset </a:t>
            </a:r>
            <a:endParaRPr sz="1200" b="0" i="0" u="none" strike="noStrike" cap="none" dirty="0">
              <a:solidFill>
                <a:srgbClr val="000000"/>
              </a:solidFill>
              <a:latin typeface="Arial"/>
              <a:ea typeface="Arial"/>
              <a:cs typeface="Arial"/>
              <a:sym typeface="Arial"/>
            </a:endParaRPr>
          </a:p>
        </p:txBody>
      </p:sp>
      <p:sp>
        <p:nvSpPr>
          <p:cNvPr id="11" name="Google Shape;56;p5">
            <a:extLst>
              <a:ext uri="{FF2B5EF4-FFF2-40B4-BE49-F238E27FC236}">
                <a16:creationId xmlns:a16="http://schemas.microsoft.com/office/drawing/2014/main" id="{AC1D9809-81DF-44E9-8545-2469408190E9}"/>
              </a:ext>
            </a:extLst>
          </p:cNvPr>
          <p:cNvSpPr txBox="1"/>
          <p:nvPr/>
        </p:nvSpPr>
        <p:spPr>
          <a:xfrm>
            <a:off x="3747688" y="1459352"/>
            <a:ext cx="2171454"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Train Face Mask Detector using </a:t>
            </a:r>
            <a:r>
              <a:rPr lang="en-US" sz="1200" b="0" i="0" u="none" strike="noStrike" cap="none" dirty="0" err="1">
                <a:solidFill>
                  <a:srgbClr val="000000"/>
                </a:solidFill>
                <a:latin typeface="Arial"/>
                <a:ea typeface="Arial"/>
                <a:cs typeface="Arial"/>
                <a:sym typeface="Arial"/>
              </a:rPr>
              <a:t>MobileNet</a:t>
            </a:r>
            <a:r>
              <a:rPr lang="en-US" sz="1200" b="0" i="0" u="none" strike="noStrike" cap="none" dirty="0">
                <a:solidFill>
                  <a:srgbClr val="000000"/>
                </a:solidFill>
                <a:latin typeface="Arial"/>
                <a:ea typeface="Arial"/>
                <a:cs typeface="Arial"/>
                <a:sym typeface="Arial"/>
              </a:rPr>
              <a:t> V2 </a:t>
            </a:r>
            <a:endParaRPr sz="1200" b="0" i="0" u="none" strike="noStrike" cap="none" dirty="0">
              <a:solidFill>
                <a:srgbClr val="000000"/>
              </a:solidFill>
              <a:latin typeface="Arial"/>
              <a:ea typeface="Arial"/>
              <a:cs typeface="Arial"/>
              <a:sym typeface="Arial"/>
            </a:endParaRPr>
          </a:p>
        </p:txBody>
      </p:sp>
      <p:sp>
        <p:nvSpPr>
          <p:cNvPr id="12" name="Google Shape;57;p5">
            <a:extLst>
              <a:ext uri="{FF2B5EF4-FFF2-40B4-BE49-F238E27FC236}">
                <a16:creationId xmlns:a16="http://schemas.microsoft.com/office/drawing/2014/main" id="{FEC6B12B-FBCB-46E9-9D91-BFB1A4B095D3}"/>
              </a:ext>
            </a:extLst>
          </p:cNvPr>
          <p:cNvSpPr txBox="1"/>
          <p:nvPr/>
        </p:nvSpPr>
        <p:spPr>
          <a:xfrm>
            <a:off x="7017028" y="1459352"/>
            <a:ext cx="1281093" cy="473897"/>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Face Mask Classifier Model</a:t>
            </a:r>
            <a:endParaRPr sz="1200" b="0" i="0" u="none" strike="noStrike" cap="none" dirty="0">
              <a:solidFill>
                <a:srgbClr val="000000"/>
              </a:solidFill>
              <a:latin typeface="Arial"/>
              <a:ea typeface="Arial"/>
              <a:cs typeface="Arial"/>
              <a:sym typeface="Arial"/>
            </a:endParaRPr>
          </a:p>
        </p:txBody>
      </p:sp>
      <p:cxnSp>
        <p:nvCxnSpPr>
          <p:cNvPr id="13" name="Google Shape;58;p5">
            <a:extLst>
              <a:ext uri="{FF2B5EF4-FFF2-40B4-BE49-F238E27FC236}">
                <a16:creationId xmlns:a16="http://schemas.microsoft.com/office/drawing/2014/main" id="{7C34F1B7-545B-4D04-8149-B58D2701F7C7}"/>
              </a:ext>
            </a:extLst>
          </p:cNvPr>
          <p:cNvCxnSpPr>
            <a:cxnSpLocks/>
            <a:stCxn id="10" idx="3"/>
            <a:endCxn id="11" idx="1"/>
          </p:cNvCxnSpPr>
          <p:nvPr/>
        </p:nvCxnSpPr>
        <p:spPr>
          <a:xfrm>
            <a:off x="2352663" y="1683949"/>
            <a:ext cx="1395025" cy="6215"/>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 name="Google Shape;59;p5">
            <a:extLst>
              <a:ext uri="{FF2B5EF4-FFF2-40B4-BE49-F238E27FC236}">
                <a16:creationId xmlns:a16="http://schemas.microsoft.com/office/drawing/2014/main" id="{558C411C-A596-48F6-863C-45F1643314AE}"/>
              </a:ext>
            </a:extLst>
          </p:cNvPr>
          <p:cNvCxnSpPr>
            <a:cxnSpLocks/>
            <a:stCxn id="11" idx="3"/>
            <a:endCxn id="12" idx="1"/>
          </p:cNvCxnSpPr>
          <p:nvPr/>
        </p:nvCxnSpPr>
        <p:spPr>
          <a:xfrm>
            <a:off x="5919142" y="1690164"/>
            <a:ext cx="1097886" cy="6137"/>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15" name="Google Shape;60;p5">
            <a:extLst>
              <a:ext uri="{FF2B5EF4-FFF2-40B4-BE49-F238E27FC236}">
                <a16:creationId xmlns:a16="http://schemas.microsoft.com/office/drawing/2014/main" id="{8E57D6D8-4C4F-4D66-9477-A62E730337F4}"/>
              </a:ext>
            </a:extLst>
          </p:cNvPr>
          <p:cNvSpPr txBox="1"/>
          <p:nvPr/>
        </p:nvSpPr>
        <p:spPr>
          <a:xfrm>
            <a:off x="1037587" y="3127295"/>
            <a:ext cx="1281093" cy="276959"/>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Input Frame</a:t>
            </a:r>
            <a:endParaRPr sz="1200" b="0" i="0" u="none" strike="noStrike" cap="none">
              <a:solidFill>
                <a:srgbClr val="000000"/>
              </a:solidFill>
              <a:latin typeface="Arial"/>
              <a:ea typeface="Arial"/>
              <a:cs typeface="Arial"/>
              <a:sym typeface="Arial"/>
            </a:endParaRPr>
          </a:p>
        </p:txBody>
      </p:sp>
      <p:sp>
        <p:nvSpPr>
          <p:cNvPr id="16" name="Google Shape;61;p5">
            <a:extLst>
              <a:ext uri="{FF2B5EF4-FFF2-40B4-BE49-F238E27FC236}">
                <a16:creationId xmlns:a16="http://schemas.microsoft.com/office/drawing/2014/main" id="{B5BE9C68-2219-43F0-9347-BC66581D0E6A}"/>
              </a:ext>
            </a:extLst>
          </p:cNvPr>
          <p:cNvSpPr txBox="1"/>
          <p:nvPr/>
        </p:nvSpPr>
        <p:spPr>
          <a:xfrm>
            <a:off x="3136170" y="3034958"/>
            <a:ext cx="1281093"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Face Detection using DNN</a:t>
            </a:r>
            <a:endParaRPr sz="1200" b="0" i="0" u="none" strike="noStrike" cap="none" dirty="0">
              <a:solidFill>
                <a:srgbClr val="000000"/>
              </a:solidFill>
              <a:latin typeface="Arial"/>
              <a:ea typeface="Arial"/>
              <a:cs typeface="Arial"/>
              <a:sym typeface="Arial"/>
            </a:endParaRPr>
          </a:p>
        </p:txBody>
      </p:sp>
      <p:sp>
        <p:nvSpPr>
          <p:cNvPr id="17" name="Google Shape;62;p5">
            <a:extLst>
              <a:ext uri="{FF2B5EF4-FFF2-40B4-BE49-F238E27FC236}">
                <a16:creationId xmlns:a16="http://schemas.microsoft.com/office/drawing/2014/main" id="{5F446139-C00E-4485-ABAE-60ACC31F6F67}"/>
              </a:ext>
            </a:extLst>
          </p:cNvPr>
          <p:cNvSpPr txBox="1"/>
          <p:nvPr/>
        </p:nvSpPr>
        <p:spPr>
          <a:xfrm>
            <a:off x="7375270" y="2942624"/>
            <a:ext cx="1281093" cy="64629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Face Mask Classifier Model</a:t>
            </a:r>
          </a:p>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(Part 1)</a:t>
            </a:r>
          </a:p>
        </p:txBody>
      </p:sp>
      <p:cxnSp>
        <p:nvCxnSpPr>
          <p:cNvPr id="18" name="Google Shape;63;p5">
            <a:extLst>
              <a:ext uri="{FF2B5EF4-FFF2-40B4-BE49-F238E27FC236}">
                <a16:creationId xmlns:a16="http://schemas.microsoft.com/office/drawing/2014/main" id="{149C48E5-384A-47BF-931A-51C5086DE7B1}"/>
              </a:ext>
            </a:extLst>
          </p:cNvPr>
          <p:cNvCxnSpPr>
            <a:stCxn id="15" idx="3"/>
            <a:endCxn id="16" idx="1"/>
          </p:cNvCxnSpPr>
          <p:nvPr/>
        </p:nvCxnSpPr>
        <p:spPr>
          <a:xfrm flipV="1">
            <a:off x="2318680" y="3265770"/>
            <a:ext cx="817490" cy="5"/>
          </a:xfrm>
          <a:prstGeom prst="bentConnector3">
            <a:avLst>
              <a:gd name="adj1" fmla="val 50000"/>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9" name="Google Shape;64;p5">
            <a:extLst>
              <a:ext uri="{FF2B5EF4-FFF2-40B4-BE49-F238E27FC236}">
                <a16:creationId xmlns:a16="http://schemas.microsoft.com/office/drawing/2014/main" id="{949696CE-89F9-42DC-B65C-5DB4D78D40D6}"/>
              </a:ext>
            </a:extLst>
          </p:cNvPr>
          <p:cNvCxnSpPr>
            <a:stCxn id="16" idx="3"/>
            <a:endCxn id="17" idx="1"/>
          </p:cNvCxnSpPr>
          <p:nvPr/>
        </p:nvCxnSpPr>
        <p:spPr>
          <a:xfrm flipV="1">
            <a:off x="4417263" y="3265769"/>
            <a:ext cx="2958007" cy="1"/>
          </a:xfrm>
          <a:prstGeom prst="bentConnector3">
            <a:avLst>
              <a:gd name="adj1" fmla="val 50000"/>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20" name="Google Shape;65;p5">
            <a:extLst>
              <a:ext uri="{FF2B5EF4-FFF2-40B4-BE49-F238E27FC236}">
                <a16:creationId xmlns:a16="http://schemas.microsoft.com/office/drawing/2014/main" id="{F1204614-4DE0-46BB-914B-479A2A1F5ACC}"/>
              </a:ext>
            </a:extLst>
          </p:cNvPr>
          <p:cNvSpPr/>
          <p:nvPr/>
        </p:nvSpPr>
        <p:spPr>
          <a:xfrm>
            <a:off x="5082694" y="2846884"/>
            <a:ext cx="1729050" cy="797578"/>
          </a:xfrm>
          <a:prstGeom prst="ellipse">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Bounding Box locations of faces present</a:t>
            </a:r>
            <a:endParaRPr sz="1050" b="0" i="0" u="none" strike="noStrike" cap="none" dirty="0">
              <a:solidFill>
                <a:srgbClr val="000000"/>
              </a:solidFill>
              <a:latin typeface="Arial"/>
              <a:ea typeface="Arial"/>
              <a:cs typeface="Arial"/>
              <a:sym typeface="Arial"/>
            </a:endParaRPr>
          </a:p>
        </p:txBody>
      </p:sp>
      <p:sp>
        <p:nvSpPr>
          <p:cNvPr id="21" name="Google Shape;66;p5">
            <a:extLst>
              <a:ext uri="{FF2B5EF4-FFF2-40B4-BE49-F238E27FC236}">
                <a16:creationId xmlns:a16="http://schemas.microsoft.com/office/drawing/2014/main" id="{C2829391-F213-492B-95CA-9036B6496404}"/>
              </a:ext>
            </a:extLst>
          </p:cNvPr>
          <p:cNvSpPr/>
          <p:nvPr/>
        </p:nvSpPr>
        <p:spPr>
          <a:xfrm>
            <a:off x="7308678" y="4116216"/>
            <a:ext cx="1414276" cy="762555"/>
          </a:xfrm>
          <a:prstGeom prst="ellipse">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Mask or No Mask  for each faces</a:t>
            </a:r>
            <a:endParaRPr sz="1050" b="0" i="0" u="none" strike="noStrike" cap="none" dirty="0">
              <a:solidFill>
                <a:srgbClr val="000000"/>
              </a:solidFill>
              <a:latin typeface="Arial"/>
              <a:ea typeface="Arial"/>
              <a:cs typeface="Arial"/>
              <a:sym typeface="Arial"/>
            </a:endParaRPr>
          </a:p>
        </p:txBody>
      </p:sp>
      <p:cxnSp>
        <p:nvCxnSpPr>
          <p:cNvPr id="22" name="Google Shape;67;p5">
            <a:extLst>
              <a:ext uri="{FF2B5EF4-FFF2-40B4-BE49-F238E27FC236}">
                <a16:creationId xmlns:a16="http://schemas.microsoft.com/office/drawing/2014/main" id="{E50A4AD0-2194-45A5-8B81-BAAA6EB461A6}"/>
              </a:ext>
            </a:extLst>
          </p:cNvPr>
          <p:cNvCxnSpPr>
            <a:cxnSpLocks/>
            <a:stCxn id="17" idx="2"/>
            <a:endCxn id="21" idx="0"/>
          </p:cNvCxnSpPr>
          <p:nvPr/>
        </p:nvCxnSpPr>
        <p:spPr>
          <a:xfrm flipH="1">
            <a:off x="8015816" y="3588914"/>
            <a:ext cx="1" cy="527302"/>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23" name="Google Shape;68;p5">
            <a:extLst>
              <a:ext uri="{FF2B5EF4-FFF2-40B4-BE49-F238E27FC236}">
                <a16:creationId xmlns:a16="http://schemas.microsoft.com/office/drawing/2014/main" id="{F937D654-6F7F-4068-B5A8-21E67A5065EB}"/>
              </a:ext>
            </a:extLst>
          </p:cNvPr>
          <p:cNvSpPr txBox="1"/>
          <p:nvPr/>
        </p:nvSpPr>
        <p:spPr>
          <a:xfrm>
            <a:off x="308846" y="1022772"/>
            <a:ext cx="889991" cy="307736"/>
          </a:xfrm>
          <a:prstGeom prst="rect">
            <a:avLst/>
          </a:prstGeom>
          <a:solidFill>
            <a:srgbClr val="D8D8D8"/>
          </a:solid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PART 1</a:t>
            </a:r>
            <a:endParaRPr sz="1400" b="1" i="0" u="none" strike="noStrike" cap="none" dirty="0">
              <a:solidFill>
                <a:srgbClr val="000000"/>
              </a:solidFill>
              <a:latin typeface="Arial"/>
              <a:ea typeface="Arial"/>
              <a:cs typeface="Arial"/>
              <a:sym typeface="Arial"/>
            </a:endParaRPr>
          </a:p>
        </p:txBody>
      </p:sp>
      <p:sp>
        <p:nvSpPr>
          <p:cNvPr id="24" name="Google Shape;69;p5">
            <a:extLst>
              <a:ext uri="{FF2B5EF4-FFF2-40B4-BE49-F238E27FC236}">
                <a16:creationId xmlns:a16="http://schemas.microsoft.com/office/drawing/2014/main" id="{F9825105-3191-421D-90AC-68990552F7EE}"/>
              </a:ext>
            </a:extLst>
          </p:cNvPr>
          <p:cNvSpPr txBox="1"/>
          <p:nvPr/>
        </p:nvSpPr>
        <p:spPr>
          <a:xfrm>
            <a:off x="308845" y="2698528"/>
            <a:ext cx="889991" cy="307736"/>
          </a:xfrm>
          <a:prstGeom prst="rect">
            <a:avLst/>
          </a:prstGeom>
          <a:solidFill>
            <a:srgbClr val="D8D8D8"/>
          </a:solidFill>
          <a:ln w="381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PART 2</a:t>
            </a:r>
            <a:endParaRPr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818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6306-4AEF-4543-8E05-77B9D97BD89E}"/>
              </a:ext>
            </a:extLst>
          </p:cNvPr>
          <p:cNvSpPr>
            <a:spLocks noGrp="1"/>
          </p:cNvSpPr>
          <p:nvPr>
            <p:ph type="title"/>
          </p:nvPr>
        </p:nvSpPr>
        <p:spPr/>
        <p:txBody>
          <a:bodyPr>
            <a:normAutofit fontScale="90000"/>
          </a:bodyPr>
          <a:lstStyle/>
          <a:p>
            <a:r>
              <a:rPr lang="en-US" dirty="0"/>
              <a:t>METHODOLOGY</a:t>
            </a:r>
            <a:endParaRPr lang="en-IN" dirty="0"/>
          </a:p>
        </p:txBody>
      </p:sp>
      <p:sp>
        <p:nvSpPr>
          <p:cNvPr id="4" name="Text Placeholder 2">
            <a:extLst>
              <a:ext uri="{FF2B5EF4-FFF2-40B4-BE49-F238E27FC236}">
                <a16:creationId xmlns:a16="http://schemas.microsoft.com/office/drawing/2014/main" id="{0EC17B09-C089-43E8-A46E-26CBA1B3E112}"/>
              </a:ext>
            </a:extLst>
          </p:cNvPr>
          <p:cNvSpPr txBox="1">
            <a:spLocks/>
          </p:cNvSpPr>
          <p:nvPr/>
        </p:nvSpPr>
        <p:spPr>
          <a:xfrm>
            <a:off x="3354399" y="445025"/>
            <a:ext cx="4602284" cy="14550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pPr marL="1143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SOCIAL DISTANCE DETECTION</a:t>
            </a:r>
          </a:p>
        </p:txBody>
      </p:sp>
      <p:sp>
        <p:nvSpPr>
          <p:cNvPr id="8" name="Google Shape;118;p10">
            <a:extLst>
              <a:ext uri="{FF2B5EF4-FFF2-40B4-BE49-F238E27FC236}">
                <a16:creationId xmlns:a16="http://schemas.microsoft.com/office/drawing/2014/main" id="{E9DC6010-7A98-42BD-AFC0-B652714385BF}"/>
              </a:ext>
            </a:extLst>
          </p:cNvPr>
          <p:cNvSpPr txBox="1"/>
          <p:nvPr/>
        </p:nvSpPr>
        <p:spPr>
          <a:xfrm>
            <a:off x="123647" y="1017725"/>
            <a:ext cx="8896705" cy="3754834"/>
          </a:xfrm>
          <a:prstGeom prst="rect">
            <a:avLst/>
          </a:prstGeom>
          <a:solidFill>
            <a:srgbClr val="7F7F7F"/>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 name="Google Shape;119;p10">
            <a:extLst>
              <a:ext uri="{FF2B5EF4-FFF2-40B4-BE49-F238E27FC236}">
                <a16:creationId xmlns:a16="http://schemas.microsoft.com/office/drawing/2014/main" id="{D1D29B43-D8D8-474A-A224-17960E9B0495}"/>
              </a:ext>
            </a:extLst>
          </p:cNvPr>
          <p:cNvSpPr txBox="1"/>
          <p:nvPr/>
        </p:nvSpPr>
        <p:spPr>
          <a:xfrm>
            <a:off x="492751" y="1441379"/>
            <a:ext cx="1308112" cy="276959"/>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Input Frame</a:t>
            </a:r>
            <a:endParaRPr sz="1200" b="0" i="0" u="none" strike="noStrike" cap="none">
              <a:solidFill>
                <a:srgbClr val="000000"/>
              </a:solidFill>
              <a:latin typeface="Arial"/>
              <a:ea typeface="Arial"/>
              <a:cs typeface="Arial"/>
              <a:sym typeface="Arial"/>
            </a:endParaRPr>
          </a:p>
        </p:txBody>
      </p:sp>
      <p:sp>
        <p:nvSpPr>
          <p:cNvPr id="10" name="Google Shape;120;p10">
            <a:extLst>
              <a:ext uri="{FF2B5EF4-FFF2-40B4-BE49-F238E27FC236}">
                <a16:creationId xmlns:a16="http://schemas.microsoft.com/office/drawing/2014/main" id="{A0F4817F-AC7C-49A6-8DAE-39030854629A}"/>
              </a:ext>
            </a:extLst>
          </p:cNvPr>
          <p:cNvSpPr txBox="1"/>
          <p:nvPr/>
        </p:nvSpPr>
        <p:spPr>
          <a:xfrm>
            <a:off x="2591334" y="1349045"/>
            <a:ext cx="1308112"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Face Detection using DNN</a:t>
            </a:r>
            <a:endParaRPr sz="1200" b="0" i="0" u="none" strike="noStrike" cap="none">
              <a:solidFill>
                <a:srgbClr val="000000"/>
              </a:solidFill>
              <a:latin typeface="Arial"/>
              <a:ea typeface="Arial"/>
              <a:cs typeface="Arial"/>
              <a:sym typeface="Arial"/>
            </a:endParaRPr>
          </a:p>
        </p:txBody>
      </p:sp>
      <p:sp>
        <p:nvSpPr>
          <p:cNvPr id="11" name="Google Shape;121;p10">
            <a:extLst>
              <a:ext uri="{FF2B5EF4-FFF2-40B4-BE49-F238E27FC236}">
                <a16:creationId xmlns:a16="http://schemas.microsoft.com/office/drawing/2014/main" id="{B1FC8411-EF9C-4F48-8C92-5E28DE8628E8}"/>
              </a:ext>
            </a:extLst>
          </p:cNvPr>
          <p:cNvSpPr txBox="1"/>
          <p:nvPr/>
        </p:nvSpPr>
        <p:spPr>
          <a:xfrm>
            <a:off x="6830434" y="1256712"/>
            <a:ext cx="1376108"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Finding centroids </a:t>
            </a:r>
            <a:endParaRPr/>
          </a:p>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(for each boxes)</a:t>
            </a:r>
            <a:endParaRPr sz="1200" b="0" i="0" u="none" strike="noStrike" cap="none">
              <a:solidFill>
                <a:srgbClr val="000000"/>
              </a:solidFill>
              <a:latin typeface="Arial"/>
              <a:ea typeface="Arial"/>
              <a:cs typeface="Arial"/>
              <a:sym typeface="Arial"/>
            </a:endParaRPr>
          </a:p>
        </p:txBody>
      </p:sp>
      <p:cxnSp>
        <p:nvCxnSpPr>
          <p:cNvPr id="12" name="Google Shape;122;p10">
            <a:extLst>
              <a:ext uri="{FF2B5EF4-FFF2-40B4-BE49-F238E27FC236}">
                <a16:creationId xmlns:a16="http://schemas.microsoft.com/office/drawing/2014/main" id="{70D923E4-98CA-4321-8A51-9EAA25265ED3}"/>
              </a:ext>
            </a:extLst>
          </p:cNvPr>
          <p:cNvCxnSpPr>
            <a:stCxn id="9" idx="3"/>
            <a:endCxn id="10" idx="1"/>
          </p:cNvCxnSpPr>
          <p:nvPr/>
        </p:nvCxnSpPr>
        <p:spPr>
          <a:xfrm flipV="1">
            <a:off x="1800863" y="1579857"/>
            <a:ext cx="790471" cy="2"/>
          </a:xfrm>
          <a:prstGeom prst="bentConnector3">
            <a:avLst>
              <a:gd name="adj1" fmla="val 50000"/>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3" name="Google Shape;123;p10">
            <a:extLst>
              <a:ext uri="{FF2B5EF4-FFF2-40B4-BE49-F238E27FC236}">
                <a16:creationId xmlns:a16="http://schemas.microsoft.com/office/drawing/2014/main" id="{F2876866-BF9B-4A6F-B4CD-ADEB3C4CEB54}"/>
              </a:ext>
            </a:extLst>
          </p:cNvPr>
          <p:cNvCxnSpPr>
            <a:stCxn id="10" idx="3"/>
            <a:endCxn id="11" idx="1"/>
          </p:cNvCxnSpPr>
          <p:nvPr/>
        </p:nvCxnSpPr>
        <p:spPr>
          <a:xfrm flipV="1">
            <a:off x="3899446" y="1487524"/>
            <a:ext cx="2930988" cy="92333"/>
          </a:xfrm>
          <a:prstGeom prst="bentConnector3">
            <a:avLst>
              <a:gd name="adj1" fmla="val 50000"/>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14" name="Google Shape;124;p10">
            <a:extLst>
              <a:ext uri="{FF2B5EF4-FFF2-40B4-BE49-F238E27FC236}">
                <a16:creationId xmlns:a16="http://schemas.microsoft.com/office/drawing/2014/main" id="{6A911A6B-51C9-418B-8BC0-6075E65C12A3}"/>
              </a:ext>
            </a:extLst>
          </p:cNvPr>
          <p:cNvSpPr/>
          <p:nvPr/>
        </p:nvSpPr>
        <p:spPr>
          <a:xfrm>
            <a:off x="4537857" y="1160972"/>
            <a:ext cx="1444104" cy="750238"/>
          </a:xfrm>
          <a:prstGeom prst="ellipse">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Bounding Box locations of faces present</a:t>
            </a:r>
            <a:endParaRPr sz="1050" b="0" i="0" u="none" strike="noStrike" cap="none">
              <a:solidFill>
                <a:srgbClr val="000000"/>
              </a:solidFill>
              <a:latin typeface="Arial"/>
              <a:ea typeface="Arial"/>
              <a:cs typeface="Arial"/>
              <a:sym typeface="Arial"/>
            </a:endParaRPr>
          </a:p>
        </p:txBody>
      </p:sp>
      <p:sp>
        <p:nvSpPr>
          <p:cNvPr id="15" name="Google Shape;125;p10">
            <a:extLst>
              <a:ext uri="{FF2B5EF4-FFF2-40B4-BE49-F238E27FC236}">
                <a16:creationId xmlns:a16="http://schemas.microsoft.com/office/drawing/2014/main" id="{7A561475-4C3A-41DF-89C6-D99371D361F3}"/>
              </a:ext>
            </a:extLst>
          </p:cNvPr>
          <p:cNvSpPr/>
          <p:nvPr/>
        </p:nvSpPr>
        <p:spPr>
          <a:xfrm>
            <a:off x="6474174" y="2321951"/>
            <a:ext cx="2110853" cy="540172"/>
          </a:xfrm>
          <a:prstGeom prst="ellipse">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Centroids for boxes Respectively</a:t>
            </a:r>
            <a:endParaRPr sz="1050" b="0" i="0" u="none" strike="noStrike" cap="none" dirty="0">
              <a:solidFill>
                <a:srgbClr val="000000"/>
              </a:solidFill>
              <a:latin typeface="Arial"/>
              <a:ea typeface="Arial"/>
              <a:cs typeface="Arial"/>
              <a:sym typeface="Arial"/>
            </a:endParaRPr>
          </a:p>
        </p:txBody>
      </p:sp>
      <p:cxnSp>
        <p:nvCxnSpPr>
          <p:cNvPr id="16" name="Google Shape;126;p10">
            <a:extLst>
              <a:ext uri="{FF2B5EF4-FFF2-40B4-BE49-F238E27FC236}">
                <a16:creationId xmlns:a16="http://schemas.microsoft.com/office/drawing/2014/main" id="{5EA31BB6-0237-4E51-93D8-EE9D0732968B}"/>
              </a:ext>
            </a:extLst>
          </p:cNvPr>
          <p:cNvCxnSpPr>
            <a:stCxn id="11" idx="2"/>
            <a:endCxn id="15" idx="0"/>
          </p:cNvCxnSpPr>
          <p:nvPr/>
        </p:nvCxnSpPr>
        <p:spPr>
          <a:xfrm>
            <a:off x="7518488" y="1718336"/>
            <a:ext cx="11113" cy="603615"/>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17" name="Google Shape;127;p10">
            <a:extLst>
              <a:ext uri="{FF2B5EF4-FFF2-40B4-BE49-F238E27FC236}">
                <a16:creationId xmlns:a16="http://schemas.microsoft.com/office/drawing/2014/main" id="{AE372506-2432-46D0-8C0F-5244581A6D46}"/>
              </a:ext>
            </a:extLst>
          </p:cNvPr>
          <p:cNvSpPr txBox="1"/>
          <p:nvPr/>
        </p:nvSpPr>
        <p:spPr>
          <a:xfrm>
            <a:off x="6502700" y="3645023"/>
            <a:ext cx="2053802"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Finding Euclidean  distance </a:t>
            </a:r>
            <a:endParaRPr/>
          </a:p>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(from each centroid)</a:t>
            </a:r>
            <a:endParaRPr/>
          </a:p>
        </p:txBody>
      </p:sp>
      <p:cxnSp>
        <p:nvCxnSpPr>
          <p:cNvPr id="18" name="Google Shape;128;p10">
            <a:extLst>
              <a:ext uri="{FF2B5EF4-FFF2-40B4-BE49-F238E27FC236}">
                <a16:creationId xmlns:a16="http://schemas.microsoft.com/office/drawing/2014/main" id="{0CC8A48D-4780-419A-8D80-6694F7CA8457}"/>
              </a:ext>
            </a:extLst>
          </p:cNvPr>
          <p:cNvCxnSpPr>
            <a:stCxn id="15" idx="4"/>
            <a:endCxn id="17" idx="0"/>
          </p:cNvCxnSpPr>
          <p:nvPr/>
        </p:nvCxnSpPr>
        <p:spPr>
          <a:xfrm>
            <a:off x="7529601" y="2862123"/>
            <a:ext cx="0" cy="782900"/>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19" name="Google Shape;129;p10">
            <a:extLst>
              <a:ext uri="{FF2B5EF4-FFF2-40B4-BE49-F238E27FC236}">
                <a16:creationId xmlns:a16="http://schemas.microsoft.com/office/drawing/2014/main" id="{813C4AC1-3A69-4886-BBBB-0085A5BD17AA}"/>
              </a:ext>
            </a:extLst>
          </p:cNvPr>
          <p:cNvSpPr txBox="1"/>
          <p:nvPr/>
        </p:nvSpPr>
        <p:spPr>
          <a:xfrm>
            <a:off x="4287900" y="3643468"/>
            <a:ext cx="1421310" cy="461624"/>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Finding Violating Points</a:t>
            </a:r>
            <a:endParaRPr/>
          </a:p>
        </p:txBody>
      </p:sp>
      <p:cxnSp>
        <p:nvCxnSpPr>
          <p:cNvPr id="20" name="Google Shape;130;p10">
            <a:extLst>
              <a:ext uri="{FF2B5EF4-FFF2-40B4-BE49-F238E27FC236}">
                <a16:creationId xmlns:a16="http://schemas.microsoft.com/office/drawing/2014/main" id="{C757F388-7566-4A2B-BA81-438D329475B6}"/>
              </a:ext>
            </a:extLst>
          </p:cNvPr>
          <p:cNvCxnSpPr>
            <a:stCxn id="17" idx="1"/>
            <a:endCxn id="19" idx="3"/>
          </p:cNvCxnSpPr>
          <p:nvPr/>
        </p:nvCxnSpPr>
        <p:spPr>
          <a:xfrm flipH="1" flipV="1">
            <a:off x="5709210" y="3874280"/>
            <a:ext cx="793490" cy="1555"/>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21" name="Google Shape;131;p10">
            <a:extLst>
              <a:ext uri="{FF2B5EF4-FFF2-40B4-BE49-F238E27FC236}">
                <a16:creationId xmlns:a16="http://schemas.microsoft.com/office/drawing/2014/main" id="{5752912E-815F-4A25-A053-A39273CEB4AF}"/>
              </a:ext>
            </a:extLst>
          </p:cNvPr>
          <p:cNvSpPr txBox="1"/>
          <p:nvPr/>
        </p:nvSpPr>
        <p:spPr>
          <a:xfrm>
            <a:off x="303951" y="3458802"/>
            <a:ext cx="1421310" cy="830956"/>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00CC00"/>
                </a:solidFill>
                <a:latin typeface="Arial"/>
                <a:ea typeface="Arial"/>
                <a:cs typeface="Arial"/>
                <a:sym typeface="Arial"/>
              </a:rPr>
              <a:t>Green</a:t>
            </a:r>
            <a:r>
              <a:rPr lang="en-US" sz="1200" b="0" i="0" u="none" strike="noStrike" cap="none">
                <a:solidFill>
                  <a:srgbClr val="000000"/>
                </a:solidFill>
                <a:latin typeface="Arial"/>
                <a:ea typeface="Arial"/>
                <a:cs typeface="Arial"/>
                <a:sym typeface="Arial"/>
              </a:rPr>
              <a:t> and </a:t>
            </a:r>
            <a:r>
              <a:rPr lang="en-US" sz="1200" b="1" i="0" u="none" strike="noStrike" cap="none">
                <a:solidFill>
                  <a:srgbClr val="FF0000"/>
                </a:solidFill>
                <a:latin typeface="Arial"/>
                <a:ea typeface="Arial"/>
                <a:cs typeface="Arial"/>
                <a:sym typeface="Arial"/>
              </a:rPr>
              <a:t>Red</a:t>
            </a:r>
            <a:r>
              <a:rPr lang="en-US" sz="1200" b="0" i="0" u="none" strike="noStrike" cap="none">
                <a:solidFill>
                  <a:srgbClr val="000000"/>
                </a:solidFill>
                <a:latin typeface="Arial"/>
                <a:ea typeface="Arial"/>
                <a:cs typeface="Arial"/>
                <a:sym typeface="Arial"/>
              </a:rPr>
              <a:t> Boxes for respective distances</a:t>
            </a:r>
            <a:endParaRPr/>
          </a:p>
        </p:txBody>
      </p:sp>
      <p:cxnSp>
        <p:nvCxnSpPr>
          <p:cNvPr id="22" name="Google Shape;132;p10">
            <a:extLst>
              <a:ext uri="{FF2B5EF4-FFF2-40B4-BE49-F238E27FC236}">
                <a16:creationId xmlns:a16="http://schemas.microsoft.com/office/drawing/2014/main" id="{369E2C26-BF72-4494-8AC7-FA0343758BB8}"/>
              </a:ext>
            </a:extLst>
          </p:cNvPr>
          <p:cNvCxnSpPr>
            <a:stCxn id="19" idx="1"/>
            <a:endCxn id="21" idx="3"/>
          </p:cNvCxnSpPr>
          <p:nvPr/>
        </p:nvCxnSpPr>
        <p:spPr>
          <a:xfrm flipH="1">
            <a:off x="1725261" y="3874280"/>
            <a:ext cx="2562639" cy="0"/>
          </a:xfrm>
          <a:prstGeom prst="straightConnector1">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
        <p:nvSpPr>
          <p:cNvPr id="23" name="Google Shape;133;p10">
            <a:extLst>
              <a:ext uri="{FF2B5EF4-FFF2-40B4-BE49-F238E27FC236}">
                <a16:creationId xmlns:a16="http://schemas.microsoft.com/office/drawing/2014/main" id="{58614DCA-3309-4FD7-9F90-0D731ED8B659}"/>
              </a:ext>
            </a:extLst>
          </p:cNvPr>
          <p:cNvSpPr/>
          <p:nvPr/>
        </p:nvSpPr>
        <p:spPr>
          <a:xfrm>
            <a:off x="2332029" y="3354948"/>
            <a:ext cx="1444104" cy="960305"/>
          </a:xfrm>
          <a:prstGeom prst="ellipse">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050" b="0" i="0" u="none" strike="noStrike" cap="none">
                <a:solidFill>
                  <a:srgbClr val="FF0000"/>
                </a:solidFill>
                <a:latin typeface="Arial"/>
                <a:ea typeface="Arial"/>
                <a:cs typeface="Arial"/>
                <a:sym typeface="Arial"/>
              </a:rPr>
              <a:t>Near</a:t>
            </a:r>
            <a:r>
              <a:rPr lang="en-US" sz="1050" b="0" i="0" u="none" strike="noStrike" cap="none">
                <a:solidFill>
                  <a:srgbClr val="000000"/>
                </a:solidFill>
                <a:latin typeface="Arial"/>
                <a:ea typeface="Arial"/>
                <a:cs typeface="Arial"/>
                <a:sym typeface="Arial"/>
              </a:rPr>
              <a:t> and </a:t>
            </a:r>
            <a:r>
              <a:rPr lang="en-US" sz="1050" b="0" i="0" u="none" strike="noStrike" cap="none">
                <a:solidFill>
                  <a:srgbClr val="00CC00"/>
                </a:solidFill>
                <a:latin typeface="Arial"/>
                <a:ea typeface="Arial"/>
                <a:cs typeface="Arial"/>
                <a:sym typeface="Arial"/>
              </a:rPr>
              <a:t>Not Near </a:t>
            </a:r>
            <a:r>
              <a:rPr lang="en-US" sz="1050" b="0" i="0" u="none" strike="noStrike" cap="none">
                <a:solidFill>
                  <a:srgbClr val="000000"/>
                </a:solidFill>
                <a:latin typeface="Arial"/>
                <a:ea typeface="Arial"/>
                <a:cs typeface="Arial"/>
                <a:sym typeface="Arial"/>
              </a:rPr>
              <a:t> for faces Respectively</a:t>
            </a:r>
            <a:endParaRPr sz="1050" b="0" i="0" u="none" strike="noStrike" cap="none">
              <a:solidFill>
                <a:srgbClr val="000000"/>
              </a:solidFill>
              <a:latin typeface="Arial"/>
              <a:ea typeface="Arial"/>
              <a:cs typeface="Arial"/>
              <a:sym typeface="Arial"/>
            </a:endParaRPr>
          </a:p>
        </p:txBody>
      </p:sp>
      <p:sp>
        <p:nvSpPr>
          <p:cNvPr id="24" name="Google Shape;172;p12">
            <a:extLst>
              <a:ext uri="{FF2B5EF4-FFF2-40B4-BE49-F238E27FC236}">
                <a16:creationId xmlns:a16="http://schemas.microsoft.com/office/drawing/2014/main" id="{51639D9F-DEF4-4C02-9979-EF7DE4A36BC1}"/>
              </a:ext>
            </a:extLst>
          </p:cNvPr>
          <p:cNvSpPr txBox="1"/>
          <p:nvPr/>
        </p:nvSpPr>
        <p:spPr>
          <a:xfrm>
            <a:off x="4518725" y="2903941"/>
            <a:ext cx="976923" cy="276959"/>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Threshold</a:t>
            </a:r>
            <a:endParaRPr sz="1200" b="0" i="0" u="none" strike="noStrike" cap="none" dirty="0">
              <a:solidFill>
                <a:srgbClr val="000000"/>
              </a:solidFill>
              <a:latin typeface="Arial"/>
              <a:ea typeface="Arial"/>
              <a:cs typeface="Arial"/>
              <a:sym typeface="Arial"/>
            </a:endParaRPr>
          </a:p>
        </p:txBody>
      </p:sp>
      <p:cxnSp>
        <p:nvCxnSpPr>
          <p:cNvPr id="25" name="Google Shape;173;p12">
            <a:extLst>
              <a:ext uri="{FF2B5EF4-FFF2-40B4-BE49-F238E27FC236}">
                <a16:creationId xmlns:a16="http://schemas.microsoft.com/office/drawing/2014/main" id="{4CAAB4DE-2484-44A3-9F58-C307B7C3E36D}"/>
              </a:ext>
            </a:extLst>
          </p:cNvPr>
          <p:cNvCxnSpPr>
            <a:cxnSpLocks/>
            <a:stCxn id="24" idx="2"/>
            <a:endCxn id="19" idx="0"/>
          </p:cNvCxnSpPr>
          <p:nvPr/>
        </p:nvCxnSpPr>
        <p:spPr>
          <a:xfrm rot="5400000">
            <a:off x="4771587" y="3407868"/>
            <a:ext cx="462568" cy="8632"/>
          </a:xfrm>
          <a:prstGeom prst="bentConnector3">
            <a:avLst>
              <a:gd name="adj1" fmla="val 50000"/>
            </a:avLst>
          </a:prstGeom>
          <a:noFill/>
          <a:ln w="38100" cap="flat" cmpd="sng">
            <a:solidFill>
              <a:srgbClr val="D8D8D8"/>
            </a:solidFill>
            <a:prstDash val="solid"/>
            <a:round/>
            <a:headEnd type="none" w="sm" len="sm"/>
            <a:tailEnd type="triangle" w="med" len="med"/>
          </a:ln>
          <a:effectLst>
            <a:outerShdw blurRad="40000" dist="23000" dir="5400000" rotWithShape="0">
              <a:srgbClr val="000000">
                <a:alpha val="34901"/>
              </a:srgbClr>
            </a:outerShdw>
          </a:effectLst>
        </p:spPr>
      </p:cxnSp>
    </p:spTree>
    <p:extLst>
      <p:ext uri="{BB962C8B-B14F-4D97-AF65-F5344CB8AC3E}">
        <p14:creationId xmlns:p14="http://schemas.microsoft.com/office/powerpoint/2010/main" val="2111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14">
            <a:extLst>
              <a:ext uri="{FF2B5EF4-FFF2-40B4-BE49-F238E27FC236}">
                <a16:creationId xmlns:a16="http://schemas.microsoft.com/office/drawing/2014/main" id="{BBA19426-8B02-46B5-A160-FEDD2BF7CAF8}"/>
              </a:ext>
            </a:extLst>
          </p:cNvPr>
          <p:cNvSpPr txBox="1">
            <a:spLocks/>
          </p:cNvSpPr>
          <p:nvPr/>
        </p:nvSpPr>
        <p:spPr>
          <a:xfrm>
            <a:off x="473068" y="204687"/>
            <a:ext cx="6245790" cy="58271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buClr>
                <a:schemeClr val="lt1"/>
              </a:buClr>
              <a:buSzPts val="2800"/>
            </a:pPr>
            <a:r>
              <a:rPr lang="en-US" sz="2500" dirty="0">
                <a:solidFill>
                  <a:schemeClr val="lt1"/>
                </a:solidFill>
                <a:latin typeface="Varela Round"/>
                <a:sym typeface="Varela Round"/>
              </a:rPr>
              <a:t>WEB APP:</a:t>
            </a:r>
          </a:p>
        </p:txBody>
      </p:sp>
      <p:sp>
        <p:nvSpPr>
          <p:cNvPr id="3" name="Google Shape;186;p14">
            <a:extLst>
              <a:ext uri="{FF2B5EF4-FFF2-40B4-BE49-F238E27FC236}">
                <a16:creationId xmlns:a16="http://schemas.microsoft.com/office/drawing/2014/main" id="{0A25AC39-FB04-4F93-8F84-905A9718A7B8}"/>
              </a:ext>
            </a:extLst>
          </p:cNvPr>
          <p:cNvSpPr txBox="1"/>
          <p:nvPr/>
        </p:nvSpPr>
        <p:spPr>
          <a:xfrm>
            <a:off x="915016" y="857250"/>
            <a:ext cx="3211862" cy="3693278"/>
          </a:xfrm>
          <a:prstGeom prst="rect">
            <a:avLst/>
          </a:prstGeom>
          <a:noFill/>
          <a:ln>
            <a:noFill/>
          </a:ln>
        </p:spPr>
        <p:txBody>
          <a:bodyPr spcFirstLastPara="1" wrap="square" lIns="91425" tIns="45700" rIns="91425" bIns="45700" anchor="t" anchorCtr="0">
            <a:spAutoFit/>
          </a:bodyPr>
          <a:lstStyle/>
          <a:p>
            <a:pPr marL="400050" marR="0" lvl="0" indent="-28575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Corbel"/>
                <a:ea typeface="Corbel"/>
                <a:cs typeface="Corbel"/>
                <a:sym typeface="Corbel"/>
              </a:rPr>
              <a:t>This Algorithm is Deployed using </a:t>
            </a:r>
            <a:r>
              <a:rPr lang="en-US" sz="1800" b="1" i="0" u="none" strike="noStrike" cap="none" dirty="0" err="1">
                <a:solidFill>
                  <a:schemeClr val="lt1"/>
                </a:solidFill>
                <a:latin typeface="Corbel"/>
                <a:ea typeface="Corbel"/>
                <a:cs typeface="Corbel"/>
                <a:sym typeface="Corbel"/>
              </a:rPr>
              <a:t>streamlit</a:t>
            </a:r>
            <a:r>
              <a:rPr lang="en-US" sz="1800" b="0" i="0" u="none" strike="noStrike" cap="none" dirty="0">
                <a:solidFill>
                  <a:schemeClr val="lt1"/>
                </a:solidFill>
                <a:latin typeface="Corbel"/>
                <a:ea typeface="Corbel"/>
                <a:cs typeface="Corbel"/>
                <a:sym typeface="Corbel"/>
              </a:rPr>
              <a:t> package.</a:t>
            </a:r>
            <a:endParaRPr dirty="0"/>
          </a:p>
          <a:p>
            <a:pPr marL="400050" marR="0" lvl="0" indent="-28575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Corbel"/>
                <a:ea typeface="Corbel"/>
                <a:cs typeface="Corbel"/>
                <a:sym typeface="Corbel"/>
              </a:rPr>
              <a:t>This App is deployed on </a:t>
            </a:r>
            <a:r>
              <a:rPr lang="en-US" sz="1800" b="1" i="0" u="none" strike="noStrike" cap="none" dirty="0" err="1">
                <a:solidFill>
                  <a:schemeClr val="lt1"/>
                </a:solidFill>
                <a:latin typeface="Corbel"/>
                <a:ea typeface="Corbel"/>
                <a:cs typeface="Corbel"/>
                <a:sym typeface="Corbel"/>
              </a:rPr>
              <a:t>streamlit</a:t>
            </a:r>
            <a:r>
              <a:rPr lang="en-US" sz="1800" b="1" i="0" u="none" strike="noStrike" cap="none" dirty="0">
                <a:solidFill>
                  <a:schemeClr val="lt1"/>
                </a:solidFill>
                <a:latin typeface="Corbel"/>
                <a:ea typeface="Corbel"/>
                <a:cs typeface="Corbel"/>
                <a:sym typeface="Corbel"/>
              </a:rPr>
              <a:t> share and </a:t>
            </a:r>
            <a:r>
              <a:rPr lang="en-US" sz="1800" i="0" u="none" strike="noStrike" cap="none" dirty="0">
                <a:solidFill>
                  <a:schemeClr val="lt1"/>
                </a:solidFill>
                <a:latin typeface="Corbel"/>
                <a:ea typeface="Corbel"/>
                <a:cs typeface="Corbel"/>
                <a:sym typeface="Corbel"/>
              </a:rPr>
              <a:t>hosted</a:t>
            </a:r>
            <a:r>
              <a:rPr lang="en-US" sz="1800" b="1" i="0" u="none" strike="noStrike" cap="none" dirty="0">
                <a:solidFill>
                  <a:schemeClr val="lt1"/>
                </a:solidFill>
                <a:latin typeface="Corbel"/>
                <a:ea typeface="Corbel"/>
                <a:cs typeface="Corbel"/>
                <a:sym typeface="Corbel"/>
              </a:rPr>
              <a:t> </a:t>
            </a:r>
            <a:r>
              <a:rPr lang="en-US" sz="1800" b="0" i="0" u="none" strike="noStrike" cap="none" dirty="0">
                <a:solidFill>
                  <a:schemeClr val="lt1"/>
                </a:solidFill>
                <a:latin typeface="Corbel"/>
                <a:ea typeface="Corbel"/>
                <a:cs typeface="Corbel"/>
                <a:sym typeface="Corbel"/>
              </a:rPr>
              <a:t>publicly on </a:t>
            </a:r>
            <a:r>
              <a:rPr lang="en-US" sz="1800" b="1" i="0" u="none" strike="noStrike" cap="none" dirty="0">
                <a:solidFill>
                  <a:schemeClr val="lt1"/>
                </a:solidFill>
                <a:latin typeface="Corbel"/>
                <a:ea typeface="Corbel"/>
                <a:cs typeface="Corbel"/>
                <a:sym typeface="Corbel"/>
              </a:rPr>
              <a:t>GitHub</a:t>
            </a:r>
            <a:r>
              <a:rPr lang="en-US" sz="1800" b="0" i="0" u="none" strike="noStrike" cap="none" dirty="0">
                <a:solidFill>
                  <a:schemeClr val="lt1"/>
                </a:solidFill>
                <a:latin typeface="Corbel"/>
                <a:ea typeface="Corbel"/>
                <a:cs typeface="Corbel"/>
                <a:sym typeface="Corbel"/>
              </a:rPr>
              <a:t>.</a:t>
            </a:r>
            <a:endParaRPr sz="1800" b="0" i="0" u="none" strike="noStrike" cap="none" dirty="0">
              <a:solidFill>
                <a:schemeClr val="lt1"/>
              </a:solidFill>
              <a:latin typeface="Corbel"/>
              <a:ea typeface="Corbel"/>
              <a:cs typeface="Corbel"/>
              <a:sym typeface="Corbel"/>
            </a:endParaRPr>
          </a:p>
          <a:p>
            <a:pPr marL="400050" marR="0" lvl="0" indent="-171450" algn="l" rtl="0">
              <a:lnSpc>
                <a:spcPct val="100000"/>
              </a:lnSpc>
              <a:spcBef>
                <a:spcPts val="0"/>
              </a:spcBef>
              <a:spcAft>
                <a:spcPts val="0"/>
              </a:spcAft>
              <a:buClr>
                <a:schemeClr val="lt1"/>
              </a:buClr>
              <a:buSzPts val="1800"/>
              <a:buFont typeface="Arial"/>
              <a:buNone/>
            </a:pPr>
            <a:endParaRPr sz="1800" b="0" i="0" u="none" strike="noStrike" cap="none" dirty="0">
              <a:solidFill>
                <a:schemeClr val="lt1"/>
              </a:solidFill>
              <a:latin typeface="Corbel"/>
              <a:ea typeface="Corbel"/>
              <a:cs typeface="Corbel"/>
              <a:sym typeface="Corbel"/>
            </a:endParaRPr>
          </a:p>
          <a:p>
            <a:pPr marL="400050" marR="0" lvl="0" indent="-171450" algn="l" rtl="0">
              <a:lnSpc>
                <a:spcPct val="100000"/>
              </a:lnSpc>
              <a:spcBef>
                <a:spcPts val="0"/>
              </a:spcBef>
              <a:spcAft>
                <a:spcPts val="0"/>
              </a:spcAft>
              <a:buClr>
                <a:schemeClr val="lt1"/>
              </a:buClr>
              <a:buSzPts val="1800"/>
              <a:buFont typeface="Arial"/>
              <a:buNone/>
            </a:pPr>
            <a:endParaRPr sz="1800" b="0" i="0" u="none" strike="noStrike" cap="none" dirty="0">
              <a:solidFill>
                <a:schemeClr val="lt1"/>
              </a:solidFill>
              <a:latin typeface="Corbel"/>
              <a:ea typeface="Corbel"/>
              <a:cs typeface="Corbel"/>
              <a:sym typeface="Corbel"/>
            </a:endParaRPr>
          </a:p>
          <a:p>
            <a:pPr marL="400050" marR="0" lvl="0" indent="-28575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Corbel"/>
                <a:ea typeface="Corbel"/>
                <a:cs typeface="Corbel"/>
                <a:sym typeface="Corbel"/>
              </a:rPr>
              <a:t>Link for Web App</a:t>
            </a:r>
            <a:endParaRPr dirty="0"/>
          </a:p>
          <a:p>
            <a:pPr marL="114300" marR="0" lvl="0" indent="0" algn="l" rtl="0">
              <a:lnSpc>
                <a:spcPct val="100000"/>
              </a:lnSpc>
              <a:spcBef>
                <a:spcPts val="0"/>
              </a:spcBef>
              <a:spcAft>
                <a:spcPts val="0"/>
              </a:spcAft>
              <a:buNone/>
            </a:pPr>
            <a:r>
              <a:rPr lang="en-US" sz="1800" b="0" i="0" u="sng" strike="noStrike" cap="none" dirty="0">
                <a:solidFill>
                  <a:schemeClr val="hlink"/>
                </a:solidFill>
                <a:latin typeface="Corbel"/>
                <a:ea typeface="Corbel"/>
                <a:cs typeface="Corbel"/>
                <a:sym typeface="Corbel"/>
                <a:hlinkClick r:id="rId2"/>
              </a:rPr>
              <a:t>https://share.streamlit.io/kabilan-n/face-detection-and-social-distancing/main/Streamlit/mask_det_app.py</a:t>
            </a:r>
            <a:endParaRPr sz="1800" b="0" i="0" u="none" strike="noStrike" cap="none" dirty="0">
              <a:solidFill>
                <a:schemeClr val="lt1"/>
              </a:solidFill>
              <a:latin typeface="Corbel"/>
              <a:ea typeface="Corbel"/>
              <a:cs typeface="Corbel"/>
              <a:sym typeface="Corbel"/>
            </a:endParaRPr>
          </a:p>
        </p:txBody>
      </p:sp>
      <p:pic>
        <p:nvPicPr>
          <p:cNvPr id="4" name="Google Shape;187;p14">
            <a:extLst>
              <a:ext uri="{FF2B5EF4-FFF2-40B4-BE49-F238E27FC236}">
                <a16:creationId xmlns:a16="http://schemas.microsoft.com/office/drawing/2014/main" id="{828370B8-0A5B-4738-83EA-5F3411B4C4D2}"/>
              </a:ext>
            </a:extLst>
          </p:cNvPr>
          <p:cNvPicPr preferRelativeResize="0"/>
          <p:nvPr/>
        </p:nvPicPr>
        <p:blipFill rotWithShape="1">
          <a:blip r:embed="rId3">
            <a:alphaModFix/>
          </a:blip>
          <a:srcRect/>
          <a:stretch/>
        </p:blipFill>
        <p:spPr>
          <a:xfrm>
            <a:off x="4877358" y="857250"/>
            <a:ext cx="4266642" cy="3428999"/>
          </a:xfrm>
          <a:prstGeom prst="rect">
            <a:avLst/>
          </a:prstGeom>
          <a:noFill/>
          <a:ln>
            <a:noFill/>
          </a:ln>
        </p:spPr>
      </p:pic>
    </p:spTree>
    <p:extLst>
      <p:ext uri="{BB962C8B-B14F-4D97-AF65-F5344CB8AC3E}">
        <p14:creationId xmlns:p14="http://schemas.microsoft.com/office/powerpoint/2010/main" val="2755343226"/>
      </p:ext>
    </p:extLst>
  </p:cSld>
  <p:clrMapOvr>
    <a:masterClrMapping/>
  </p:clrMapOvr>
</p:sld>
</file>

<file path=ppt/theme/theme1.xml><?xml version="1.0" encoding="utf-8"?>
<a:theme xmlns:a="http://schemas.openxmlformats.org/drawingml/2006/main" name="Neon Cyber Monday Infographics by Slidesgo">
  <a:themeElements>
    <a:clrScheme name="Simple Light">
      <a:dk1>
        <a:srgbClr val="202020"/>
      </a:dk1>
      <a:lt1>
        <a:srgbClr val="FFFFFF"/>
      </a:lt1>
      <a:dk2>
        <a:srgbClr val="FFADE7"/>
      </a:dk2>
      <a:lt2>
        <a:srgbClr val="FF348C"/>
      </a:lt2>
      <a:accent1>
        <a:srgbClr val="36FFF4"/>
      </a:accent1>
      <a:accent2>
        <a:srgbClr val="B0F052"/>
      </a:accent2>
      <a:accent3>
        <a:srgbClr val="B57EFF"/>
      </a:accent3>
      <a:accent4>
        <a:srgbClr val="595959"/>
      </a:accent4>
      <a:accent5>
        <a:srgbClr val="FFE2F7"/>
      </a:accent5>
      <a:accent6>
        <a:srgbClr val="F73CA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On-screen Show (16:9)</PresentationFormat>
  <Paragraphs>170</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Courier New</vt:lpstr>
      <vt:lpstr>Passion One</vt:lpstr>
      <vt:lpstr>Roboto</vt:lpstr>
      <vt:lpstr>Roboto Light</vt:lpstr>
      <vt:lpstr>Varela Round</vt:lpstr>
      <vt:lpstr>Neon Cyber Monday Infographics by Slidesgo</vt:lpstr>
      <vt:lpstr>Face Mask and Social Distance Detection for COVID Protocol Automation</vt:lpstr>
      <vt:lpstr>ABOUT NEON CYBER MONDAY INFOGRAPHICS</vt:lpstr>
      <vt:lpstr>NEON CYBER MONDAY INFOGRAPHICS</vt:lpstr>
      <vt:lpstr>OBJECTIVE</vt:lpstr>
      <vt:lpstr>METHODOLOGY</vt:lpstr>
      <vt:lpstr>FACE MASK DETECTION</vt:lpstr>
      <vt:lpstr>METHODOLOGY</vt:lpstr>
      <vt:lpstr>METHODOLOGY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and Social Distance Detection for COVID Protocol Automation</dc:title>
  <cp:lastModifiedBy>Adhithan Pushparaj</cp:lastModifiedBy>
  <cp:revision>1</cp:revision>
  <dcterms:modified xsi:type="dcterms:W3CDTF">2021-12-03T05:42:53Z</dcterms:modified>
</cp:coreProperties>
</file>