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entury Schoolbook" panose="02040604050505020304" pitchFamily="18" charset="0"/>
      <p:regular r:id="rId19"/>
      <p:bold r:id="rId20"/>
      <p:italic r:id="rId21"/>
      <p:boldItalic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18d60589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gf18d60589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18d60589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18d60589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Page Number Shape"/>
          <p:cNvSpPr/>
          <p:nvPr/>
        </p:nvSpPr>
        <p:spPr>
          <a:xfrm>
            <a:off x="11784011" y="1189204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  <a:defRPr sz="77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 i="1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88913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1784011" y="1416216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 title="Verticle Rule Line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 title="Page Number Shape"/>
          <p:cNvSpPr/>
          <p:nvPr/>
        </p:nvSpPr>
        <p:spPr>
          <a:xfrm>
            <a:off x="11784011" y="5380580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Century Schoolbook"/>
              <a:buNone/>
              <a:defRPr sz="5000" b="0" i="1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1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1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kabilan-n/face-detection-and-social-distancing/main/Streamlit/mask_det_app.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kabilan-n/face-detection-and-social-distancing/main/Streamlit/mask_det_app.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4AMs4ockT6Cp-Q5bevdXSYH_GDgLqb9x/view?usp=sharing" TargetMode="External"/><Relationship Id="rId5" Type="http://schemas.openxmlformats.org/officeDocument/2006/relationships/hyperlink" Target="https://github.com/Adhithan007/Mask-Detection-and-Social-Distancing/blob/main/maskandpositionfacenet.ipynb" TargetMode="External"/><Relationship Id="rId4" Type="http://schemas.openxmlformats.org/officeDocument/2006/relationships/hyperlink" Target="https://github.com/Kabilan-n/Face-Detection-and-social-Distancing/tree/main/Streamli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474305" y="1733863"/>
            <a:ext cx="9766092" cy="32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Schoolbook"/>
              <a:buNone/>
            </a:pPr>
            <a:r>
              <a:rPr lang="en-US" sz="4800" dirty="0"/>
              <a:t>MASK AND </a:t>
            </a:r>
            <a:br>
              <a:rPr lang="en-US" sz="4800" dirty="0"/>
            </a:br>
            <a:r>
              <a:rPr lang="en-US" sz="4800" dirty="0"/>
              <a:t>	SOCIAL DISTANCING 								DETECTION</a:t>
            </a:r>
            <a:endParaRPr dirty="0"/>
          </a:p>
        </p:txBody>
      </p:sp>
      <p:cxnSp>
        <p:nvCxnSpPr>
          <p:cNvPr id="27" name="Google Shape;27;p3"/>
          <p:cNvCxnSpPr/>
          <p:nvPr/>
        </p:nvCxnSpPr>
        <p:spPr>
          <a:xfrm rot="10800000" flipH="1">
            <a:off x="1591" y="773858"/>
            <a:ext cx="6094409" cy="1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3"/>
          <p:cNvSpPr/>
          <p:nvPr/>
        </p:nvSpPr>
        <p:spPr>
          <a:xfrm>
            <a:off x="11784011" y="1189204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cxnSp>
        <p:nvCxnSpPr>
          <p:cNvPr id="29" name="Google Shape;29;p3"/>
          <p:cNvCxnSpPr/>
          <p:nvPr/>
        </p:nvCxnSpPr>
        <p:spPr>
          <a:xfrm>
            <a:off x="7534656" y="6201007"/>
            <a:ext cx="4657344" cy="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3"/>
          <p:cNvSpPr txBox="1"/>
          <p:nvPr/>
        </p:nvSpPr>
        <p:spPr>
          <a:xfrm>
            <a:off x="1211363" y="2332529"/>
            <a:ext cx="97660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701D5-0603-4427-AC68-2B7BDED67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subTitle" idx="1"/>
          </p:nvPr>
        </p:nvSpPr>
        <p:spPr>
          <a:xfrm>
            <a:off x="773855" y="221876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Combination of the above Model :</a:t>
            </a:r>
            <a:endParaRPr sz="3300"/>
          </a:p>
        </p:txBody>
      </p:sp>
      <p:sp>
        <p:nvSpPr>
          <p:cNvPr id="148" name="Google Shape;148;p12"/>
          <p:cNvSpPr txBox="1"/>
          <p:nvPr/>
        </p:nvSpPr>
        <p:spPr>
          <a:xfrm>
            <a:off x="440267" y="866706"/>
            <a:ext cx="11575627" cy="5693866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544946" y="1166968"/>
            <a:ext cx="1358936" cy="2769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Frame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2643529" y="1074634"/>
            <a:ext cx="1358936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Detection using DNN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5234747" y="2686459"/>
            <a:ext cx="1358936" cy="646331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Mask Detector Model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 1)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2"/>
          <p:cNvCxnSpPr>
            <a:stCxn id="149" idx="3"/>
            <a:endCxn id="150" idx="1"/>
          </p:cNvCxnSpPr>
          <p:nvPr/>
        </p:nvCxnSpPr>
        <p:spPr>
          <a:xfrm>
            <a:off x="1903882" y="1305467"/>
            <a:ext cx="7395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53" name="Google Shape;153;p12"/>
          <p:cNvCxnSpPr>
            <a:stCxn id="150" idx="2"/>
            <a:endCxn id="151" idx="0"/>
          </p:cNvCxnSpPr>
          <p:nvPr/>
        </p:nvCxnSpPr>
        <p:spPr>
          <a:xfrm rot="-5400000" flipH="1">
            <a:off x="4043447" y="815849"/>
            <a:ext cx="1150200" cy="2591100"/>
          </a:xfrm>
          <a:prstGeom prst="bentConnector3">
            <a:avLst>
              <a:gd name="adj1" fmla="val 62512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4" name="Google Shape;154;p12"/>
          <p:cNvSpPr/>
          <p:nvPr/>
        </p:nvSpPr>
        <p:spPr>
          <a:xfrm>
            <a:off x="3173085" y="1814269"/>
            <a:ext cx="1500212" cy="811485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Bounding Box locations for each  faces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7325939" y="2490273"/>
            <a:ext cx="1500212" cy="1038701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Mask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Mask  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faces Respectively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2087141" y="4162511"/>
            <a:ext cx="1429574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centroids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 each boxes)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2"/>
          <p:cNvCxnSpPr>
            <a:stCxn id="156" idx="2"/>
          </p:cNvCxnSpPr>
          <p:nvPr/>
        </p:nvCxnSpPr>
        <p:spPr>
          <a:xfrm>
            <a:off x="2801928" y="4624176"/>
            <a:ext cx="0" cy="6978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8" name="Google Shape;158;p12"/>
          <p:cNvSpPr txBox="1"/>
          <p:nvPr/>
        </p:nvSpPr>
        <p:spPr>
          <a:xfrm>
            <a:off x="4818016" y="5407729"/>
            <a:ext cx="2133599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Euclidean  distance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(from each centroid)</a:t>
            </a:r>
            <a:endParaRPr/>
          </a:p>
        </p:txBody>
      </p:sp>
      <p:cxnSp>
        <p:nvCxnSpPr>
          <p:cNvPr id="159" name="Google Shape;159;p12"/>
          <p:cNvCxnSpPr/>
          <p:nvPr/>
        </p:nvCxnSpPr>
        <p:spPr>
          <a:xfrm>
            <a:off x="2801928" y="5638563"/>
            <a:ext cx="2045487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0" name="Google Shape;160;p12"/>
          <p:cNvSpPr txBox="1"/>
          <p:nvPr/>
        </p:nvSpPr>
        <p:spPr>
          <a:xfrm>
            <a:off x="5175948" y="3931678"/>
            <a:ext cx="1417736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Violating Points</a:t>
            </a:r>
            <a:endParaRPr/>
          </a:p>
        </p:txBody>
      </p:sp>
      <p:cxnSp>
        <p:nvCxnSpPr>
          <p:cNvPr id="161" name="Google Shape;161;p12"/>
          <p:cNvCxnSpPr>
            <a:stCxn id="158" idx="0"/>
            <a:endCxn id="160" idx="2"/>
          </p:cNvCxnSpPr>
          <p:nvPr/>
        </p:nvCxnSpPr>
        <p:spPr>
          <a:xfrm rot="10800000">
            <a:off x="5884815" y="4393429"/>
            <a:ext cx="0" cy="10143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62" name="Google Shape;162;p12"/>
          <p:cNvCxnSpPr>
            <a:stCxn id="154" idx="4"/>
            <a:endCxn id="156" idx="0"/>
          </p:cNvCxnSpPr>
          <p:nvPr/>
        </p:nvCxnSpPr>
        <p:spPr>
          <a:xfrm rot="5400000">
            <a:off x="2594041" y="2833504"/>
            <a:ext cx="1536900" cy="11214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63" name="Google Shape;163;p12"/>
          <p:cNvCxnSpPr>
            <a:stCxn id="151" idx="3"/>
            <a:endCxn id="155" idx="2"/>
          </p:cNvCxnSpPr>
          <p:nvPr/>
        </p:nvCxnSpPr>
        <p:spPr>
          <a:xfrm>
            <a:off x="6593683" y="3009624"/>
            <a:ext cx="732300" cy="6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4" name="Google Shape;164;p12"/>
          <p:cNvSpPr/>
          <p:nvPr/>
        </p:nvSpPr>
        <p:spPr>
          <a:xfrm>
            <a:off x="1705494" y="5321828"/>
            <a:ext cx="2192867" cy="584269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Centroids for boxes Respectively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7325939" y="3643159"/>
            <a:ext cx="1500212" cy="1038701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Near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050" b="0" i="0" u="none" strike="noStrike" cap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Not Near 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faces Respectively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2"/>
          <p:cNvCxnSpPr>
            <a:stCxn id="160" idx="3"/>
            <a:endCxn id="165" idx="2"/>
          </p:cNvCxnSpPr>
          <p:nvPr/>
        </p:nvCxnSpPr>
        <p:spPr>
          <a:xfrm>
            <a:off x="6593684" y="4162511"/>
            <a:ext cx="732300" cy="6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7" name="Google Shape;167;p12"/>
          <p:cNvSpPr txBox="1"/>
          <p:nvPr/>
        </p:nvSpPr>
        <p:spPr>
          <a:xfrm>
            <a:off x="9030398" y="3436640"/>
            <a:ext cx="1014879" cy="2769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labelling</a:t>
            </a:r>
            <a:endParaRPr/>
          </a:p>
        </p:txBody>
      </p:sp>
      <p:cxnSp>
        <p:nvCxnSpPr>
          <p:cNvPr id="168" name="Google Shape;168;p12"/>
          <p:cNvCxnSpPr>
            <a:stCxn id="155" idx="6"/>
            <a:endCxn id="167" idx="0"/>
          </p:cNvCxnSpPr>
          <p:nvPr/>
        </p:nvCxnSpPr>
        <p:spPr>
          <a:xfrm>
            <a:off x="8826151" y="3009624"/>
            <a:ext cx="711600" cy="426900"/>
          </a:xfrm>
          <a:prstGeom prst="bentConnector2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69" name="Google Shape;169;p12"/>
          <p:cNvCxnSpPr>
            <a:stCxn id="165" idx="6"/>
            <a:endCxn id="167" idx="2"/>
          </p:cNvCxnSpPr>
          <p:nvPr/>
        </p:nvCxnSpPr>
        <p:spPr>
          <a:xfrm rot="10800000" flipH="1">
            <a:off x="8826151" y="3713709"/>
            <a:ext cx="711600" cy="448800"/>
          </a:xfrm>
          <a:prstGeom prst="bentConnector2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0" name="Google Shape;170;p12"/>
          <p:cNvSpPr txBox="1"/>
          <p:nvPr/>
        </p:nvSpPr>
        <p:spPr>
          <a:xfrm>
            <a:off x="10613321" y="3251973"/>
            <a:ext cx="1014879" cy="646331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Low Risk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Risk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 Risk</a:t>
            </a:r>
            <a:endParaRPr/>
          </a:p>
        </p:txBody>
      </p:sp>
      <p:cxnSp>
        <p:nvCxnSpPr>
          <p:cNvPr id="171" name="Google Shape;171;p12"/>
          <p:cNvCxnSpPr>
            <a:stCxn id="167" idx="3"/>
            <a:endCxn id="170" idx="1"/>
          </p:cNvCxnSpPr>
          <p:nvPr/>
        </p:nvCxnSpPr>
        <p:spPr>
          <a:xfrm>
            <a:off x="10045277" y="3575139"/>
            <a:ext cx="5679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2" name="Google Shape;172;p12"/>
          <p:cNvSpPr txBox="1"/>
          <p:nvPr/>
        </p:nvSpPr>
        <p:spPr>
          <a:xfrm>
            <a:off x="3757457" y="3610318"/>
            <a:ext cx="1014880" cy="2769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2"/>
          <p:cNvCxnSpPr>
            <a:stCxn id="172" idx="3"/>
            <a:endCxn id="160" idx="1"/>
          </p:cNvCxnSpPr>
          <p:nvPr/>
        </p:nvCxnSpPr>
        <p:spPr>
          <a:xfrm>
            <a:off x="4772337" y="3748817"/>
            <a:ext cx="403500" cy="413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ctrTitle"/>
          </p:nvPr>
        </p:nvSpPr>
        <p:spPr>
          <a:xfrm>
            <a:off x="1173580" y="1625894"/>
            <a:ext cx="9155754" cy="381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</a:pPr>
            <a:r>
              <a:rPr lang="en-US"/>
              <a:t>SIMULATION </a:t>
            </a:r>
            <a:br>
              <a:rPr lang="en-US"/>
            </a:br>
            <a:r>
              <a:rPr lang="en-US"/>
              <a:t>IN LAPTOP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14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14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WEB APP:</a:t>
            </a:r>
            <a:endParaRPr sz="3300"/>
          </a:p>
        </p:txBody>
      </p:sp>
      <p:sp>
        <p:nvSpPr>
          <p:cNvPr id="186" name="Google Shape;186;p14"/>
          <p:cNvSpPr txBox="1"/>
          <p:nvPr/>
        </p:nvSpPr>
        <p:spPr>
          <a:xfrm>
            <a:off x="1334116" y="1420356"/>
            <a:ext cx="36174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Algorithm is Deployed using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streamlit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package.</a:t>
            </a:r>
            <a:endParaRPr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App is deployed on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streamlit share and </a:t>
            </a:r>
            <a:r>
              <a:rPr lang="en-US" sz="180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hosted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publicly on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GitHub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Link for Web App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https://share.streamlit.io/kabilan-n/face-detection-and-social-distancing/main/Streamlit/mask_det_app.py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9046" y="787400"/>
            <a:ext cx="6426966" cy="5527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15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15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4" name="Google Shape;194;p15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What we learnt :</a:t>
            </a:r>
            <a:endParaRPr sz="3300"/>
          </a:p>
        </p:txBody>
      </p:sp>
      <p:sp>
        <p:nvSpPr>
          <p:cNvPr id="196" name="Google Shape;196;p15"/>
          <p:cNvSpPr txBox="1"/>
          <p:nvPr/>
        </p:nvSpPr>
        <p:spPr>
          <a:xfrm>
            <a:off x="1369575" y="1571581"/>
            <a:ext cx="98187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+mj-lt"/>
              <a:buAutoNum type="arabicPeriod"/>
            </a:pP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Gained knowledge on how to deploy an </a:t>
            </a:r>
            <a:r>
              <a:rPr lang="en-US" sz="1900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end to end model</a:t>
            </a: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with the help of </a:t>
            </a:r>
            <a:r>
              <a:rPr lang="en-US" sz="19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streamlit</a:t>
            </a: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services.</a:t>
            </a: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+mj-lt"/>
              <a:buAutoNum type="arabicPeriod"/>
            </a:pPr>
            <a:r>
              <a:rPr lang="en-US" sz="1900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Application of mathematics</a:t>
            </a: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 real life problems (Euclidean distance is used to find distance between people)</a:t>
            </a: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+mj-lt"/>
              <a:buAutoNum type="arabicPeriod"/>
            </a:pPr>
            <a:r>
              <a:rPr lang="en-US" sz="1900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Deep Neural Networks</a:t>
            </a: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 In this case we learned about </a:t>
            </a:r>
            <a:r>
              <a:rPr lang="en-US" sz="19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mobilenet</a:t>
            </a: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which uses depth-wise separable convolutions.</a:t>
            </a: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+mj-lt"/>
              <a:buAutoNum type="arabicPeriod"/>
            </a:pP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of pre trained weights of ImageNet to further improve accuracy of our model using </a:t>
            </a:r>
            <a:r>
              <a:rPr lang="en-US" sz="1900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Transfer Learning.</a:t>
            </a:r>
            <a:r>
              <a:rPr lang="en-US" sz="19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9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+mj-lt"/>
              <a:buAutoNum type="arabicPeriod"/>
            </a:pP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Reducing the number of processes or workload on the system.</a:t>
            </a: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+mj-lt"/>
              <a:buAutoNum type="arabicPeriod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It is not necessary to always build or train a model in order to make a prediction, in the case of finding distance between two people, no model is used.</a:t>
            </a:r>
            <a:endParaRPr sz="19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16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6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3" name="Google Shape;203;p16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Future Work :</a:t>
            </a:r>
            <a:endParaRPr sz="3300"/>
          </a:p>
        </p:txBody>
      </p:sp>
      <p:sp>
        <p:nvSpPr>
          <p:cNvPr id="205" name="Google Shape;205;p16"/>
          <p:cNvSpPr txBox="1"/>
          <p:nvPr/>
        </p:nvSpPr>
        <p:spPr>
          <a:xfrm>
            <a:off x="1411250" y="1257256"/>
            <a:ext cx="9818700" cy="55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rbel"/>
              <a:buChar char="●"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Deployment of the complete model using multiple cameras at different locations, to obtain inputs from different directions.</a:t>
            </a: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rbel"/>
              <a:buChar char="●"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Notifying the person captured in the camera (Access to public database is needed), as well as authorities.</a:t>
            </a: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rbel"/>
              <a:buChar char="●"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Using heat sensors to detect a relation between the temperature and the known factors to provide a more accurate risk value.</a:t>
            </a: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rbel"/>
              <a:buChar char="●"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 the knowledge of risk in various areas, creating a path or a route that has the least risk possible.</a:t>
            </a: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50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500"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9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06" name="Google Shape;206;p16"/>
          <p:cNvGrpSpPr/>
          <p:nvPr/>
        </p:nvGrpSpPr>
        <p:grpSpPr>
          <a:xfrm>
            <a:off x="5500650" y="1869598"/>
            <a:ext cx="3100450" cy="2194625"/>
            <a:chOff x="5457775" y="1841023"/>
            <a:chExt cx="3100450" cy="2194625"/>
          </a:xfrm>
        </p:grpSpPr>
        <p:pic>
          <p:nvPicPr>
            <p:cNvPr id="207" name="Google Shape;2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57775" y="1841023"/>
              <a:ext cx="3100450" cy="2194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6"/>
            <p:cNvSpPr/>
            <p:nvPr/>
          </p:nvSpPr>
          <p:spPr>
            <a:xfrm>
              <a:off x="6295975" y="2215175"/>
              <a:ext cx="614400" cy="585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7124675" y="2323475"/>
              <a:ext cx="614400" cy="585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pic>
          <p:nvPicPr>
            <p:cNvPr id="210" name="Google Shape;21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2700000">
              <a:off x="6727012" y="2231899"/>
              <a:ext cx="561975" cy="5524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1" name="Google Shape;211;p16"/>
          <p:cNvCxnSpPr>
            <a:endCxn id="210" idx="1"/>
          </p:cNvCxnSpPr>
          <p:nvPr/>
        </p:nvCxnSpPr>
        <p:spPr>
          <a:xfrm rot="10800000" flipH="1">
            <a:off x="6100687" y="2735387"/>
            <a:ext cx="751500" cy="29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6"/>
          <p:cNvCxnSpPr/>
          <p:nvPr/>
        </p:nvCxnSpPr>
        <p:spPr>
          <a:xfrm rot="10800000" flipH="1">
            <a:off x="7086600" y="2857800"/>
            <a:ext cx="22800" cy="68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16"/>
          <p:cNvCxnSpPr/>
          <p:nvPr/>
        </p:nvCxnSpPr>
        <p:spPr>
          <a:xfrm rot="10800000">
            <a:off x="7374800" y="2692800"/>
            <a:ext cx="754800" cy="39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17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17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20" name="Google Shape;220;p17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Links :</a:t>
            </a:r>
            <a:endParaRPr sz="3300"/>
          </a:p>
        </p:txBody>
      </p:sp>
      <p:sp>
        <p:nvSpPr>
          <p:cNvPr id="222" name="Google Shape;222;p17"/>
          <p:cNvSpPr txBox="1"/>
          <p:nvPr/>
        </p:nvSpPr>
        <p:spPr>
          <a:xfrm>
            <a:off x="1354100" y="1257300"/>
            <a:ext cx="9818700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App</a:t>
            </a:r>
          </a:p>
          <a:p>
            <a:pPr marL="107950">
              <a:buClr>
                <a:schemeClr val="lt1"/>
              </a:buClr>
              <a:buSzPts val="1900"/>
            </a:pP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en-US" sz="2000" u="sng" dirty="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https://share.streamlit.io/kabilan-n/face-detection-and-social-distancing/main/Streamlit/mask_det_app.py</a:t>
            </a:r>
            <a:endParaRPr lang="en-US" sz="2000" u="sng" dirty="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07950">
              <a:buClr>
                <a:schemeClr val="lt1"/>
              </a:buClr>
              <a:buSzPts val="1900"/>
            </a:pPr>
            <a:endParaRPr lang="en-US" sz="2000" u="sng" dirty="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07950">
              <a:buClr>
                <a:schemeClr val="lt1"/>
              </a:buClr>
              <a:buSzPts val="1900"/>
            </a:pPr>
            <a:endParaRPr lang="en-US" sz="2000" u="sng" dirty="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0850" indent="-342900">
              <a:buClr>
                <a:schemeClr val="lt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chemeClr val="lt1"/>
                </a:solidFill>
                <a:latin typeface="Corbel"/>
                <a:sym typeface="Corbel"/>
              </a:rPr>
              <a:t>Web App </a:t>
            </a:r>
            <a:r>
              <a:rPr lang="en-US" sz="1900" b="1" u="sng" dirty="0" err="1">
                <a:solidFill>
                  <a:schemeClr val="lt1"/>
                </a:solidFill>
                <a:latin typeface="Corbel"/>
                <a:sym typeface="Corbel"/>
              </a:rPr>
              <a:t>Github</a:t>
            </a:r>
            <a:r>
              <a:rPr lang="en-US" sz="1900" b="1" u="sng" dirty="0">
                <a:solidFill>
                  <a:schemeClr val="lt1"/>
                </a:solidFill>
                <a:latin typeface="Corbel"/>
                <a:sym typeface="Corbel"/>
              </a:rPr>
              <a:t> page</a:t>
            </a:r>
          </a:p>
          <a:p>
            <a:pPr marL="107950" lvl="1">
              <a:buClr>
                <a:schemeClr val="lt1"/>
              </a:buClr>
              <a:buSzPts val="1900"/>
            </a:pP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</a:rPr>
              <a:t>	</a:t>
            </a:r>
            <a:r>
              <a:rPr lang="en-US" sz="2000" u="sng" dirty="0">
                <a:solidFill>
                  <a:schemeClr val="accent1"/>
                </a:solidFill>
                <a:latin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Face-Detection-and-social-Distancing/</a:t>
            </a:r>
            <a:r>
              <a:rPr lang="en-US" sz="2000" u="sng" dirty="0" err="1">
                <a:solidFill>
                  <a:schemeClr val="accent1"/>
                </a:solidFill>
                <a:latin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en-US" sz="2000" u="sng" dirty="0">
                <a:solidFill>
                  <a:schemeClr val="accent1"/>
                </a:solidFill>
                <a:latin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 main · </a:t>
            </a:r>
            <a:r>
              <a:rPr lang="en-US" sz="2000" u="sng" dirty="0" err="1">
                <a:solidFill>
                  <a:schemeClr val="accent1"/>
                </a:solidFill>
                <a:latin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Kabilan</a:t>
            </a:r>
            <a:r>
              <a:rPr lang="en-US" sz="2000" u="sng" dirty="0">
                <a:solidFill>
                  <a:schemeClr val="accent1"/>
                </a:solidFill>
                <a:latin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-n/Face-Detection-and-social-Distancing · GitHub</a:t>
            </a:r>
            <a:endParaRPr lang="en-US" sz="2000" u="sng" dirty="0">
              <a:solidFill>
                <a:schemeClr val="accent1"/>
              </a:solidFill>
              <a:latin typeface="Corbel"/>
              <a:sym typeface="Corbel"/>
            </a:endParaRPr>
          </a:p>
          <a:p>
            <a:pPr marL="107950">
              <a:buClr>
                <a:schemeClr val="lt1"/>
              </a:buClr>
              <a:buSzPts val="1900"/>
            </a:pPr>
            <a:endParaRPr lang="en-US" sz="2000" u="sng" dirty="0">
              <a:solidFill>
                <a:schemeClr val="accent1"/>
              </a:solidFill>
              <a:latin typeface="Corbel"/>
              <a:sym typeface="Corbel"/>
            </a:endParaRPr>
          </a:p>
          <a:p>
            <a:pPr marL="450850" indent="-342900">
              <a:buClr>
                <a:schemeClr val="lt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chemeClr val="lt1"/>
                </a:solidFill>
                <a:latin typeface="Corbel"/>
                <a:sym typeface="Corbel"/>
              </a:rPr>
              <a:t>IPYNB file</a:t>
            </a:r>
          </a:p>
          <a:p>
            <a:pPr marL="107950" lvl="3">
              <a:buClr>
                <a:schemeClr val="lt1"/>
              </a:buClr>
              <a:buSzPts val="1900"/>
            </a:pP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</a:rPr>
              <a:t>	</a:t>
            </a: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  <a:hlinkClick r:id="rId5"/>
              </a:rPr>
              <a:t>https://github.com/Adhithan007/Mask-Detection-and-Social-Distancing/blob/main/maskandpositionfacenet.ipynb</a:t>
            </a:r>
            <a:endParaRPr lang="en-US" sz="1900" dirty="0">
              <a:solidFill>
                <a:schemeClr val="lt1"/>
              </a:solidFill>
              <a:latin typeface="Corbel"/>
              <a:sym typeface="Corbel"/>
            </a:endParaRPr>
          </a:p>
          <a:p>
            <a:pPr marL="107950" lvl="3">
              <a:buClr>
                <a:schemeClr val="lt1"/>
              </a:buClr>
              <a:buSzPts val="1900"/>
            </a:pPr>
            <a:endParaRPr lang="en-US" sz="1900" dirty="0">
              <a:solidFill>
                <a:schemeClr val="lt1"/>
              </a:solidFill>
              <a:latin typeface="Corbel"/>
              <a:sym typeface="Corbel"/>
            </a:endParaRPr>
          </a:p>
          <a:p>
            <a:pPr marL="450850" lvl="4" indent="-342900">
              <a:buClr>
                <a:schemeClr val="lt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chemeClr val="lt1"/>
                </a:solidFill>
                <a:latin typeface="Corbel"/>
                <a:sym typeface="Corbel"/>
              </a:rPr>
              <a:t>Test Video</a:t>
            </a: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</a:rPr>
              <a:t>: </a:t>
            </a:r>
          </a:p>
          <a:p>
            <a:pPr marL="107950" lvl="6">
              <a:buClr>
                <a:schemeClr val="lt1"/>
              </a:buClr>
              <a:buSzPts val="1900"/>
            </a:pP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</a:rPr>
              <a:t>	</a:t>
            </a: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  <a:hlinkClick r:id="rId6"/>
              </a:rPr>
              <a:t>https://drive.google.com/file/d/14AMs4ockT6Cp-Q5bevdXSYH_GDgLqb9x/view?usp=sharing</a:t>
            </a:r>
            <a:endParaRPr lang="en-US" sz="1900" dirty="0">
              <a:solidFill>
                <a:schemeClr val="lt1"/>
              </a:solidFill>
              <a:latin typeface="Corbel"/>
              <a:sym typeface="Corbel"/>
            </a:endParaRPr>
          </a:p>
          <a:p>
            <a:pPr marL="107950" lvl="6">
              <a:buClr>
                <a:schemeClr val="lt1"/>
              </a:buClr>
              <a:buSzPts val="1900"/>
            </a:pP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</a:rPr>
              <a:t>				</a:t>
            </a:r>
          </a:p>
        </p:txBody>
      </p:sp>
      <p:cxnSp>
        <p:nvCxnSpPr>
          <p:cNvPr id="226" name="Google Shape;226;p17"/>
          <p:cNvCxnSpPr/>
          <p:nvPr/>
        </p:nvCxnSpPr>
        <p:spPr>
          <a:xfrm rot="10800000">
            <a:off x="7374800" y="2692800"/>
            <a:ext cx="754800" cy="39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ctrTitle"/>
          </p:nvPr>
        </p:nvSpPr>
        <p:spPr>
          <a:xfrm>
            <a:off x="3560638" y="2843493"/>
            <a:ext cx="7034400" cy="426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/>
              <a:t>Thank You</a:t>
            </a:r>
            <a:endParaRPr sz="7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4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4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8" name="Google Shape;38;p4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Dataset Details :</a:t>
            </a:r>
            <a:endParaRPr sz="3300"/>
          </a:p>
        </p:txBody>
      </p:sp>
      <p:sp>
        <p:nvSpPr>
          <p:cNvPr id="40" name="Google Shape;40;p4"/>
          <p:cNvSpPr txBox="1"/>
          <p:nvPr/>
        </p:nvSpPr>
        <p:spPr>
          <a:xfrm>
            <a:off x="1221698" y="1431561"/>
            <a:ext cx="98187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Face Mask Detection :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dataset consists of 4092 images.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With_Mask : 2162 images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Without_Mask : 1932 images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images are resized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224 x 224 x 3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and the input pixel values are scaled between -1 and 1.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data is split into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80%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for training and remaining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20%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for testing.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Additional data augmentation is done on the following parameters :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rotation_range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zoom_range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width_shift_range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height_shift_range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shear_range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horizontal_flip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fill_mode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4113" y="3507725"/>
            <a:ext cx="1809275" cy="27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7079" y="4153550"/>
            <a:ext cx="2047700" cy="17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/>
        </p:nvSpPr>
        <p:spPr>
          <a:xfrm>
            <a:off x="6262950" y="6404550"/>
            <a:ext cx="1611600" cy="38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 Mask</a:t>
            </a:r>
            <a:endParaRPr sz="13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4"/>
          <p:cNvSpPr txBox="1"/>
          <p:nvPr/>
        </p:nvSpPr>
        <p:spPr>
          <a:xfrm>
            <a:off x="9485125" y="6019650"/>
            <a:ext cx="1611600" cy="38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Without Mask</a:t>
            </a:r>
            <a:endParaRPr sz="13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5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5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Model Details :</a:t>
            </a:r>
            <a:endParaRPr sz="3300"/>
          </a:p>
        </p:txBody>
      </p:sp>
      <p:sp>
        <p:nvSpPr>
          <p:cNvPr id="52" name="Google Shape;52;p5"/>
          <p:cNvSpPr txBox="1"/>
          <p:nvPr/>
        </p:nvSpPr>
        <p:spPr>
          <a:xfrm>
            <a:off x="1411250" y="1257256"/>
            <a:ext cx="981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1418022" y="1113921"/>
            <a:ext cx="9412534" cy="1815882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1361443" y="3266608"/>
            <a:ext cx="9469113" cy="3323987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892264" y="1860291"/>
            <a:ext cx="1358936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Face Mask dataset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 txBox="1"/>
          <p:nvPr/>
        </p:nvSpPr>
        <p:spPr>
          <a:xfrm>
            <a:off x="4988758" y="1787764"/>
            <a:ext cx="1358936" cy="646331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Face Mask Detector using MobileNet V2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8085252" y="1891258"/>
            <a:ext cx="1358936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Mask Detector Model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5"/>
          <p:cNvCxnSpPr>
            <a:stCxn id="55" idx="3"/>
            <a:endCxn id="56" idx="1"/>
          </p:cNvCxnSpPr>
          <p:nvPr/>
        </p:nvCxnSpPr>
        <p:spPr>
          <a:xfrm>
            <a:off x="3251200" y="2091124"/>
            <a:ext cx="1737600" cy="198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59" name="Google Shape;59;p5"/>
          <p:cNvCxnSpPr>
            <a:stCxn id="56" idx="3"/>
            <a:endCxn id="57" idx="1"/>
          </p:cNvCxnSpPr>
          <p:nvPr/>
        </p:nvCxnSpPr>
        <p:spPr>
          <a:xfrm>
            <a:off x="6347694" y="2110930"/>
            <a:ext cx="1737600" cy="111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0" name="Google Shape;60;p5"/>
          <p:cNvSpPr txBox="1"/>
          <p:nvPr/>
        </p:nvSpPr>
        <p:spPr>
          <a:xfrm>
            <a:off x="1991052" y="4035272"/>
            <a:ext cx="1358936" cy="2769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Frame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"/>
          <p:cNvSpPr txBox="1"/>
          <p:nvPr/>
        </p:nvSpPr>
        <p:spPr>
          <a:xfrm>
            <a:off x="4089635" y="3942938"/>
            <a:ext cx="1358936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Detection using DNN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/>
          <p:nvPr/>
        </p:nvSpPr>
        <p:spPr>
          <a:xfrm>
            <a:off x="8328735" y="3850604"/>
            <a:ext cx="1358936" cy="646331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Mask Detector Model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 1)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5"/>
          <p:cNvCxnSpPr>
            <a:stCxn id="60" idx="3"/>
            <a:endCxn id="61" idx="1"/>
          </p:cNvCxnSpPr>
          <p:nvPr/>
        </p:nvCxnSpPr>
        <p:spPr>
          <a:xfrm>
            <a:off x="3349988" y="4173771"/>
            <a:ext cx="7395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64" name="Google Shape;64;p5"/>
          <p:cNvCxnSpPr>
            <a:stCxn id="61" idx="3"/>
            <a:endCxn id="62" idx="1"/>
          </p:cNvCxnSpPr>
          <p:nvPr/>
        </p:nvCxnSpPr>
        <p:spPr>
          <a:xfrm>
            <a:off x="5448571" y="4173770"/>
            <a:ext cx="28803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5" name="Google Shape;65;p5"/>
          <p:cNvSpPr/>
          <p:nvPr/>
        </p:nvSpPr>
        <p:spPr>
          <a:xfrm>
            <a:off x="6036158" y="3754864"/>
            <a:ext cx="1500212" cy="811485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Bounding Box locations of faces present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8258097" y="5294472"/>
            <a:ext cx="1500212" cy="1038701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Mask or No Mask  for faces Respectively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5"/>
          <p:cNvCxnSpPr>
            <a:stCxn id="62" idx="2"/>
            <a:endCxn id="66" idx="0"/>
          </p:cNvCxnSpPr>
          <p:nvPr/>
        </p:nvCxnSpPr>
        <p:spPr>
          <a:xfrm>
            <a:off x="9008203" y="4496935"/>
            <a:ext cx="0" cy="7974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8" name="Google Shape;68;p5"/>
          <p:cNvSpPr txBox="1"/>
          <p:nvPr/>
        </p:nvSpPr>
        <p:spPr>
          <a:xfrm>
            <a:off x="1570530" y="1234549"/>
            <a:ext cx="944070" cy="307777"/>
          </a:xfrm>
          <a:prstGeom prst="rect">
            <a:avLst/>
          </a:prstGeom>
          <a:solidFill>
            <a:srgbClr val="D8D8D8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 txBox="1"/>
          <p:nvPr/>
        </p:nvSpPr>
        <p:spPr>
          <a:xfrm>
            <a:off x="1570530" y="3427538"/>
            <a:ext cx="944070" cy="307777"/>
          </a:xfrm>
          <a:prstGeom prst="rect">
            <a:avLst/>
          </a:prstGeom>
          <a:solidFill>
            <a:srgbClr val="D8D8D8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6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6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6" name="Google Shape;76;p6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6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Model Details :</a:t>
            </a:r>
            <a:endParaRPr sz="3300"/>
          </a:p>
        </p:txBody>
      </p:sp>
      <p:sp>
        <p:nvSpPr>
          <p:cNvPr id="78" name="Google Shape;78;p6"/>
          <p:cNvSpPr txBox="1"/>
          <p:nvPr/>
        </p:nvSpPr>
        <p:spPr>
          <a:xfrm>
            <a:off x="1411250" y="1257256"/>
            <a:ext cx="98187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Input Shape :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224 x 224 x 3</a:t>
            </a: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Number Of Layers :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159</a:t>
            </a: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Trainable Parameters :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164,226</a:t>
            </a: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Size of Model after saving as a .hdf5 file : </a:t>
            </a:r>
            <a:r>
              <a:rPr lang="en-US" sz="1800" b="1" i="0" u="sng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12 MB</a:t>
            </a:r>
            <a:endParaRPr sz="1800" b="1" i="0" u="sng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small size makes it easier for the model to be deployable on most of the platforms with ease.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Number of epochs : 20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0863" y="4742150"/>
            <a:ext cx="9067875" cy="17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7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7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Accuracy :</a:t>
            </a:r>
            <a:endParaRPr sz="3300"/>
          </a:p>
        </p:txBody>
      </p:sp>
      <p:sp>
        <p:nvSpPr>
          <p:cNvPr id="87" name="Google Shape;87;p7"/>
          <p:cNvSpPr txBox="1"/>
          <p:nvPr/>
        </p:nvSpPr>
        <p:spPr>
          <a:xfrm>
            <a:off x="1411250" y="1257256"/>
            <a:ext cx="98187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final accuracy of the mask detection model is :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98%</a:t>
            </a: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8" name="Google Shape;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75" y="2151675"/>
            <a:ext cx="50482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8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8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8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8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GPU Details :</a:t>
            </a:r>
            <a:endParaRPr sz="3300"/>
          </a:p>
        </p:txBody>
      </p:sp>
      <p:sp>
        <p:nvSpPr>
          <p:cNvPr id="97" name="Google Shape;97;p8"/>
          <p:cNvSpPr txBox="1"/>
          <p:nvPr/>
        </p:nvSpPr>
        <p:spPr>
          <a:xfrm>
            <a:off x="1411250" y="1257256"/>
            <a:ext cx="98187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model has been trained on the Google Colab platform.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GPU used in the runtime is : Tesla K80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Memory of GPU used :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4.84 GB</a:t>
            </a: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Time taken to train the model on the GPU : 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Each epoch in the model takes an average of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42.65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seconds to complete 102 steps.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Total Time Taken :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853 seconds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                          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14 minutes</a:t>
            </a: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Without a GPU, each epoch took a minimum of 2 minutes to complete the same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102 steps.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9475" y="3670875"/>
            <a:ext cx="2733251" cy="27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9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9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5" name="Google Shape;105;p9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9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Performance Details :</a:t>
            </a:r>
            <a:endParaRPr sz="3300"/>
          </a:p>
        </p:txBody>
      </p:sp>
      <p:sp>
        <p:nvSpPr>
          <p:cNvPr id="107" name="Google Shape;107;p9"/>
          <p:cNvSpPr txBox="1"/>
          <p:nvPr/>
        </p:nvSpPr>
        <p:spPr>
          <a:xfrm>
            <a:off x="1411250" y="1257256"/>
            <a:ext cx="9818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Optimizer Used :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Adam (Learning Rate = 0.0001)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For performance tweaks, different optimizers like Adamax, Adagrad etc. were used, but ADAM optimizer gave the highest accuracy 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Loss Function :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Different combinations of loss functions and activation functions in last layers were tested : like , binary_crossentropy and sigmoid , categorical_crossentropy and softmax. Out of which the latter gave the higher accuracy.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7375" y="3755325"/>
            <a:ext cx="3921940" cy="28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4818" y="3755325"/>
            <a:ext cx="3873004" cy="28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0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0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6" name="Google Shape;116;p10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 dirty="0"/>
              <a:t>Social Distancing :</a:t>
            </a:r>
            <a:endParaRPr sz="3300" dirty="0"/>
          </a:p>
        </p:txBody>
      </p:sp>
      <p:sp>
        <p:nvSpPr>
          <p:cNvPr id="117" name="Google Shape;117;p10"/>
          <p:cNvSpPr txBox="1"/>
          <p:nvPr/>
        </p:nvSpPr>
        <p:spPr>
          <a:xfrm>
            <a:off x="1411250" y="1257256"/>
            <a:ext cx="981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Finding distance b/w people wrt threshold.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1411250" y="1936214"/>
            <a:ext cx="9469113" cy="4616648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1779385" y="2579005"/>
            <a:ext cx="1358936" cy="2769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Frame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3877968" y="2486671"/>
            <a:ext cx="1358936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Detection using DNN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8117068" y="2394338"/>
            <a:ext cx="1429574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centroids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 each boxes)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0"/>
          <p:cNvCxnSpPr>
            <a:stCxn id="119" idx="3"/>
            <a:endCxn id="120" idx="1"/>
          </p:cNvCxnSpPr>
          <p:nvPr/>
        </p:nvCxnSpPr>
        <p:spPr>
          <a:xfrm>
            <a:off x="3138321" y="2717505"/>
            <a:ext cx="7395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23" name="Google Shape;123;p10"/>
          <p:cNvCxnSpPr>
            <a:stCxn id="120" idx="3"/>
            <a:endCxn id="121" idx="1"/>
          </p:cNvCxnSpPr>
          <p:nvPr/>
        </p:nvCxnSpPr>
        <p:spPr>
          <a:xfrm rot="10800000" flipH="1">
            <a:off x="5236904" y="2625104"/>
            <a:ext cx="2880300" cy="92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4" name="Google Shape;124;p10"/>
          <p:cNvSpPr/>
          <p:nvPr/>
        </p:nvSpPr>
        <p:spPr>
          <a:xfrm>
            <a:off x="5824491" y="2298597"/>
            <a:ext cx="1500212" cy="811485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Bounding Box locations of faces present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7730066" y="3459576"/>
            <a:ext cx="2192867" cy="584269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Centroids for boxes Respectively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0"/>
          <p:cNvCxnSpPr>
            <a:stCxn id="121" idx="2"/>
            <a:endCxn id="125" idx="0"/>
          </p:cNvCxnSpPr>
          <p:nvPr/>
        </p:nvCxnSpPr>
        <p:spPr>
          <a:xfrm flipH="1">
            <a:off x="8826455" y="2856003"/>
            <a:ext cx="5400" cy="6036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7" name="Google Shape;127;p10"/>
          <p:cNvSpPr txBox="1"/>
          <p:nvPr/>
        </p:nvSpPr>
        <p:spPr>
          <a:xfrm>
            <a:off x="7789333" y="4782649"/>
            <a:ext cx="2133599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Euclidean  distance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(from each centroid)</a:t>
            </a:r>
            <a:endParaRPr/>
          </a:p>
        </p:txBody>
      </p:sp>
      <p:cxnSp>
        <p:nvCxnSpPr>
          <p:cNvPr id="128" name="Google Shape;128;p10"/>
          <p:cNvCxnSpPr>
            <a:stCxn id="125" idx="4"/>
            <a:endCxn id="127" idx="0"/>
          </p:cNvCxnSpPr>
          <p:nvPr/>
        </p:nvCxnSpPr>
        <p:spPr>
          <a:xfrm>
            <a:off x="8826499" y="4043845"/>
            <a:ext cx="29700" cy="7389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9" name="Google Shape;129;p10"/>
          <p:cNvSpPr txBox="1"/>
          <p:nvPr/>
        </p:nvSpPr>
        <p:spPr>
          <a:xfrm>
            <a:off x="5574533" y="4781094"/>
            <a:ext cx="1476533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Violating Points</a:t>
            </a:r>
            <a:endParaRPr/>
          </a:p>
        </p:txBody>
      </p:sp>
      <p:cxnSp>
        <p:nvCxnSpPr>
          <p:cNvPr id="130" name="Google Shape;130;p10"/>
          <p:cNvCxnSpPr>
            <a:stCxn id="127" idx="1"/>
            <a:endCxn id="129" idx="3"/>
          </p:cNvCxnSpPr>
          <p:nvPr/>
        </p:nvCxnSpPr>
        <p:spPr>
          <a:xfrm rot="10800000">
            <a:off x="7051033" y="5011981"/>
            <a:ext cx="738300" cy="15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31" name="Google Shape;131;p10"/>
          <p:cNvSpPr txBox="1"/>
          <p:nvPr/>
        </p:nvSpPr>
        <p:spPr>
          <a:xfrm>
            <a:off x="1590584" y="4596427"/>
            <a:ext cx="1476533" cy="830997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Boxes for respective distances</a:t>
            </a:r>
            <a:endParaRPr/>
          </a:p>
        </p:txBody>
      </p:sp>
      <p:cxnSp>
        <p:nvCxnSpPr>
          <p:cNvPr id="132" name="Google Shape;132;p10"/>
          <p:cNvCxnSpPr>
            <a:stCxn id="129" idx="1"/>
            <a:endCxn id="131" idx="3"/>
          </p:cNvCxnSpPr>
          <p:nvPr/>
        </p:nvCxnSpPr>
        <p:spPr>
          <a:xfrm rot="10800000">
            <a:off x="3067133" y="5011927"/>
            <a:ext cx="2507400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33" name="Google Shape;133;p10"/>
          <p:cNvSpPr/>
          <p:nvPr/>
        </p:nvSpPr>
        <p:spPr>
          <a:xfrm>
            <a:off x="3618663" y="4492574"/>
            <a:ext cx="1500212" cy="1038701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Near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050" b="0" i="0" u="none" strike="noStrike" cap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Not Near 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faces Respectively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72;p12">
            <a:extLst>
              <a:ext uri="{FF2B5EF4-FFF2-40B4-BE49-F238E27FC236}">
                <a16:creationId xmlns:a16="http://schemas.microsoft.com/office/drawing/2014/main" id="{7E6F5C91-62F2-4EB8-B3D7-62738C9E0DED}"/>
              </a:ext>
            </a:extLst>
          </p:cNvPr>
          <p:cNvSpPr txBox="1"/>
          <p:nvPr/>
        </p:nvSpPr>
        <p:spPr>
          <a:xfrm>
            <a:off x="5805359" y="4041567"/>
            <a:ext cx="1014880" cy="2769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73;p12">
            <a:extLst>
              <a:ext uri="{FF2B5EF4-FFF2-40B4-BE49-F238E27FC236}">
                <a16:creationId xmlns:a16="http://schemas.microsoft.com/office/drawing/2014/main" id="{2EB19871-38BF-463E-93FC-D1526214C9F6}"/>
              </a:ext>
            </a:extLst>
          </p:cNvPr>
          <p:cNvCxnSpPr>
            <a:cxnSpLocks/>
            <a:stCxn id="24" idx="2"/>
            <a:endCxn id="129" idx="0"/>
          </p:cNvCxnSpPr>
          <p:nvPr/>
        </p:nvCxnSpPr>
        <p:spPr>
          <a:xfrm rot="16200000" flipH="1">
            <a:off x="6081535" y="4549829"/>
            <a:ext cx="462528" cy="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1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11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Combination of the above :</a:t>
            </a:r>
            <a:endParaRPr sz="3300"/>
          </a:p>
        </p:txBody>
      </p:sp>
      <p:sp>
        <p:nvSpPr>
          <p:cNvPr id="141" name="Google Shape;141;p11"/>
          <p:cNvSpPr txBox="1"/>
          <p:nvPr/>
        </p:nvSpPr>
        <p:spPr>
          <a:xfrm>
            <a:off x="1411250" y="1257256"/>
            <a:ext cx="98187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face mask detection model and the estimation of distance between people have been combined to give the user a risk level based on the parameters.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a person is alone and not wearing a mask, </a:t>
            </a:r>
            <a:r>
              <a:rPr lang="en-US" sz="1800" b="1" i="0" u="none" strike="noStrike" cap="none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No Risk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  <a:endParaRPr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 more than one person : 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2167467" y="2857654"/>
            <a:ext cx="7857065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both are apart and wearing a mask ,</a:t>
            </a:r>
            <a:r>
              <a:rPr lang="en-US" sz="1800" b="1" i="0" u="none" strike="noStrike" cap="none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Low Risk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  <a:endParaRPr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both are near and wearing a mask ,</a:t>
            </a:r>
            <a:r>
              <a:rPr lang="en-US" sz="1800" b="1" i="0" u="none" strike="noStrike" cap="none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1" i="0" u="none" strike="noStrike" cap="non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Risk</a:t>
            </a:r>
            <a:r>
              <a:rPr lang="en-US" sz="1800" b="1" i="0" u="none" strike="noStrike" cap="none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  <a:endParaRPr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both are apart and not wearing a mask ,</a:t>
            </a:r>
            <a:r>
              <a:rPr lang="en-US" sz="1800" b="1" i="0" u="none" strike="noStrike" cap="none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1" i="0" u="none" strike="noStrike" cap="non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Risk</a:t>
            </a:r>
            <a:r>
              <a:rPr lang="en-US" sz="1800" b="1" i="0" u="none" strike="noStrike" cap="none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  <a:endParaRPr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both are near and not wearing a mask ,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High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Risk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1036</Words>
  <Application>Microsoft Office PowerPoint</Application>
  <PresentationFormat>Widescreen</PresentationFormat>
  <Paragraphs>235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Corbel</vt:lpstr>
      <vt:lpstr>Century Schoolbook</vt:lpstr>
      <vt:lpstr>Arial</vt:lpstr>
      <vt:lpstr>Headlines</vt:lpstr>
      <vt:lpstr>MASK AND   SOCIAL DISTANCING        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  IN LAPTOP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AI_Engineers</dc:title>
  <cp:lastModifiedBy>Adhithan Pushparaj</cp:lastModifiedBy>
  <cp:revision>3</cp:revision>
  <dcterms:modified xsi:type="dcterms:W3CDTF">2021-10-15T09:18:03Z</dcterms:modified>
</cp:coreProperties>
</file>