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1" r:id="rId9"/>
    <p:sldId id="262" r:id="rId10"/>
    <p:sldId id="269" r:id="rId11"/>
    <p:sldId id="270" r:id="rId12"/>
    <p:sldId id="263" r:id="rId13"/>
    <p:sldId id="266" r:id="rId14"/>
    <p:sldId id="267" r:id="rId15"/>
  </p:sldIdLst>
  <p:sldSz cx="12192000" cy="6858000"/>
  <p:notesSz cx="6858000" cy="9144000"/>
  <p:embeddedFontLst>
    <p:embeddedFont>
      <p:font typeface="Bahnschrift" panose="020B0502040204020203" pitchFamily="34" charset="0"/>
      <p:regular r:id="rId17"/>
      <p:bold r:id="rId18"/>
    </p:embeddedFont>
    <p:embeddedFont>
      <p:font typeface="Century Schoolbook" panose="02040604050505020304" pitchFamily="18" charset="0"/>
      <p:regular r:id="rId19"/>
      <p:bold r:id="rId20"/>
      <p:italic r:id="rId21"/>
      <p:boldItalic r:id="rId22"/>
    </p:embeddedFont>
    <p:embeddedFont>
      <p:font typeface="Corbel" panose="020B0503020204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jX0sS+q1SeRisCo8fZluBzcccL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77A9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20c59dadb_1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" name="Google Shape;84;gf20c59dadb_1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9227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20c59dadb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f20c59dadb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20c59dadb_1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f20c59dadb_1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20c59dadb_1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f20c59dadb_1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f7a32cd11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gf7a32cd11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f20c59dadb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gf20c59dadb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f7e950a6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gf7e950a6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20c59dadb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f20c59dadb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20c59dadb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f20c59dadb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20c59dadb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gf20c59dadb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20c59dadb_1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gf20c59dadb_1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20c59dadb_1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gf20c59dadb_1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 title="Page Number Shape"/>
          <p:cNvSpPr/>
          <p:nvPr/>
        </p:nvSpPr>
        <p:spPr>
          <a:xfrm>
            <a:off x="11784011" y="1189204"/>
            <a:ext cx="407988" cy="819150"/>
          </a:xfrm>
          <a:custGeom>
            <a:avLst/>
            <a:gdLst/>
            <a:ahLst/>
            <a:cxnLst/>
            <a:rect l="l" t="t" r="r" b="b"/>
            <a:pathLst>
              <a:path w="1799" h="3612" extrusionOk="0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5" name="Google Shape;15;p8"/>
          <p:cNvSpPr txBox="1"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700"/>
              <a:buFont typeface="Century Schoolbook"/>
              <a:buNone/>
              <a:defRPr sz="7700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8"/>
          <p:cNvSpPr txBox="1"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 b="0" i="1">
                <a:solidFill>
                  <a:schemeClr val="lt2"/>
                </a:solidFill>
              </a:defRPr>
            </a:lvl1pPr>
            <a:lvl2pPr lvl="1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/>
            </a:lvl2pPr>
            <a:lvl3pPr lvl="2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/>
            </a:lvl3pPr>
            <a:lvl4pPr lvl="3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4pPr>
            <a:lvl5pPr lvl="4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5pPr>
            <a:lvl6pPr lvl="5" algn="ctr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6pPr>
            <a:lvl7pPr lvl="6" algn="ctr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7pPr>
            <a:lvl8pPr lvl="7" algn="ctr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8pPr>
            <a:lvl9pPr lvl="8" algn="ctr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dt" idx="10"/>
          </p:nvPr>
        </p:nvSpPr>
        <p:spPr>
          <a:xfrm>
            <a:off x="1088913" y="6314440"/>
            <a:ext cx="159662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ftr" idx="11"/>
          </p:nvPr>
        </p:nvSpPr>
        <p:spPr>
          <a:xfrm>
            <a:off x="3000591" y="6314440"/>
            <a:ext cx="51226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ldNum" idx="12"/>
          </p:nvPr>
        </p:nvSpPr>
        <p:spPr>
          <a:xfrm>
            <a:off x="11784011" y="1416216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1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lvl="1" indent="0" algn="r">
              <a:spcBef>
                <a:spcPts val="0"/>
              </a:spcBef>
              <a:buNone/>
              <a:defRPr sz="1200" b="0" i="1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lvl="2" indent="0" algn="r">
              <a:spcBef>
                <a:spcPts val="0"/>
              </a:spcBef>
              <a:buNone/>
              <a:defRPr sz="1200" b="0" i="1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lvl="3" indent="0" algn="r">
              <a:spcBef>
                <a:spcPts val="0"/>
              </a:spcBef>
              <a:buNone/>
              <a:defRPr sz="1200" b="0" i="1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lvl="4" indent="0" algn="r">
              <a:spcBef>
                <a:spcPts val="0"/>
              </a:spcBef>
              <a:buNone/>
              <a:defRPr sz="1200" b="0" i="1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lvl="5" indent="0" algn="r">
              <a:spcBef>
                <a:spcPts val="0"/>
              </a:spcBef>
              <a:buNone/>
              <a:defRPr sz="1200" b="0" i="1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lvl="6" indent="0" algn="r">
              <a:spcBef>
                <a:spcPts val="0"/>
              </a:spcBef>
              <a:buNone/>
              <a:defRPr sz="1200" b="0" i="1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lvl="7" indent="0" algn="r">
              <a:spcBef>
                <a:spcPts val="0"/>
              </a:spcBef>
              <a:buNone/>
              <a:defRPr sz="1200" b="0" i="1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lvl="8" indent="0" algn="r">
              <a:spcBef>
                <a:spcPts val="0"/>
              </a:spcBef>
              <a:buNone/>
              <a:defRPr sz="1200" b="0" i="1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0" name="Google Shape;20;p8" title="Verticle Rule Line"/>
          <p:cNvCxnSpPr/>
          <p:nvPr/>
        </p:nvCxnSpPr>
        <p:spPr>
          <a:xfrm>
            <a:off x="773855" y="1257300"/>
            <a:ext cx="0" cy="5600700"/>
          </a:xfrm>
          <a:prstGeom prst="straightConnector1">
            <a:avLst/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 title="Page Number Shape"/>
          <p:cNvSpPr/>
          <p:nvPr/>
        </p:nvSpPr>
        <p:spPr>
          <a:xfrm>
            <a:off x="11784011" y="5380580"/>
            <a:ext cx="407988" cy="819150"/>
          </a:xfrm>
          <a:custGeom>
            <a:avLst/>
            <a:gdLst/>
            <a:ahLst/>
            <a:cxnLst/>
            <a:rect l="l" t="t" r="r" b="b"/>
            <a:pathLst>
              <a:path w="1799" h="3612" extrusionOk="0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7" name="Google Shape;7;p6"/>
          <p:cNvSpPr txBox="1"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000"/>
              <a:buFont typeface="Century Schoolbook"/>
              <a:buNone/>
              <a:defRPr sz="5000" b="0" i="1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42900" algn="l" rtl="0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Corbel"/>
              <a:buChar char="–"/>
              <a:defRPr sz="1800" b="0" i="0" u="none" strike="noStrike" cap="non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30200" algn="l" rtl="0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17500" algn="l" rtl="0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Corbel"/>
              <a:buChar char="–"/>
              <a:defRPr sz="1400" b="0" i="0" u="none" strike="noStrike" cap="non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17500" algn="l" rtl="0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Arial"/>
              <a:buChar char="•"/>
              <a:defRPr sz="1400" b="0" i="1" u="none" strike="noStrike" cap="non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17500" algn="l" rtl="0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Corbel"/>
              <a:buChar char="–"/>
              <a:defRPr sz="1400" b="0" i="0" u="none" strike="noStrike" cap="non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17500" algn="l" rtl="0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Arial"/>
              <a:buChar char="•"/>
              <a:defRPr sz="1400" b="0" i="1" u="none" strike="noStrike" cap="non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17500" algn="l" rtl="0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Corbel"/>
              <a:buChar char="–"/>
              <a:defRPr sz="1400" b="0" i="0" u="none" strike="noStrike" cap="non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17500" algn="l" rtl="0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Arial"/>
              <a:buChar char="•"/>
              <a:defRPr sz="1400" b="0" i="1" u="none" strike="noStrike" cap="non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dt" idx="10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1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ftr" idx="11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1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sldNum" idx="12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1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1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1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1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1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1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1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1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1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2" name="Google Shape;12;p6" title="Horizontal Rule Line"/>
          <p:cNvCxnSpPr/>
          <p:nvPr/>
        </p:nvCxnSpPr>
        <p:spPr>
          <a:xfrm>
            <a:off x="0" y="6199730"/>
            <a:ext cx="4495800" cy="0"/>
          </a:xfrm>
          <a:prstGeom prst="straightConnector1">
            <a:avLst/>
          </a:prstGeom>
          <a:noFill/>
          <a:ln w="25400" cap="flat" cmpd="sng">
            <a:solidFill>
              <a:srgbClr val="FEFEFE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hare.streamlit.io/kabilan-n/face-detection-and-social-distancing/main/Streamlit/mask_det_app.py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6" name="Google Shape;26;p1"/>
          <p:cNvSpPr txBox="1">
            <a:spLocks noGrp="1"/>
          </p:cNvSpPr>
          <p:nvPr>
            <p:ph type="ctrTitle"/>
          </p:nvPr>
        </p:nvSpPr>
        <p:spPr>
          <a:xfrm>
            <a:off x="677599" y="1140450"/>
            <a:ext cx="8910283" cy="2756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Schoolbook"/>
              <a:buNone/>
            </a:pPr>
            <a:r>
              <a:rPr lang="en-US" sz="4800" dirty="0"/>
              <a:t>MASK AND SOCIAL DISTANCING DETECTION</a:t>
            </a:r>
            <a:endParaRPr dirty="0"/>
          </a:p>
        </p:txBody>
      </p:sp>
      <p:cxnSp>
        <p:nvCxnSpPr>
          <p:cNvPr id="27" name="Google Shape;27;p1"/>
          <p:cNvCxnSpPr/>
          <p:nvPr/>
        </p:nvCxnSpPr>
        <p:spPr>
          <a:xfrm rot="10800000" flipH="1">
            <a:off x="1591" y="773858"/>
            <a:ext cx="6094409" cy="1"/>
          </a:xfrm>
          <a:prstGeom prst="straightConnector1">
            <a:avLst/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" name="Google Shape;28;p1"/>
          <p:cNvSpPr/>
          <p:nvPr/>
        </p:nvSpPr>
        <p:spPr>
          <a:xfrm>
            <a:off x="11784011" y="1189204"/>
            <a:ext cx="407988" cy="819150"/>
          </a:xfrm>
          <a:custGeom>
            <a:avLst/>
            <a:gdLst/>
            <a:ahLst/>
            <a:cxnLst/>
            <a:rect l="l" t="t" r="r" b="b"/>
            <a:pathLst>
              <a:path w="1799" h="3612" extrusionOk="0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cxnSp>
        <p:nvCxnSpPr>
          <p:cNvPr id="29" name="Google Shape;29;p1"/>
          <p:cNvCxnSpPr/>
          <p:nvPr/>
        </p:nvCxnSpPr>
        <p:spPr>
          <a:xfrm>
            <a:off x="7534656" y="6201007"/>
            <a:ext cx="4657344" cy="0"/>
          </a:xfrm>
          <a:prstGeom prst="straightConnector1">
            <a:avLst/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" name="Google Shape;31;p1"/>
          <p:cNvSpPr txBox="1"/>
          <p:nvPr/>
        </p:nvSpPr>
        <p:spPr>
          <a:xfrm>
            <a:off x="1221698" y="2323475"/>
            <a:ext cx="97660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20c59dadb_1_90"/>
          <p:cNvSpPr txBox="1">
            <a:spLocks noGrp="1"/>
          </p:cNvSpPr>
          <p:nvPr>
            <p:ph type="subTitle" idx="1"/>
          </p:nvPr>
        </p:nvSpPr>
        <p:spPr>
          <a:xfrm>
            <a:off x="773855" y="221876"/>
            <a:ext cx="7034400" cy="7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</a:pPr>
            <a:r>
              <a:rPr lang="en-US" sz="3300"/>
              <a:t>Combination of the above Model :</a:t>
            </a:r>
            <a:endParaRPr lang="en-US" sz="33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4D2ED5-B23C-4AC8-859C-56340D6B8795}"/>
              </a:ext>
            </a:extLst>
          </p:cNvPr>
          <p:cNvSpPr txBox="1"/>
          <p:nvPr/>
        </p:nvSpPr>
        <p:spPr>
          <a:xfrm>
            <a:off x="440267" y="866706"/>
            <a:ext cx="11575627" cy="56938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BE5BFD-C72A-4C3D-885B-583CA8AF0ACE}"/>
              </a:ext>
            </a:extLst>
          </p:cNvPr>
          <p:cNvSpPr txBox="1"/>
          <p:nvPr/>
        </p:nvSpPr>
        <p:spPr>
          <a:xfrm>
            <a:off x="544946" y="1166968"/>
            <a:ext cx="1358936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Bahnschrift" panose="020B0502040204020203" pitchFamily="34" charset="0"/>
              </a:rPr>
              <a:t>Input Frame</a:t>
            </a:r>
            <a:endParaRPr lang="en-IN" sz="1200" dirty="0">
              <a:latin typeface="Bahnschrift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F97F91-BB10-4750-A69B-0C78A31A0E1D}"/>
              </a:ext>
            </a:extLst>
          </p:cNvPr>
          <p:cNvSpPr txBox="1"/>
          <p:nvPr/>
        </p:nvSpPr>
        <p:spPr>
          <a:xfrm>
            <a:off x="2643529" y="1074634"/>
            <a:ext cx="135893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Bahnschrift" panose="020B0502040204020203" pitchFamily="34" charset="0"/>
              </a:rPr>
              <a:t>Face Detection using DNN</a:t>
            </a:r>
            <a:endParaRPr lang="en-IN" sz="1200" dirty="0">
              <a:latin typeface="Bahnschrift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21CCF9-0034-435C-8E1A-7A7C85024BDF}"/>
              </a:ext>
            </a:extLst>
          </p:cNvPr>
          <p:cNvSpPr txBox="1"/>
          <p:nvPr/>
        </p:nvSpPr>
        <p:spPr>
          <a:xfrm>
            <a:off x="5234747" y="2686459"/>
            <a:ext cx="1358936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Bahnschrift" panose="020B0502040204020203" pitchFamily="34" charset="0"/>
              </a:rPr>
              <a:t>Face Mask Detector Model</a:t>
            </a:r>
          </a:p>
          <a:p>
            <a:pPr algn="ctr"/>
            <a:r>
              <a:rPr lang="en-US" sz="1200" dirty="0">
                <a:latin typeface="Bahnschrift" panose="020B0502040204020203" pitchFamily="34" charset="0"/>
              </a:rPr>
              <a:t>(Part 1)</a:t>
            </a:r>
            <a:endParaRPr lang="en-IN" sz="1200" dirty="0">
              <a:latin typeface="Bahnschrift" panose="020B0502040204020203" pitchFamily="34" charset="0"/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60445CE-3842-4FF0-9499-7E7CE1B01FF0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1903882" y="1305467"/>
            <a:ext cx="739647" cy="1"/>
          </a:xfrm>
          <a:prstGeom prst="bentConnector3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0833FC2-CA62-426D-AEBF-3B9D608F5170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rot="16200000" flipH="1">
            <a:off x="4043526" y="815770"/>
            <a:ext cx="1150160" cy="2591218"/>
          </a:xfrm>
          <a:prstGeom prst="bentConnector3">
            <a:avLst>
              <a:gd name="adj1" fmla="val 62514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377E4D5B-B08A-41DE-BA44-AE3B744B56F5}"/>
              </a:ext>
            </a:extLst>
          </p:cNvPr>
          <p:cNvSpPr/>
          <p:nvPr/>
        </p:nvSpPr>
        <p:spPr>
          <a:xfrm>
            <a:off x="3173085" y="1814269"/>
            <a:ext cx="1500212" cy="8114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Bahnschrift" panose="020B0502040204020203" pitchFamily="34" charset="0"/>
                <a:cs typeface="Arial"/>
              </a:rPr>
              <a:t>Bounding Box locations for each  faces</a:t>
            </a:r>
            <a:endParaRPr lang="en-IN" sz="1050" dirty="0">
              <a:solidFill>
                <a:srgbClr val="000000"/>
              </a:solidFill>
              <a:latin typeface="Bahnschrift" panose="020B0502040204020203" pitchFamily="34" charset="0"/>
              <a:cs typeface="Arial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9ED2E6C-E9A1-4B3F-9623-DD2CE569A9C9}"/>
              </a:ext>
            </a:extLst>
          </p:cNvPr>
          <p:cNvSpPr/>
          <p:nvPr/>
        </p:nvSpPr>
        <p:spPr>
          <a:xfrm>
            <a:off x="7325939" y="2490273"/>
            <a:ext cx="1500212" cy="103870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rgbClr val="00CC00"/>
                </a:solidFill>
                <a:latin typeface="Bahnschrift" panose="020B0502040204020203" pitchFamily="34" charset="0"/>
              </a:rPr>
              <a:t>Mask</a:t>
            </a:r>
            <a:r>
              <a:rPr lang="en-US" sz="1050" dirty="0">
                <a:latin typeface="Bahnschrift" panose="020B0502040204020203" pitchFamily="34" charset="0"/>
              </a:rPr>
              <a:t> or </a:t>
            </a:r>
            <a:r>
              <a:rPr lang="en-US" sz="1050" dirty="0">
                <a:solidFill>
                  <a:srgbClr val="FF0000"/>
                </a:solidFill>
                <a:latin typeface="Bahnschrift" panose="020B0502040204020203" pitchFamily="34" charset="0"/>
              </a:rPr>
              <a:t>No Mask  </a:t>
            </a:r>
            <a:r>
              <a:rPr lang="en-US" sz="1050" dirty="0">
                <a:latin typeface="Bahnschrift" panose="020B0502040204020203" pitchFamily="34" charset="0"/>
              </a:rPr>
              <a:t>for faces Respectively</a:t>
            </a:r>
            <a:endParaRPr lang="en-IN" sz="1050" dirty="0">
              <a:latin typeface="Bahnschrift" panose="020B050204020402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C23E082-322D-4111-86B9-ECA261C71254}"/>
              </a:ext>
            </a:extLst>
          </p:cNvPr>
          <p:cNvSpPr txBox="1"/>
          <p:nvPr/>
        </p:nvSpPr>
        <p:spPr>
          <a:xfrm>
            <a:off x="2087141" y="4162511"/>
            <a:ext cx="1429574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Bahnschrift" panose="020B0502040204020203" pitchFamily="34" charset="0"/>
              </a:rPr>
              <a:t>Finding centroids </a:t>
            </a:r>
          </a:p>
          <a:p>
            <a:pPr algn="ctr"/>
            <a:r>
              <a:rPr lang="en-US" sz="1200" dirty="0">
                <a:latin typeface="Bahnschrift" panose="020B0502040204020203" pitchFamily="34" charset="0"/>
              </a:rPr>
              <a:t>(for each boxes)</a:t>
            </a:r>
            <a:endParaRPr lang="en-IN" sz="1200" dirty="0">
              <a:latin typeface="Bahnschrift" panose="020B0502040204020203" pitchFamily="34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0B53020-664F-4C13-9079-4A826D1ED1F8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2801928" y="4624176"/>
            <a:ext cx="0" cy="69765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CC1C1B1-7E52-47BC-9110-055DC8B43950}"/>
              </a:ext>
            </a:extLst>
          </p:cNvPr>
          <p:cNvSpPr txBox="1"/>
          <p:nvPr/>
        </p:nvSpPr>
        <p:spPr>
          <a:xfrm>
            <a:off x="4818016" y="5407729"/>
            <a:ext cx="2133599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Bahnschrift" panose="020B0502040204020203" pitchFamily="34" charset="0"/>
              </a:rPr>
              <a:t>Finding Euclidean  distance </a:t>
            </a:r>
          </a:p>
          <a:p>
            <a:pPr algn="ctr"/>
            <a:r>
              <a:rPr lang="en-US" sz="1200" dirty="0">
                <a:latin typeface="Bahnschrift" panose="020B0502040204020203" pitchFamily="34" charset="0"/>
              </a:rPr>
              <a:t>(from each centroid)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F3CAA72-058E-4710-94F6-035FD918DDD9}"/>
              </a:ext>
            </a:extLst>
          </p:cNvPr>
          <p:cNvCxnSpPr>
            <a:cxnSpLocks/>
          </p:cNvCxnSpPr>
          <p:nvPr/>
        </p:nvCxnSpPr>
        <p:spPr>
          <a:xfrm>
            <a:off x="2801928" y="5638563"/>
            <a:ext cx="2045487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34C3CFF-CC96-408E-981E-5FB681A56CD6}"/>
              </a:ext>
            </a:extLst>
          </p:cNvPr>
          <p:cNvSpPr txBox="1"/>
          <p:nvPr/>
        </p:nvSpPr>
        <p:spPr>
          <a:xfrm>
            <a:off x="5175948" y="3931678"/>
            <a:ext cx="141773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Bahnschrift" panose="020B0502040204020203" pitchFamily="34" charset="0"/>
              </a:rPr>
              <a:t>Finding Violating Points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A96E51-3E03-45D7-A66C-DC2E4B74758D}"/>
              </a:ext>
            </a:extLst>
          </p:cNvPr>
          <p:cNvCxnSpPr>
            <a:cxnSpLocks/>
            <a:stCxn id="39" idx="0"/>
            <a:endCxn id="41" idx="2"/>
          </p:cNvCxnSpPr>
          <p:nvPr/>
        </p:nvCxnSpPr>
        <p:spPr>
          <a:xfrm flipV="1">
            <a:off x="5884816" y="4393343"/>
            <a:ext cx="0" cy="1014386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97652CEF-A51F-42E1-9114-2EF5E7A20E40}"/>
              </a:ext>
            </a:extLst>
          </p:cNvPr>
          <p:cNvCxnSpPr>
            <a:cxnSpLocks/>
            <a:stCxn id="13" idx="4"/>
            <a:endCxn id="33" idx="0"/>
          </p:cNvCxnSpPr>
          <p:nvPr/>
        </p:nvCxnSpPr>
        <p:spPr>
          <a:xfrm rot="5400000">
            <a:off x="2594182" y="2833501"/>
            <a:ext cx="1536757" cy="112126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44A3C457-EADE-4C0E-BDDD-F43D3C3079F4}"/>
              </a:ext>
            </a:extLst>
          </p:cNvPr>
          <p:cNvCxnSpPr>
            <a:cxnSpLocks/>
            <a:stCxn id="10" idx="3"/>
            <a:endCxn id="14" idx="2"/>
          </p:cNvCxnSpPr>
          <p:nvPr/>
        </p:nvCxnSpPr>
        <p:spPr>
          <a:xfrm flipV="1">
            <a:off x="6593683" y="3009624"/>
            <a:ext cx="732256" cy="1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id="{996C89DC-5B42-4026-9A29-B788B70841A3}"/>
              </a:ext>
            </a:extLst>
          </p:cNvPr>
          <p:cNvSpPr/>
          <p:nvPr/>
        </p:nvSpPr>
        <p:spPr>
          <a:xfrm>
            <a:off x="1705494" y="5321828"/>
            <a:ext cx="2192867" cy="58426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Bahnschrift" panose="020B0502040204020203" pitchFamily="34" charset="0"/>
              </a:rPr>
              <a:t>Centroids for boxes Respectively</a:t>
            </a:r>
            <a:endParaRPr lang="en-IN" sz="1050" dirty="0">
              <a:latin typeface="Bahnschrift" panose="020B0502040204020203" pitchFamily="34" charset="0"/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B72B10B6-29DF-4435-BBAD-3B1D8C1E7CD4}"/>
              </a:ext>
            </a:extLst>
          </p:cNvPr>
          <p:cNvSpPr/>
          <p:nvPr/>
        </p:nvSpPr>
        <p:spPr>
          <a:xfrm>
            <a:off x="7325939" y="3643159"/>
            <a:ext cx="1500212" cy="103870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rgbClr val="FF0000"/>
                </a:solidFill>
                <a:latin typeface="Bahnschrift" panose="020B0502040204020203" pitchFamily="34" charset="0"/>
              </a:rPr>
              <a:t>Near</a:t>
            </a:r>
            <a:r>
              <a:rPr lang="en-US" sz="1050" dirty="0">
                <a:latin typeface="Bahnschrift" panose="020B0502040204020203" pitchFamily="34" charset="0"/>
              </a:rPr>
              <a:t> and </a:t>
            </a:r>
            <a:r>
              <a:rPr lang="en-US" sz="1050" dirty="0">
                <a:solidFill>
                  <a:srgbClr val="00CC00"/>
                </a:solidFill>
                <a:latin typeface="Bahnschrift" panose="020B0502040204020203" pitchFamily="34" charset="0"/>
              </a:rPr>
              <a:t>Not Near </a:t>
            </a:r>
            <a:r>
              <a:rPr lang="en-US" sz="1050" dirty="0">
                <a:latin typeface="Bahnschrift" panose="020B0502040204020203" pitchFamily="34" charset="0"/>
              </a:rPr>
              <a:t> for faces Respectively</a:t>
            </a:r>
            <a:endParaRPr lang="en-IN" sz="1050" dirty="0">
              <a:latin typeface="Bahnschrift" panose="020B0502040204020203" pitchFamily="34" charset="0"/>
            </a:endParaRPr>
          </a:p>
        </p:txBody>
      </p: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1573E14C-CAED-4BDD-B60A-F9230195F9CF}"/>
              </a:ext>
            </a:extLst>
          </p:cNvPr>
          <p:cNvCxnSpPr>
            <a:cxnSpLocks/>
            <a:stCxn id="41" idx="3"/>
            <a:endCxn id="122" idx="2"/>
          </p:cNvCxnSpPr>
          <p:nvPr/>
        </p:nvCxnSpPr>
        <p:spPr>
          <a:xfrm flipV="1">
            <a:off x="6593684" y="4162510"/>
            <a:ext cx="732255" cy="1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9DD3DD5B-D450-4309-B0C1-C1279CCA39DB}"/>
              </a:ext>
            </a:extLst>
          </p:cNvPr>
          <p:cNvSpPr txBox="1"/>
          <p:nvPr/>
        </p:nvSpPr>
        <p:spPr>
          <a:xfrm>
            <a:off x="9030398" y="3436640"/>
            <a:ext cx="101487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Bahnschrift" panose="020B0502040204020203" pitchFamily="34" charset="0"/>
              </a:rPr>
              <a:t>labelling</a:t>
            </a:r>
          </a:p>
        </p:txBody>
      </p: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3172FDE8-10FA-4C06-B9B2-A9500A36D468}"/>
              </a:ext>
            </a:extLst>
          </p:cNvPr>
          <p:cNvCxnSpPr>
            <a:cxnSpLocks/>
            <a:stCxn id="14" idx="6"/>
            <a:endCxn id="141" idx="0"/>
          </p:cNvCxnSpPr>
          <p:nvPr/>
        </p:nvCxnSpPr>
        <p:spPr>
          <a:xfrm>
            <a:off x="8826151" y="3009624"/>
            <a:ext cx="711687" cy="427016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2B1B0F31-EC1C-4525-91DA-23CE572AFDE2}"/>
              </a:ext>
            </a:extLst>
          </p:cNvPr>
          <p:cNvCxnSpPr>
            <a:cxnSpLocks/>
            <a:stCxn id="122" idx="6"/>
            <a:endCxn id="141" idx="2"/>
          </p:cNvCxnSpPr>
          <p:nvPr/>
        </p:nvCxnSpPr>
        <p:spPr>
          <a:xfrm flipV="1">
            <a:off x="8826151" y="3713639"/>
            <a:ext cx="711687" cy="448871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7EC0BC91-E092-483A-BC16-BD92028E9106}"/>
              </a:ext>
            </a:extLst>
          </p:cNvPr>
          <p:cNvSpPr txBox="1"/>
          <p:nvPr/>
        </p:nvSpPr>
        <p:spPr>
          <a:xfrm>
            <a:off x="10613321" y="3251973"/>
            <a:ext cx="101487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CC00"/>
                </a:solidFill>
                <a:latin typeface="Bahnschrift" panose="020B0502040204020203" pitchFamily="34" charset="0"/>
              </a:rPr>
              <a:t>Low Risk</a:t>
            </a:r>
          </a:p>
          <a:p>
            <a:pPr algn="ctr"/>
            <a:r>
              <a:rPr lang="en-US" sz="1200" dirty="0">
                <a:solidFill>
                  <a:srgbClr val="FFFF00"/>
                </a:solidFill>
                <a:latin typeface="Bahnschrift" panose="020B0502040204020203" pitchFamily="34" charset="0"/>
              </a:rPr>
              <a:t>Risk</a:t>
            </a:r>
          </a:p>
          <a:p>
            <a:pPr algn="ctr"/>
            <a:r>
              <a:rPr lang="en-US" sz="1200" dirty="0">
                <a:solidFill>
                  <a:srgbClr val="FF0000"/>
                </a:solidFill>
                <a:latin typeface="Bahnschrift" panose="020B0502040204020203" pitchFamily="34" charset="0"/>
              </a:rPr>
              <a:t>High Risk</a:t>
            </a:r>
          </a:p>
        </p:txBody>
      </p: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6EA6B2FD-9EDB-40FD-BE4E-4901F26F8B47}"/>
              </a:ext>
            </a:extLst>
          </p:cNvPr>
          <p:cNvCxnSpPr>
            <a:cxnSpLocks/>
            <a:stCxn id="141" idx="3"/>
            <a:endCxn id="155" idx="1"/>
          </p:cNvCxnSpPr>
          <p:nvPr/>
        </p:nvCxnSpPr>
        <p:spPr>
          <a:xfrm flipV="1">
            <a:off x="10045277" y="3575139"/>
            <a:ext cx="568044" cy="1"/>
          </a:xfrm>
          <a:prstGeom prst="bentConnector3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EDD8D4C3-8375-4D5D-8AB1-3FB5A0ECEF2D}"/>
              </a:ext>
            </a:extLst>
          </p:cNvPr>
          <p:cNvSpPr txBox="1"/>
          <p:nvPr/>
        </p:nvSpPr>
        <p:spPr>
          <a:xfrm>
            <a:off x="3757457" y="3610318"/>
            <a:ext cx="1014880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Bahnschrift" panose="020B0502040204020203" pitchFamily="34" charset="0"/>
              </a:rPr>
              <a:t>Threshold</a:t>
            </a:r>
            <a:endParaRPr lang="en-IN" sz="1200" dirty="0">
              <a:latin typeface="Bahnschrift" panose="020B0502040204020203" pitchFamily="34" charset="0"/>
            </a:endParaRPr>
          </a:p>
        </p:txBody>
      </p: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0EE1ED76-B0EE-4601-BC75-BB224D2E132F}"/>
              </a:ext>
            </a:extLst>
          </p:cNvPr>
          <p:cNvCxnSpPr>
            <a:cxnSpLocks/>
            <a:stCxn id="163" idx="3"/>
            <a:endCxn id="41" idx="1"/>
          </p:cNvCxnSpPr>
          <p:nvPr/>
        </p:nvCxnSpPr>
        <p:spPr>
          <a:xfrm>
            <a:off x="4772337" y="3748818"/>
            <a:ext cx="403611" cy="413693"/>
          </a:xfrm>
          <a:prstGeom prst="bentConnector3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261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99BE1-916E-401C-94C2-D034977867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3580" y="1625894"/>
            <a:ext cx="9155754" cy="3818174"/>
          </a:xfrm>
        </p:spPr>
        <p:txBody>
          <a:bodyPr/>
          <a:lstStyle/>
          <a:p>
            <a:r>
              <a:rPr lang="en-IN" dirty="0"/>
              <a:t>SIMULATION </a:t>
            </a:r>
            <a:br>
              <a:rPr lang="en-IN" dirty="0"/>
            </a:br>
            <a:r>
              <a:rPr lang="en-IN" dirty="0"/>
              <a:t>IN LAPTOP</a:t>
            </a:r>
          </a:p>
        </p:txBody>
      </p:sp>
    </p:spTree>
    <p:extLst>
      <p:ext uri="{BB962C8B-B14F-4D97-AF65-F5344CB8AC3E}">
        <p14:creationId xmlns:p14="http://schemas.microsoft.com/office/powerpoint/2010/main" val="88047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Google Shape;94;gf20c59dadb_1_39"/>
          <p:cNvCxnSpPr/>
          <p:nvPr/>
        </p:nvCxnSpPr>
        <p:spPr>
          <a:xfrm>
            <a:off x="773855" y="1257300"/>
            <a:ext cx="0" cy="5600700"/>
          </a:xfrm>
          <a:prstGeom prst="straightConnector1">
            <a:avLst/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5" name="Google Shape;95;gf20c59dadb_1_39"/>
          <p:cNvSpPr/>
          <p:nvPr/>
        </p:nvSpPr>
        <p:spPr>
          <a:xfrm>
            <a:off x="11784011" y="1189204"/>
            <a:ext cx="407986" cy="819147"/>
          </a:xfrm>
          <a:custGeom>
            <a:avLst/>
            <a:gdLst/>
            <a:ahLst/>
            <a:cxnLst/>
            <a:rect l="l" t="t" r="r" b="b"/>
            <a:pathLst>
              <a:path w="1799" h="3612" extrusionOk="0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97" name="Google Shape;97;gf20c59dadb_1_39"/>
          <p:cNvSpPr txBox="1">
            <a:spLocks noGrp="1"/>
          </p:cNvSpPr>
          <p:nvPr>
            <p:ph type="subTitle" idx="1"/>
          </p:nvPr>
        </p:nvSpPr>
        <p:spPr>
          <a:xfrm>
            <a:off x="1006468" y="482849"/>
            <a:ext cx="7034400" cy="7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</a:pPr>
            <a:r>
              <a:rPr lang="en-US" sz="3300" dirty="0"/>
              <a:t>WEB APP:</a:t>
            </a:r>
            <a:endParaRPr sz="3300" dirty="0"/>
          </a:p>
        </p:txBody>
      </p:sp>
      <p:sp>
        <p:nvSpPr>
          <p:cNvPr id="98" name="Google Shape;98;gf20c59dadb_1_39"/>
          <p:cNvSpPr txBox="1"/>
          <p:nvPr/>
        </p:nvSpPr>
        <p:spPr>
          <a:xfrm>
            <a:off x="1334116" y="1420356"/>
            <a:ext cx="3617282" cy="4801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000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This Algorithm is Deployed using </a:t>
            </a:r>
            <a:r>
              <a:rPr lang="en-US" sz="1800" b="1" dirty="0" err="1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streamlit</a:t>
            </a:r>
            <a:r>
              <a:rPr lang="en-US"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package.</a:t>
            </a:r>
          </a:p>
          <a:p>
            <a:pPr marL="4000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This App is deployed on </a:t>
            </a:r>
            <a:r>
              <a:rPr lang="en-US" sz="1800" b="1" dirty="0" err="1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streamlit</a:t>
            </a:r>
            <a:r>
              <a:rPr lang="en-US" sz="1800" b="1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share hosted </a:t>
            </a:r>
            <a:r>
              <a:rPr lang="en-US"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publicly on </a:t>
            </a:r>
            <a:r>
              <a:rPr lang="en-US" sz="1800" b="1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GitHub</a:t>
            </a:r>
            <a:r>
              <a:rPr lang="en-US"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.</a:t>
            </a:r>
          </a:p>
          <a:p>
            <a:pPr marL="4000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000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000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000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000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000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000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000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Link for Web App</a:t>
            </a:r>
          </a:p>
          <a:p>
            <a:pPr marL="114300"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</a:pPr>
            <a:r>
              <a:rPr lang="en-US"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  <a:hlinkClick r:id="rId3"/>
              </a:rPr>
              <a:t>https://share.streamlit.io/kabilan-n/face-detection-and-social-distancing/main/Streamlit/mask_det_app.py</a:t>
            </a:r>
            <a:endParaRPr lang="en-US" sz="1800" dirty="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8B1ED2-74D1-4F49-A6FD-B1A2229AA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9046" y="787400"/>
            <a:ext cx="6426966" cy="552782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Google Shape;122;gf20c59dadb_1_72"/>
          <p:cNvCxnSpPr/>
          <p:nvPr/>
        </p:nvCxnSpPr>
        <p:spPr>
          <a:xfrm>
            <a:off x="773855" y="1257300"/>
            <a:ext cx="0" cy="5600700"/>
          </a:xfrm>
          <a:prstGeom prst="straightConnector1">
            <a:avLst/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3" name="Google Shape;123;gf20c59dadb_1_72"/>
          <p:cNvSpPr/>
          <p:nvPr/>
        </p:nvSpPr>
        <p:spPr>
          <a:xfrm>
            <a:off x="11784011" y="1189204"/>
            <a:ext cx="407986" cy="819147"/>
          </a:xfrm>
          <a:custGeom>
            <a:avLst/>
            <a:gdLst/>
            <a:ahLst/>
            <a:cxnLst/>
            <a:rect l="l" t="t" r="r" b="b"/>
            <a:pathLst>
              <a:path w="1799" h="3612" extrusionOk="0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24" name="Google Shape;124;gf20c59dadb_1_72"/>
          <p:cNvSpPr txBox="1"/>
          <p:nvPr/>
        </p:nvSpPr>
        <p:spPr>
          <a:xfrm>
            <a:off x="1221698" y="2323475"/>
            <a:ext cx="976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5" name="Google Shape;125;gf20c59dadb_1_72"/>
          <p:cNvSpPr txBox="1">
            <a:spLocks noGrp="1"/>
          </p:cNvSpPr>
          <p:nvPr>
            <p:ph type="subTitle" idx="1"/>
          </p:nvPr>
        </p:nvSpPr>
        <p:spPr>
          <a:xfrm>
            <a:off x="1006468" y="482849"/>
            <a:ext cx="7034400" cy="7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</a:pPr>
            <a:r>
              <a:rPr lang="en-US" sz="3300"/>
              <a:t>What we learnt :</a:t>
            </a:r>
            <a:endParaRPr sz="3300"/>
          </a:p>
        </p:txBody>
      </p:sp>
      <p:sp>
        <p:nvSpPr>
          <p:cNvPr id="126" name="Google Shape;126;gf20c59dadb_1_72"/>
          <p:cNvSpPr txBox="1"/>
          <p:nvPr/>
        </p:nvSpPr>
        <p:spPr>
          <a:xfrm>
            <a:off x="1411250" y="1257256"/>
            <a:ext cx="9818700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AutoNum type="arabicPeriod"/>
            </a:pPr>
            <a:r>
              <a:rPr lang="en-US"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Learnt </a:t>
            </a:r>
            <a:r>
              <a:rPr lang="en-US" sz="1800" dirty="0" err="1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streamlit</a:t>
            </a:r>
            <a:endParaRPr lang="en-US" sz="1800" dirty="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AutoNum type="arabicPeriod"/>
            </a:pPr>
            <a:r>
              <a:rPr lang="en-US"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Applying </a:t>
            </a:r>
            <a:r>
              <a:rPr lang="en-US" sz="1800" dirty="0" err="1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maths</a:t>
            </a:r>
            <a:r>
              <a:rPr lang="en-US"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in real life</a:t>
            </a: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AutoNum type="arabicPeriod"/>
            </a:pPr>
            <a:r>
              <a:rPr lang="en-US"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About DNN</a:t>
            </a: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AutoNum type="arabicPeriod"/>
            </a:pPr>
            <a:r>
              <a:rPr lang="en-US"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Transfer learning </a:t>
            </a: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AutoNum type="arabicPeriod"/>
            </a:pPr>
            <a:r>
              <a:rPr lang="en-US" sz="1800" dirty="0" err="1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Optimzing</a:t>
            </a:r>
            <a:r>
              <a:rPr lang="en-US"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the code</a:t>
            </a: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AutoNum type="arabicPeriod"/>
            </a:pPr>
            <a:r>
              <a:rPr lang="en-US"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Reducing detections</a:t>
            </a: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AutoNum type="arabicPeriod"/>
            </a:pPr>
            <a:r>
              <a:rPr lang="en-US"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It is not necessary to always build or train a model in order to make a prediction, in the case of finding distance between two people, no model is used.</a:t>
            </a:r>
            <a:endParaRPr sz="1800" dirty="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Google Shape;131;gf20c59dadb_1_64"/>
          <p:cNvCxnSpPr/>
          <p:nvPr/>
        </p:nvCxnSpPr>
        <p:spPr>
          <a:xfrm>
            <a:off x="773855" y="1257300"/>
            <a:ext cx="0" cy="5600700"/>
          </a:xfrm>
          <a:prstGeom prst="straightConnector1">
            <a:avLst/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2" name="Google Shape;132;gf20c59dadb_1_64"/>
          <p:cNvSpPr/>
          <p:nvPr/>
        </p:nvSpPr>
        <p:spPr>
          <a:xfrm>
            <a:off x="11784011" y="1189204"/>
            <a:ext cx="407986" cy="819147"/>
          </a:xfrm>
          <a:custGeom>
            <a:avLst/>
            <a:gdLst/>
            <a:ahLst/>
            <a:cxnLst/>
            <a:rect l="l" t="t" r="r" b="b"/>
            <a:pathLst>
              <a:path w="1799" h="3612" extrusionOk="0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33" name="Google Shape;133;gf20c59dadb_1_64"/>
          <p:cNvSpPr txBox="1"/>
          <p:nvPr/>
        </p:nvSpPr>
        <p:spPr>
          <a:xfrm>
            <a:off x="1221698" y="2323475"/>
            <a:ext cx="976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4" name="Google Shape;134;gf20c59dadb_1_64"/>
          <p:cNvSpPr txBox="1">
            <a:spLocks noGrp="1"/>
          </p:cNvSpPr>
          <p:nvPr>
            <p:ph type="subTitle" idx="1"/>
          </p:nvPr>
        </p:nvSpPr>
        <p:spPr>
          <a:xfrm>
            <a:off x="1006468" y="482849"/>
            <a:ext cx="7034400" cy="7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</a:pPr>
            <a:r>
              <a:rPr lang="en-US" sz="3300"/>
              <a:t>Future Work :</a:t>
            </a:r>
            <a:endParaRPr sz="3300"/>
          </a:p>
        </p:txBody>
      </p:sp>
      <p:sp>
        <p:nvSpPr>
          <p:cNvPr id="135" name="Google Shape;135;gf20c59dadb_1_64"/>
          <p:cNvSpPr txBox="1"/>
          <p:nvPr/>
        </p:nvSpPr>
        <p:spPr>
          <a:xfrm>
            <a:off x="1411250" y="1257256"/>
            <a:ext cx="981870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rPr lang="en-US"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Deploying in real life using multiple cameras</a:t>
            </a: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rPr lang="en-US"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Heat sensing</a:t>
            </a: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rPr lang="en-US"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Finding less risk route.</a:t>
            </a: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rPr lang="en-US" sz="1800" dirty="0" err="1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Notifing</a:t>
            </a:r>
            <a:r>
              <a:rPr lang="en-US"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the people </a:t>
            </a:r>
            <a:endParaRPr sz="1800" dirty="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36;gf7a32cd119_0_0"/>
          <p:cNvCxnSpPr/>
          <p:nvPr/>
        </p:nvCxnSpPr>
        <p:spPr>
          <a:xfrm>
            <a:off x="773855" y="1257300"/>
            <a:ext cx="0" cy="5600700"/>
          </a:xfrm>
          <a:prstGeom prst="straightConnector1">
            <a:avLst/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Google Shape;37;gf7a32cd119_0_0"/>
          <p:cNvSpPr/>
          <p:nvPr/>
        </p:nvSpPr>
        <p:spPr>
          <a:xfrm>
            <a:off x="11784011" y="1189204"/>
            <a:ext cx="407986" cy="819147"/>
          </a:xfrm>
          <a:custGeom>
            <a:avLst/>
            <a:gdLst/>
            <a:ahLst/>
            <a:cxnLst/>
            <a:rect l="l" t="t" r="r" b="b"/>
            <a:pathLst>
              <a:path w="1799" h="3612" extrusionOk="0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38" name="Google Shape;38;gf7a32cd119_0_0"/>
          <p:cNvSpPr txBox="1"/>
          <p:nvPr/>
        </p:nvSpPr>
        <p:spPr>
          <a:xfrm>
            <a:off x="1221698" y="2323475"/>
            <a:ext cx="976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9" name="Google Shape;39;gf7a32cd119_0_0"/>
          <p:cNvSpPr txBox="1">
            <a:spLocks noGrp="1"/>
          </p:cNvSpPr>
          <p:nvPr>
            <p:ph type="subTitle" idx="1"/>
          </p:nvPr>
        </p:nvSpPr>
        <p:spPr>
          <a:xfrm>
            <a:off x="1006468" y="482849"/>
            <a:ext cx="7034400" cy="7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</a:pPr>
            <a:r>
              <a:rPr lang="en-US" sz="3300"/>
              <a:t>Dataset Details :</a:t>
            </a:r>
            <a:endParaRPr sz="3300"/>
          </a:p>
        </p:txBody>
      </p:sp>
      <p:sp>
        <p:nvSpPr>
          <p:cNvPr id="40" name="Google Shape;40;gf7a32cd119_0_0"/>
          <p:cNvSpPr txBox="1"/>
          <p:nvPr/>
        </p:nvSpPr>
        <p:spPr>
          <a:xfrm>
            <a:off x="1221698" y="1431561"/>
            <a:ext cx="9818700" cy="48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Face Mask Detection :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Char char="●"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The dataset consists of 4092 images.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9144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Char char="○"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With_Mask : 2162 images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9144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Char char="○"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Without_Mask : 1932 images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Char char="●"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The images are resized to </a:t>
            </a:r>
            <a:r>
              <a:rPr lang="en-US" sz="1800" b="1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224 x 224 x 3</a:t>
            </a: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and the input pixel values are scaled between -1 and 1.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Char char="●"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The data is split into </a:t>
            </a:r>
            <a:r>
              <a:rPr lang="en-US" sz="1800" b="1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80%</a:t>
            </a: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for training and remaining </a:t>
            </a:r>
            <a:r>
              <a:rPr lang="en-US" sz="1800" b="1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20%</a:t>
            </a: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for testing.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Char char="●"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Additional data augmentation is done on the following parameters :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Char char="○"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 rotation_range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Char char="○"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 zoom_range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Char char="○"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 width_shift_range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Char char="○"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 height_shift_range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Char char="○"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 shear_range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Char char="○"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 horizontal_flip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Char char="○"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 fill_mode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endParaRPr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41" name="Google Shape;41;gf7a32cd119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4113" y="3507725"/>
            <a:ext cx="1809275" cy="279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gf7a32cd119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67079" y="4153550"/>
            <a:ext cx="2047700" cy="176102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gf7a32cd119_0_0"/>
          <p:cNvSpPr txBox="1"/>
          <p:nvPr/>
        </p:nvSpPr>
        <p:spPr>
          <a:xfrm>
            <a:off x="6262950" y="6404550"/>
            <a:ext cx="1611600" cy="384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With Mask</a:t>
            </a:r>
            <a:endParaRPr sz="13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4" name="Google Shape;44;gf7a32cd119_0_0"/>
          <p:cNvSpPr txBox="1"/>
          <p:nvPr/>
        </p:nvSpPr>
        <p:spPr>
          <a:xfrm>
            <a:off x="9485125" y="6019650"/>
            <a:ext cx="1611600" cy="384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Without Mask</a:t>
            </a:r>
            <a:endParaRPr sz="13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Google Shape;49;gf20c59dadb_1_4"/>
          <p:cNvCxnSpPr/>
          <p:nvPr/>
        </p:nvCxnSpPr>
        <p:spPr>
          <a:xfrm>
            <a:off x="773855" y="1257300"/>
            <a:ext cx="0" cy="5600700"/>
          </a:xfrm>
          <a:prstGeom prst="straightConnector1">
            <a:avLst/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" name="Google Shape;50;gf20c59dadb_1_4"/>
          <p:cNvSpPr/>
          <p:nvPr/>
        </p:nvSpPr>
        <p:spPr>
          <a:xfrm>
            <a:off x="11784011" y="1189204"/>
            <a:ext cx="407986" cy="819147"/>
          </a:xfrm>
          <a:custGeom>
            <a:avLst/>
            <a:gdLst/>
            <a:ahLst/>
            <a:cxnLst/>
            <a:rect l="l" t="t" r="r" b="b"/>
            <a:pathLst>
              <a:path w="1799" h="3612" extrusionOk="0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51" name="Google Shape;51;gf20c59dadb_1_4"/>
          <p:cNvSpPr txBox="1">
            <a:spLocks noGrp="1"/>
          </p:cNvSpPr>
          <p:nvPr>
            <p:ph type="subTitle" idx="1"/>
          </p:nvPr>
        </p:nvSpPr>
        <p:spPr>
          <a:xfrm>
            <a:off x="1006468" y="482849"/>
            <a:ext cx="7034400" cy="7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</a:pPr>
            <a:r>
              <a:rPr lang="en-US" sz="3300" dirty="0"/>
              <a:t>Model Details :</a:t>
            </a:r>
            <a:endParaRPr sz="3300" dirty="0"/>
          </a:p>
        </p:txBody>
      </p:sp>
      <p:sp>
        <p:nvSpPr>
          <p:cNvPr id="52" name="Google Shape;52;gf20c59dadb_1_4"/>
          <p:cNvSpPr txBox="1"/>
          <p:nvPr/>
        </p:nvSpPr>
        <p:spPr>
          <a:xfrm>
            <a:off x="1411250" y="1257256"/>
            <a:ext cx="981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651D86-6B19-4784-A96B-64DF29E372A5}"/>
              </a:ext>
            </a:extLst>
          </p:cNvPr>
          <p:cNvSpPr txBox="1"/>
          <p:nvPr/>
        </p:nvSpPr>
        <p:spPr>
          <a:xfrm>
            <a:off x="1418022" y="1113921"/>
            <a:ext cx="9412534" cy="181588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CCB929-E82D-49B9-AA9F-BFFC06CDB2F7}"/>
              </a:ext>
            </a:extLst>
          </p:cNvPr>
          <p:cNvSpPr txBox="1"/>
          <p:nvPr/>
        </p:nvSpPr>
        <p:spPr>
          <a:xfrm>
            <a:off x="1361443" y="3266608"/>
            <a:ext cx="9469113" cy="33239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B325BD-D5AF-48F3-B4E8-C248A638F038}"/>
              </a:ext>
            </a:extLst>
          </p:cNvPr>
          <p:cNvSpPr txBox="1"/>
          <p:nvPr/>
        </p:nvSpPr>
        <p:spPr>
          <a:xfrm>
            <a:off x="1892264" y="1860291"/>
            <a:ext cx="135893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Bahnschrift" panose="020B0502040204020203" pitchFamily="34" charset="0"/>
              </a:rPr>
              <a:t>Load Face Mask dataset </a:t>
            </a:r>
            <a:endParaRPr lang="en-IN" sz="1200" dirty="0">
              <a:latin typeface="Bahnschrift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7E16A7-FD3F-45C4-A6AC-57DFE0B82653}"/>
              </a:ext>
            </a:extLst>
          </p:cNvPr>
          <p:cNvSpPr txBox="1"/>
          <p:nvPr/>
        </p:nvSpPr>
        <p:spPr>
          <a:xfrm>
            <a:off x="4988758" y="1787764"/>
            <a:ext cx="1358936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Bahnschrift" panose="020B0502040204020203" pitchFamily="34" charset="0"/>
              </a:rPr>
              <a:t>Train Face Mask Detector using </a:t>
            </a:r>
            <a:r>
              <a:rPr lang="en-US" sz="1200" dirty="0" err="1">
                <a:latin typeface="Bahnschrift" panose="020B0502040204020203" pitchFamily="34" charset="0"/>
              </a:rPr>
              <a:t>MobileNet</a:t>
            </a:r>
            <a:r>
              <a:rPr lang="en-US" sz="1200" dirty="0">
                <a:latin typeface="Bahnschrift" panose="020B0502040204020203" pitchFamily="34" charset="0"/>
              </a:rPr>
              <a:t> V2 </a:t>
            </a:r>
            <a:endParaRPr lang="en-IN" sz="1200" dirty="0">
              <a:latin typeface="Bahnschrift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5AA71F-06EA-4034-B94D-C9A0DAAC38AE}"/>
              </a:ext>
            </a:extLst>
          </p:cNvPr>
          <p:cNvSpPr txBox="1"/>
          <p:nvPr/>
        </p:nvSpPr>
        <p:spPr>
          <a:xfrm>
            <a:off x="8085252" y="1891258"/>
            <a:ext cx="135893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Bahnschrift" panose="020B0502040204020203" pitchFamily="34" charset="0"/>
              </a:rPr>
              <a:t>Face Mask Detector Model</a:t>
            </a:r>
            <a:endParaRPr lang="en-IN" sz="1200" dirty="0">
              <a:latin typeface="Bahnschrift" panose="020B0502040204020203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40C0008-EE52-4CC3-A042-2A8E7BB54766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3251200" y="2091124"/>
            <a:ext cx="1737558" cy="19806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A2F8F7E-25E3-4133-87EC-274B2257561D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6347694" y="2110930"/>
            <a:ext cx="1737558" cy="1116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E1F7812-DF3B-4C0A-A34E-DC465F92C9B5}"/>
              </a:ext>
            </a:extLst>
          </p:cNvPr>
          <p:cNvSpPr txBox="1"/>
          <p:nvPr/>
        </p:nvSpPr>
        <p:spPr>
          <a:xfrm>
            <a:off x="1991052" y="4035272"/>
            <a:ext cx="1358936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Bahnschrift" panose="020B0502040204020203" pitchFamily="34" charset="0"/>
              </a:rPr>
              <a:t>Input Frame</a:t>
            </a:r>
            <a:endParaRPr lang="en-IN" sz="1200" dirty="0">
              <a:latin typeface="Bahnschrift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6B42B4-6BC5-4567-A114-D123ADA804C0}"/>
              </a:ext>
            </a:extLst>
          </p:cNvPr>
          <p:cNvSpPr txBox="1"/>
          <p:nvPr/>
        </p:nvSpPr>
        <p:spPr>
          <a:xfrm>
            <a:off x="4089635" y="3942938"/>
            <a:ext cx="135893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Bahnschrift" panose="020B0502040204020203" pitchFamily="34" charset="0"/>
              </a:rPr>
              <a:t>Face Detection using DNN</a:t>
            </a:r>
            <a:endParaRPr lang="en-IN" sz="1200" dirty="0">
              <a:latin typeface="Bahnschrift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DC25B7-6925-43FC-B696-BC33BC1FB46F}"/>
              </a:ext>
            </a:extLst>
          </p:cNvPr>
          <p:cNvSpPr txBox="1"/>
          <p:nvPr/>
        </p:nvSpPr>
        <p:spPr>
          <a:xfrm>
            <a:off x="8328735" y="3850604"/>
            <a:ext cx="1358936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Bahnschrift" panose="020B0502040204020203" pitchFamily="34" charset="0"/>
              </a:rPr>
              <a:t>Face Mask Detector Model</a:t>
            </a:r>
          </a:p>
          <a:p>
            <a:pPr algn="ctr"/>
            <a:r>
              <a:rPr lang="en-US" sz="1200" dirty="0">
                <a:latin typeface="Bahnschrift" panose="020B0502040204020203" pitchFamily="34" charset="0"/>
              </a:rPr>
              <a:t>(Part 1)</a:t>
            </a:r>
            <a:endParaRPr lang="en-IN" sz="1200" dirty="0">
              <a:latin typeface="Bahnschrift" panose="020B0502040204020203" pitchFamily="34" charset="0"/>
            </a:endParaRP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FB4CE90-45FF-428B-A607-8615BFE69436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3349988" y="4173771"/>
            <a:ext cx="739647" cy="1"/>
          </a:xfrm>
          <a:prstGeom prst="bentConnector3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82EF7CD5-4F06-4201-BC1B-3BCEA5730192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 flipV="1">
            <a:off x="5448571" y="4173770"/>
            <a:ext cx="2880164" cy="1"/>
          </a:xfrm>
          <a:prstGeom prst="bentConnector3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55DE4429-9132-4B76-95F6-E89B39F0657F}"/>
              </a:ext>
            </a:extLst>
          </p:cNvPr>
          <p:cNvSpPr/>
          <p:nvPr/>
        </p:nvSpPr>
        <p:spPr>
          <a:xfrm>
            <a:off x="6036158" y="3754864"/>
            <a:ext cx="1500212" cy="8114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Bahnschrift" panose="020B0502040204020203" pitchFamily="34" charset="0"/>
                <a:cs typeface="Arial"/>
              </a:rPr>
              <a:t>Bounding Box locations of faces present</a:t>
            </a:r>
            <a:endParaRPr lang="en-IN" sz="1050" dirty="0">
              <a:solidFill>
                <a:srgbClr val="000000"/>
              </a:solidFill>
              <a:latin typeface="Bahnschrift" panose="020B0502040204020203" pitchFamily="34" charset="0"/>
              <a:cs typeface="Arial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446973C-A6D1-4200-BC5A-1773A232E8E8}"/>
              </a:ext>
            </a:extLst>
          </p:cNvPr>
          <p:cNvSpPr/>
          <p:nvPr/>
        </p:nvSpPr>
        <p:spPr>
          <a:xfrm>
            <a:off x="8258097" y="5294472"/>
            <a:ext cx="1500212" cy="103870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Bahnschrift" panose="020B0502040204020203" pitchFamily="34" charset="0"/>
              </a:rPr>
              <a:t>Mask or No Mask  for faces Respectively</a:t>
            </a:r>
            <a:endParaRPr lang="en-IN" sz="1050" dirty="0">
              <a:latin typeface="Bahnschrift" panose="020B0502040204020203" pitchFamily="34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DBA564C-9A0A-49D6-9338-E6D757D0510E}"/>
              </a:ext>
            </a:extLst>
          </p:cNvPr>
          <p:cNvCxnSpPr>
            <a:cxnSpLocks/>
            <a:stCxn id="25" idx="2"/>
            <a:endCxn id="39" idx="0"/>
          </p:cNvCxnSpPr>
          <p:nvPr/>
        </p:nvCxnSpPr>
        <p:spPr>
          <a:xfrm>
            <a:off x="9008203" y="4496935"/>
            <a:ext cx="0" cy="797537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C20918D-1DA2-4BC8-9B1B-961167FB39AC}"/>
              </a:ext>
            </a:extLst>
          </p:cNvPr>
          <p:cNvSpPr txBox="1"/>
          <p:nvPr/>
        </p:nvSpPr>
        <p:spPr>
          <a:xfrm>
            <a:off x="1570530" y="1234549"/>
            <a:ext cx="944070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ahnschrift" panose="020B0502040204020203" pitchFamily="34" charset="0"/>
              </a:rPr>
              <a:t>PART 1</a:t>
            </a:r>
            <a:endParaRPr lang="en-IN" b="1" dirty="0">
              <a:latin typeface="Bahnschrift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7BE86F5-1E3F-4593-96A3-28A116EC0C3B}"/>
              </a:ext>
            </a:extLst>
          </p:cNvPr>
          <p:cNvSpPr txBox="1"/>
          <p:nvPr/>
        </p:nvSpPr>
        <p:spPr>
          <a:xfrm>
            <a:off x="1570530" y="3427538"/>
            <a:ext cx="944070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ahnschrift" panose="020B0502040204020203" pitchFamily="34" charset="0"/>
              </a:rPr>
              <a:t>PART 2</a:t>
            </a:r>
            <a:endParaRPr lang="en-IN" b="1" dirty="0">
              <a:latin typeface="Bahnschrift" panose="020B0502040204020203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Google Shape;57;gf7e950a674_0_0"/>
          <p:cNvCxnSpPr/>
          <p:nvPr/>
        </p:nvCxnSpPr>
        <p:spPr>
          <a:xfrm>
            <a:off x="773855" y="1257300"/>
            <a:ext cx="0" cy="5600700"/>
          </a:xfrm>
          <a:prstGeom prst="straightConnector1">
            <a:avLst/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gf7e950a674_0_0"/>
          <p:cNvSpPr/>
          <p:nvPr/>
        </p:nvSpPr>
        <p:spPr>
          <a:xfrm>
            <a:off x="11784011" y="1189204"/>
            <a:ext cx="407986" cy="819147"/>
          </a:xfrm>
          <a:custGeom>
            <a:avLst/>
            <a:gdLst/>
            <a:ahLst/>
            <a:cxnLst/>
            <a:rect l="l" t="t" r="r" b="b"/>
            <a:pathLst>
              <a:path w="1799" h="3612" extrusionOk="0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59" name="Google Shape;59;gf7e950a674_0_0"/>
          <p:cNvSpPr txBox="1"/>
          <p:nvPr/>
        </p:nvSpPr>
        <p:spPr>
          <a:xfrm>
            <a:off x="1221698" y="2323475"/>
            <a:ext cx="976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0" name="Google Shape;60;gf7e950a674_0_0"/>
          <p:cNvSpPr txBox="1">
            <a:spLocks noGrp="1"/>
          </p:cNvSpPr>
          <p:nvPr>
            <p:ph type="subTitle" idx="1"/>
          </p:nvPr>
        </p:nvSpPr>
        <p:spPr>
          <a:xfrm>
            <a:off x="1006468" y="482849"/>
            <a:ext cx="7034400" cy="7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</a:pPr>
            <a:r>
              <a:rPr lang="en-US" sz="3300"/>
              <a:t>Model Details :</a:t>
            </a:r>
            <a:endParaRPr sz="3300"/>
          </a:p>
        </p:txBody>
      </p:sp>
      <p:sp>
        <p:nvSpPr>
          <p:cNvPr id="61" name="Google Shape;61;gf7e950a674_0_0"/>
          <p:cNvSpPr txBox="1"/>
          <p:nvPr/>
        </p:nvSpPr>
        <p:spPr>
          <a:xfrm>
            <a:off x="1411250" y="1257256"/>
            <a:ext cx="9818700" cy="3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Input Shape : </a:t>
            </a:r>
            <a:r>
              <a:rPr lang="en-US" sz="1800" b="1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224 x 224 x 3</a:t>
            </a:r>
            <a:endParaRPr sz="1800" b="1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Number Of Layers : </a:t>
            </a:r>
            <a:r>
              <a:rPr lang="en-US" sz="1800" b="1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159</a:t>
            </a:r>
            <a:endParaRPr sz="1800" b="1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Trainable Parameters : </a:t>
            </a:r>
            <a:r>
              <a:rPr lang="en-US" sz="1800" b="1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164,226</a:t>
            </a:r>
            <a:endParaRPr sz="1800" b="1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8575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Size of Model after saving as a .hdf5 file : </a:t>
            </a:r>
            <a:r>
              <a:rPr lang="en-US" sz="1800" b="1" u="sng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12 MB</a:t>
            </a:r>
            <a:endParaRPr sz="1800" b="1" u="sng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8575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This small size makes it easier for the model to be deployable on most of the platforms with ease.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  Number of epochs : 20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62" name="Google Shape;62;gf7e950a674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0863" y="4742150"/>
            <a:ext cx="9067875" cy="178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Google Shape;103;gf20c59dadb_1_48"/>
          <p:cNvCxnSpPr/>
          <p:nvPr/>
        </p:nvCxnSpPr>
        <p:spPr>
          <a:xfrm>
            <a:off x="773855" y="1257300"/>
            <a:ext cx="0" cy="5600700"/>
          </a:xfrm>
          <a:prstGeom prst="straightConnector1">
            <a:avLst/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" name="Google Shape;104;gf20c59dadb_1_48"/>
          <p:cNvSpPr/>
          <p:nvPr/>
        </p:nvSpPr>
        <p:spPr>
          <a:xfrm>
            <a:off x="11784011" y="1189204"/>
            <a:ext cx="407986" cy="819147"/>
          </a:xfrm>
          <a:custGeom>
            <a:avLst/>
            <a:gdLst/>
            <a:ahLst/>
            <a:cxnLst/>
            <a:rect l="l" t="t" r="r" b="b"/>
            <a:pathLst>
              <a:path w="1799" h="3612" extrusionOk="0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05" name="Google Shape;105;gf20c59dadb_1_48"/>
          <p:cNvSpPr txBox="1">
            <a:spLocks noGrp="1"/>
          </p:cNvSpPr>
          <p:nvPr>
            <p:ph type="subTitle" idx="1"/>
          </p:nvPr>
        </p:nvSpPr>
        <p:spPr>
          <a:xfrm>
            <a:off x="1006468" y="482849"/>
            <a:ext cx="7034400" cy="7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</a:pPr>
            <a:r>
              <a:rPr lang="en-US" sz="3300"/>
              <a:t>Accuracy :</a:t>
            </a:r>
            <a:endParaRPr sz="3300"/>
          </a:p>
        </p:txBody>
      </p:sp>
      <p:sp>
        <p:nvSpPr>
          <p:cNvPr id="106" name="Google Shape;106;gf20c59dadb_1_48"/>
          <p:cNvSpPr txBox="1"/>
          <p:nvPr/>
        </p:nvSpPr>
        <p:spPr>
          <a:xfrm>
            <a:off x="1411250" y="1257256"/>
            <a:ext cx="9818700" cy="3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The final accuracy of the mask detection model is : </a:t>
            </a:r>
            <a:r>
              <a:rPr lang="en-US" sz="1800" b="1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98%</a:t>
            </a:r>
            <a:endParaRPr sz="1800" b="1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b="1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b="1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b="1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b="1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b="1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b="1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b="1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b="1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b="1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07" name="Google Shape;107;gf20c59dadb_1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1875" y="2151675"/>
            <a:ext cx="5048250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Google Shape;112;gf20c59dadb_1_56"/>
          <p:cNvCxnSpPr/>
          <p:nvPr/>
        </p:nvCxnSpPr>
        <p:spPr>
          <a:xfrm>
            <a:off x="773855" y="1257300"/>
            <a:ext cx="0" cy="5600700"/>
          </a:xfrm>
          <a:prstGeom prst="straightConnector1">
            <a:avLst/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3" name="Google Shape;113;gf20c59dadb_1_56"/>
          <p:cNvSpPr/>
          <p:nvPr/>
        </p:nvSpPr>
        <p:spPr>
          <a:xfrm>
            <a:off x="11784011" y="1189204"/>
            <a:ext cx="407986" cy="819147"/>
          </a:xfrm>
          <a:custGeom>
            <a:avLst/>
            <a:gdLst/>
            <a:ahLst/>
            <a:cxnLst/>
            <a:rect l="l" t="t" r="r" b="b"/>
            <a:pathLst>
              <a:path w="1799" h="3612" extrusionOk="0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14" name="Google Shape;114;gf20c59dadb_1_56"/>
          <p:cNvSpPr txBox="1"/>
          <p:nvPr/>
        </p:nvSpPr>
        <p:spPr>
          <a:xfrm>
            <a:off x="1221698" y="2323475"/>
            <a:ext cx="976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5" name="Google Shape;115;gf20c59dadb_1_56"/>
          <p:cNvSpPr txBox="1">
            <a:spLocks noGrp="1"/>
          </p:cNvSpPr>
          <p:nvPr>
            <p:ph type="subTitle" idx="1"/>
          </p:nvPr>
        </p:nvSpPr>
        <p:spPr>
          <a:xfrm>
            <a:off x="1006468" y="482849"/>
            <a:ext cx="7034400" cy="7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</a:pPr>
            <a:r>
              <a:rPr lang="en-US" sz="3300"/>
              <a:t>GPU Details :</a:t>
            </a:r>
            <a:endParaRPr sz="3300"/>
          </a:p>
        </p:txBody>
      </p:sp>
      <p:sp>
        <p:nvSpPr>
          <p:cNvPr id="116" name="Google Shape;116;gf20c59dadb_1_56"/>
          <p:cNvSpPr txBox="1"/>
          <p:nvPr/>
        </p:nvSpPr>
        <p:spPr>
          <a:xfrm>
            <a:off x="1411250" y="1257256"/>
            <a:ext cx="9818700" cy="3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The model has been trained on the Google Colab platform.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The GPU used in the runtime is : Tesla K80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Memory of GPU used : </a:t>
            </a:r>
            <a:r>
              <a:rPr lang="en-US" sz="1800" b="1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4.84 GB</a:t>
            </a:r>
            <a:endParaRPr sz="1800" b="1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b="1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Time taken to train the model on the GPU : </a:t>
            </a:r>
            <a:b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Each epoch in the model takes an average of </a:t>
            </a:r>
            <a:r>
              <a:rPr lang="en-US" sz="1800" b="1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42.65</a:t>
            </a: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seconds to complete 102 steps.</a:t>
            </a:r>
            <a:b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Total Time Taken : </a:t>
            </a:r>
            <a:r>
              <a:rPr lang="en-US" sz="1800" b="1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853 seconds</a:t>
            </a: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b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                                      </a:t>
            </a:r>
            <a:r>
              <a:rPr lang="en-US" sz="1800" b="1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14 minutes</a:t>
            </a:r>
            <a:endParaRPr sz="1800" b="1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b="1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Without a GPU, each epoch took a minimum of 2 minutes to complete the same</a:t>
            </a:r>
            <a:b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102 steps.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17" name="Google Shape;117;gf20c59dadb_1_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69475" y="3670875"/>
            <a:ext cx="2733251" cy="273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gf20c59dadb_1_26"/>
          <p:cNvCxnSpPr/>
          <p:nvPr/>
        </p:nvCxnSpPr>
        <p:spPr>
          <a:xfrm>
            <a:off x="773855" y="1257300"/>
            <a:ext cx="0" cy="5600700"/>
          </a:xfrm>
          <a:prstGeom prst="straightConnector1">
            <a:avLst/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8" name="Google Shape;68;gf20c59dadb_1_26"/>
          <p:cNvSpPr/>
          <p:nvPr/>
        </p:nvSpPr>
        <p:spPr>
          <a:xfrm>
            <a:off x="11784011" y="1189204"/>
            <a:ext cx="407986" cy="819147"/>
          </a:xfrm>
          <a:custGeom>
            <a:avLst/>
            <a:gdLst/>
            <a:ahLst/>
            <a:cxnLst/>
            <a:rect l="l" t="t" r="r" b="b"/>
            <a:pathLst>
              <a:path w="1799" h="3612" extrusionOk="0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69" name="Google Shape;69;gf20c59dadb_1_26"/>
          <p:cNvSpPr txBox="1"/>
          <p:nvPr/>
        </p:nvSpPr>
        <p:spPr>
          <a:xfrm>
            <a:off x="1221698" y="2323475"/>
            <a:ext cx="976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0" name="Google Shape;70;gf20c59dadb_1_26"/>
          <p:cNvSpPr txBox="1">
            <a:spLocks noGrp="1"/>
          </p:cNvSpPr>
          <p:nvPr>
            <p:ph type="subTitle" idx="1"/>
          </p:nvPr>
        </p:nvSpPr>
        <p:spPr>
          <a:xfrm>
            <a:off x="1006468" y="482849"/>
            <a:ext cx="7034400" cy="7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</a:pPr>
            <a:r>
              <a:rPr lang="en-US" sz="3300"/>
              <a:t>Performance Details :</a:t>
            </a:r>
            <a:endParaRPr sz="3300"/>
          </a:p>
        </p:txBody>
      </p:sp>
      <p:sp>
        <p:nvSpPr>
          <p:cNvPr id="71" name="Google Shape;71;gf20c59dadb_1_26"/>
          <p:cNvSpPr txBox="1"/>
          <p:nvPr/>
        </p:nvSpPr>
        <p:spPr>
          <a:xfrm>
            <a:off x="1411250" y="1257256"/>
            <a:ext cx="98187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rPr lang="en-US" sz="1800" b="1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Optimizer Used :</a:t>
            </a: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Adam (Learning Rate = 0.0001)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For performance tweaks, different optimizers like Adamax, Adagrad etc. were used, but ADAM optimizer gave the highest accuracy .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rPr lang="en-US" sz="1800" b="1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Loss Function : </a:t>
            </a: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Different combinations of loss functions and activation functions in last layers were tested : like , binary_crossentropy and sigmoid , categorical_crossentropy and softmax. Out of which the latter gave the higher accuracy. 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72" name="Google Shape;72;gf20c59dadb_1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7375" y="3755325"/>
            <a:ext cx="3921940" cy="287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gf20c59dadb_1_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4818" y="3755325"/>
            <a:ext cx="3873004" cy="287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Google Shape;78;gf20c59dadb_1_80"/>
          <p:cNvCxnSpPr/>
          <p:nvPr/>
        </p:nvCxnSpPr>
        <p:spPr>
          <a:xfrm>
            <a:off x="773855" y="1257300"/>
            <a:ext cx="0" cy="5600700"/>
          </a:xfrm>
          <a:prstGeom prst="straightConnector1">
            <a:avLst/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" name="Google Shape;79;gf20c59dadb_1_80"/>
          <p:cNvSpPr/>
          <p:nvPr/>
        </p:nvSpPr>
        <p:spPr>
          <a:xfrm>
            <a:off x="11784011" y="1189204"/>
            <a:ext cx="407986" cy="819147"/>
          </a:xfrm>
          <a:custGeom>
            <a:avLst/>
            <a:gdLst/>
            <a:ahLst/>
            <a:cxnLst/>
            <a:rect l="l" t="t" r="r" b="b"/>
            <a:pathLst>
              <a:path w="1799" h="3612" extrusionOk="0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80" name="Google Shape;80;gf20c59dadb_1_80"/>
          <p:cNvSpPr txBox="1">
            <a:spLocks noGrp="1"/>
          </p:cNvSpPr>
          <p:nvPr>
            <p:ph type="subTitle" idx="1"/>
          </p:nvPr>
        </p:nvSpPr>
        <p:spPr>
          <a:xfrm>
            <a:off x="1006468" y="482849"/>
            <a:ext cx="7034400" cy="7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</a:pPr>
            <a:r>
              <a:rPr lang="en-US" sz="3300"/>
              <a:t>Social Distancing :</a:t>
            </a:r>
            <a:endParaRPr sz="3300"/>
          </a:p>
        </p:txBody>
      </p:sp>
      <p:sp>
        <p:nvSpPr>
          <p:cNvPr id="81" name="Google Shape;81;gf20c59dadb_1_80"/>
          <p:cNvSpPr txBox="1"/>
          <p:nvPr/>
        </p:nvSpPr>
        <p:spPr>
          <a:xfrm>
            <a:off x="1411250" y="1257256"/>
            <a:ext cx="981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rPr lang="en-US"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Finding distance b/w people </a:t>
            </a:r>
            <a:r>
              <a:rPr lang="en-US" sz="1800" dirty="0" err="1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wrt</a:t>
            </a:r>
            <a:r>
              <a:rPr lang="en-US"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threshold.</a:t>
            </a:r>
            <a:endParaRPr sz="1800" dirty="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279003-6FDE-40D4-B164-4BBDBA193964}"/>
              </a:ext>
            </a:extLst>
          </p:cNvPr>
          <p:cNvSpPr txBox="1"/>
          <p:nvPr/>
        </p:nvSpPr>
        <p:spPr>
          <a:xfrm>
            <a:off x="1411250" y="1936214"/>
            <a:ext cx="9469113" cy="46166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7A16DD-9875-4986-9EB8-AFCDEE7F1762}"/>
              </a:ext>
            </a:extLst>
          </p:cNvPr>
          <p:cNvSpPr txBox="1"/>
          <p:nvPr/>
        </p:nvSpPr>
        <p:spPr>
          <a:xfrm>
            <a:off x="1779385" y="2579005"/>
            <a:ext cx="1358936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Bahnschrift" panose="020B0502040204020203" pitchFamily="34" charset="0"/>
              </a:rPr>
              <a:t>Input Frame</a:t>
            </a:r>
            <a:endParaRPr lang="en-IN" sz="1200" dirty="0">
              <a:latin typeface="Bahnschrift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98796A-F02E-425B-A491-723F76FEA777}"/>
              </a:ext>
            </a:extLst>
          </p:cNvPr>
          <p:cNvSpPr txBox="1"/>
          <p:nvPr/>
        </p:nvSpPr>
        <p:spPr>
          <a:xfrm>
            <a:off x="3877968" y="2486671"/>
            <a:ext cx="135893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Bahnschrift" panose="020B0502040204020203" pitchFamily="34" charset="0"/>
              </a:rPr>
              <a:t>Face Detection using DNN</a:t>
            </a:r>
            <a:endParaRPr lang="en-IN" sz="1200" dirty="0">
              <a:latin typeface="Bahnschrift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7E1A0E-C1A6-4299-AE61-E9ECBC2D4200}"/>
              </a:ext>
            </a:extLst>
          </p:cNvPr>
          <p:cNvSpPr txBox="1"/>
          <p:nvPr/>
        </p:nvSpPr>
        <p:spPr>
          <a:xfrm>
            <a:off x="8117068" y="2394338"/>
            <a:ext cx="1429574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Bahnschrift" panose="020B0502040204020203" pitchFamily="34" charset="0"/>
              </a:rPr>
              <a:t>Finding centroids </a:t>
            </a:r>
          </a:p>
          <a:p>
            <a:pPr algn="ctr"/>
            <a:r>
              <a:rPr lang="en-US" sz="1200" dirty="0">
                <a:latin typeface="Bahnschrift" panose="020B0502040204020203" pitchFamily="34" charset="0"/>
              </a:rPr>
              <a:t>(for each boxes)</a:t>
            </a:r>
            <a:endParaRPr lang="en-IN" sz="1200" dirty="0">
              <a:latin typeface="Bahnschrift" panose="020B0502040204020203" pitchFamily="34" charset="0"/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571B0880-0D1A-426B-9706-5A34AF848AED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3138321" y="2717504"/>
            <a:ext cx="739647" cy="1"/>
          </a:xfrm>
          <a:prstGeom prst="bentConnector3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DC71CDF-496F-4350-B100-42F3CE3D2CA7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5236904" y="2625171"/>
            <a:ext cx="2880164" cy="92333"/>
          </a:xfrm>
          <a:prstGeom prst="bentConnector3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B6B7A48-39DF-4F51-9AC2-D6149709E4DF}"/>
              </a:ext>
            </a:extLst>
          </p:cNvPr>
          <p:cNvSpPr/>
          <p:nvPr/>
        </p:nvSpPr>
        <p:spPr>
          <a:xfrm>
            <a:off x="5824491" y="2298597"/>
            <a:ext cx="1500212" cy="8114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Bahnschrift" panose="020B0502040204020203" pitchFamily="34" charset="0"/>
                <a:cs typeface="Arial"/>
              </a:rPr>
              <a:t>Bounding Box locations of faces present</a:t>
            </a:r>
            <a:endParaRPr lang="en-IN" sz="1050" dirty="0">
              <a:solidFill>
                <a:srgbClr val="000000"/>
              </a:solidFill>
              <a:latin typeface="Bahnschrift" panose="020B0502040204020203" pitchFamily="34" charset="0"/>
              <a:cs typeface="Arial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320FCF4-EB7E-4E98-95C8-DAE5322F6B21}"/>
              </a:ext>
            </a:extLst>
          </p:cNvPr>
          <p:cNvSpPr/>
          <p:nvPr/>
        </p:nvSpPr>
        <p:spPr>
          <a:xfrm>
            <a:off x="7730066" y="3459576"/>
            <a:ext cx="2192867" cy="58426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Bahnschrift" panose="020B0502040204020203" pitchFamily="34" charset="0"/>
              </a:rPr>
              <a:t>Centroids for boxes Respectively</a:t>
            </a:r>
            <a:endParaRPr lang="en-IN" sz="1050" dirty="0">
              <a:latin typeface="Bahnschrift" panose="020B0502040204020203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EB80B8-D765-48B2-BF30-153038B5376B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flipH="1">
            <a:off x="8826500" y="2856003"/>
            <a:ext cx="5355" cy="603573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0C13F5F-6291-4E04-882E-89B68878C599}"/>
              </a:ext>
            </a:extLst>
          </p:cNvPr>
          <p:cNvSpPr txBox="1"/>
          <p:nvPr/>
        </p:nvSpPr>
        <p:spPr>
          <a:xfrm>
            <a:off x="7789333" y="4782649"/>
            <a:ext cx="2133599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Bahnschrift" panose="020B0502040204020203" pitchFamily="34" charset="0"/>
              </a:rPr>
              <a:t>Finding Euclidean  distance </a:t>
            </a:r>
          </a:p>
          <a:p>
            <a:pPr algn="ctr"/>
            <a:r>
              <a:rPr lang="en-US" sz="1200" dirty="0">
                <a:latin typeface="Bahnschrift" panose="020B0502040204020203" pitchFamily="34" charset="0"/>
              </a:rPr>
              <a:t>(from each centroid)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87B2053-0ECF-45BC-AE15-3CF8B553F79F}"/>
              </a:ext>
            </a:extLst>
          </p:cNvPr>
          <p:cNvCxnSpPr>
            <a:cxnSpLocks/>
            <a:stCxn id="13" idx="4"/>
            <a:endCxn id="24" idx="0"/>
          </p:cNvCxnSpPr>
          <p:nvPr/>
        </p:nvCxnSpPr>
        <p:spPr>
          <a:xfrm>
            <a:off x="8826500" y="4043845"/>
            <a:ext cx="29633" cy="738804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C431F9F-3CDE-492D-A93F-123C791E2D87}"/>
              </a:ext>
            </a:extLst>
          </p:cNvPr>
          <p:cNvSpPr txBox="1"/>
          <p:nvPr/>
        </p:nvSpPr>
        <p:spPr>
          <a:xfrm>
            <a:off x="5574533" y="4781094"/>
            <a:ext cx="1476533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Bahnschrift" panose="020B0502040204020203" pitchFamily="34" charset="0"/>
              </a:rPr>
              <a:t>Finding Violating Points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AE417FD-03C1-4041-B422-E48E8764F057}"/>
              </a:ext>
            </a:extLst>
          </p:cNvPr>
          <p:cNvCxnSpPr>
            <a:cxnSpLocks/>
            <a:stCxn id="24" idx="1"/>
            <a:endCxn id="31" idx="3"/>
          </p:cNvCxnSpPr>
          <p:nvPr/>
        </p:nvCxnSpPr>
        <p:spPr>
          <a:xfrm flipH="1" flipV="1">
            <a:off x="7051066" y="5011927"/>
            <a:ext cx="738267" cy="1555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ED2CD53-6BF5-466C-AB16-E625B8E152CF}"/>
              </a:ext>
            </a:extLst>
          </p:cNvPr>
          <p:cNvSpPr txBox="1"/>
          <p:nvPr/>
        </p:nvSpPr>
        <p:spPr>
          <a:xfrm>
            <a:off x="1590584" y="4596427"/>
            <a:ext cx="147653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CC00"/>
                </a:solidFill>
                <a:latin typeface="Bahnschrift" panose="020B0502040204020203" pitchFamily="34" charset="0"/>
              </a:rPr>
              <a:t>Green</a:t>
            </a:r>
            <a:r>
              <a:rPr lang="en-US" sz="1200" dirty="0">
                <a:latin typeface="Bahnschrift" panose="020B0502040204020203" pitchFamily="34" charset="0"/>
              </a:rPr>
              <a:t> and </a:t>
            </a:r>
            <a:r>
              <a:rPr lang="en-US" sz="1200" b="1" dirty="0">
                <a:solidFill>
                  <a:srgbClr val="FF0000"/>
                </a:solidFill>
                <a:latin typeface="Bahnschrift" panose="020B0502040204020203" pitchFamily="34" charset="0"/>
              </a:rPr>
              <a:t>Red</a:t>
            </a:r>
            <a:r>
              <a:rPr lang="en-US" sz="1200" dirty="0">
                <a:latin typeface="Bahnschrift" panose="020B0502040204020203" pitchFamily="34" charset="0"/>
              </a:rPr>
              <a:t> Boxes for respective distances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E3E1B6D-A751-4A33-BDE9-07ED7C0B15BB}"/>
              </a:ext>
            </a:extLst>
          </p:cNvPr>
          <p:cNvCxnSpPr>
            <a:cxnSpLocks/>
            <a:stCxn id="31" idx="1"/>
            <a:endCxn id="35" idx="3"/>
          </p:cNvCxnSpPr>
          <p:nvPr/>
        </p:nvCxnSpPr>
        <p:spPr>
          <a:xfrm flipH="1" flipV="1">
            <a:off x="3067117" y="5011926"/>
            <a:ext cx="2507416" cy="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5D4FF20A-1529-4B14-99F0-50FC283E0691}"/>
              </a:ext>
            </a:extLst>
          </p:cNvPr>
          <p:cNvSpPr/>
          <p:nvPr/>
        </p:nvSpPr>
        <p:spPr>
          <a:xfrm>
            <a:off x="3618663" y="4492574"/>
            <a:ext cx="1500212" cy="103870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rgbClr val="FF0000"/>
                </a:solidFill>
                <a:latin typeface="Bahnschrift" panose="020B0502040204020203" pitchFamily="34" charset="0"/>
              </a:rPr>
              <a:t>Near</a:t>
            </a:r>
            <a:r>
              <a:rPr lang="en-US" sz="1050" dirty="0">
                <a:latin typeface="Bahnschrift" panose="020B0502040204020203" pitchFamily="34" charset="0"/>
              </a:rPr>
              <a:t> and </a:t>
            </a:r>
            <a:r>
              <a:rPr lang="en-US" sz="1050" dirty="0">
                <a:solidFill>
                  <a:srgbClr val="00CC00"/>
                </a:solidFill>
                <a:latin typeface="Bahnschrift" panose="020B0502040204020203" pitchFamily="34" charset="0"/>
              </a:rPr>
              <a:t>Not Near </a:t>
            </a:r>
            <a:r>
              <a:rPr lang="en-US" sz="1050" dirty="0">
                <a:latin typeface="Bahnschrift" panose="020B0502040204020203" pitchFamily="34" charset="0"/>
              </a:rPr>
              <a:t> for faces Respectively</a:t>
            </a:r>
            <a:endParaRPr lang="en-IN" sz="1050" dirty="0">
              <a:latin typeface="Bahnschrift" panose="020B0502040204020203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Google Shape;86;gf20c59dadb_1_90"/>
          <p:cNvCxnSpPr/>
          <p:nvPr/>
        </p:nvCxnSpPr>
        <p:spPr>
          <a:xfrm>
            <a:off x="773855" y="1257300"/>
            <a:ext cx="0" cy="5600700"/>
          </a:xfrm>
          <a:prstGeom prst="straightConnector1">
            <a:avLst/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7" name="Google Shape;87;gf20c59dadb_1_90"/>
          <p:cNvSpPr/>
          <p:nvPr/>
        </p:nvSpPr>
        <p:spPr>
          <a:xfrm>
            <a:off x="11784011" y="1189204"/>
            <a:ext cx="407986" cy="819147"/>
          </a:xfrm>
          <a:custGeom>
            <a:avLst/>
            <a:gdLst/>
            <a:ahLst/>
            <a:cxnLst/>
            <a:rect l="l" t="t" r="r" b="b"/>
            <a:pathLst>
              <a:path w="1799" h="3612" extrusionOk="0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88" name="Google Shape;88;gf20c59dadb_1_90"/>
          <p:cNvSpPr txBox="1">
            <a:spLocks noGrp="1"/>
          </p:cNvSpPr>
          <p:nvPr>
            <p:ph type="subTitle" idx="1"/>
          </p:nvPr>
        </p:nvSpPr>
        <p:spPr>
          <a:xfrm>
            <a:off x="1006468" y="482849"/>
            <a:ext cx="7034400" cy="7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</a:pPr>
            <a:r>
              <a:rPr lang="en-US" sz="3300" dirty="0"/>
              <a:t>Combination of the above :</a:t>
            </a:r>
            <a:endParaRPr sz="3300" dirty="0"/>
          </a:p>
        </p:txBody>
      </p:sp>
      <p:sp>
        <p:nvSpPr>
          <p:cNvPr id="89" name="Google Shape;89;gf20c59dadb_1_90"/>
          <p:cNvSpPr txBox="1"/>
          <p:nvPr/>
        </p:nvSpPr>
        <p:spPr>
          <a:xfrm>
            <a:off x="1411250" y="1257256"/>
            <a:ext cx="9818700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rPr lang="en-US"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The face mask detection model and the estimation of distance between people have been combined to give the user a risk level based on the parameters.</a:t>
            </a:r>
            <a:endParaRPr sz="1800" dirty="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dirty="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000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If a person is alone and not wearing a mask, </a:t>
            </a:r>
            <a:r>
              <a:rPr lang="en-US" sz="1800" b="1" dirty="0">
                <a:solidFill>
                  <a:srgbClr val="00FF00"/>
                </a:solidFill>
                <a:latin typeface="Corbel"/>
                <a:ea typeface="Corbel"/>
                <a:cs typeface="Corbel"/>
                <a:sym typeface="Corbel"/>
              </a:rPr>
              <a:t>No Risk </a:t>
            </a:r>
            <a:r>
              <a:rPr lang="en-US"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, will be shown. </a:t>
            </a:r>
          </a:p>
          <a:p>
            <a:pPr marL="400050" indent="-285750">
              <a:buClr>
                <a:schemeClr val="lt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If  more than one person : </a:t>
            </a:r>
          </a:p>
          <a:p>
            <a:pPr marL="285750" indent="-171450">
              <a:buClr>
                <a:schemeClr val="lt1"/>
              </a:buClr>
              <a:buSzPts val="1800"/>
            </a:pPr>
            <a:endParaRPr lang="en-US" sz="1800" dirty="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85750" indent="-171450">
              <a:buClr>
                <a:schemeClr val="lt1"/>
              </a:buClr>
              <a:buSzPts val="1800"/>
            </a:pPr>
            <a:endParaRPr lang="en-US" sz="1800" dirty="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dirty="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051866-14C3-4647-8EB1-2E5E3A1A082E}"/>
              </a:ext>
            </a:extLst>
          </p:cNvPr>
          <p:cNvSpPr txBox="1"/>
          <p:nvPr/>
        </p:nvSpPr>
        <p:spPr>
          <a:xfrm>
            <a:off x="2167467" y="2857654"/>
            <a:ext cx="785706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lvl="2" indent="-285750">
              <a:buClr>
                <a:schemeClr val="lt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If both are apart and wearing a mask ,</a:t>
            </a:r>
            <a:r>
              <a:rPr lang="en-US" sz="1800" b="1" dirty="0">
                <a:solidFill>
                  <a:srgbClr val="00FF00"/>
                </a:solidFill>
                <a:latin typeface="Corbel"/>
                <a:ea typeface="Corbel"/>
                <a:cs typeface="Corbel"/>
                <a:sym typeface="Corbel"/>
              </a:rPr>
              <a:t>Low Risk </a:t>
            </a:r>
            <a:r>
              <a:rPr lang="en-US"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, will be shown. </a:t>
            </a:r>
          </a:p>
          <a:p>
            <a:pPr marL="400050" indent="-285750">
              <a:buClr>
                <a:schemeClr val="lt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If both are near and wearing a mask ,</a:t>
            </a:r>
            <a:r>
              <a:rPr lang="en-US" sz="1800" b="1" dirty="0">
                <a:solidFill>
                  <a:srgbClr val="00FF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1800" b="1" dirty="0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Risk</a:t>
            </a:r>
            <a:r>
              <a:rPr lang="en-US" sz="1800" b="1" dirty="0">
                <a:solidFill>
                  <a:srgbClr val="00FF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, will be shown. </a:t>
            </a:r>
          </a:p>
          <a:p>
            <a:pPr marL="400050" indent="-285750">
              <a:buClr>
                <a:schemeClr val="lt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If both are apart and not wearing a mask ,</a:t>
            </a:r>
            <a:r>
              <a:rPr lang="en-US" sz="1800" b="1" dirty="0">
                <a:solidFill>
                  <a:srgbClr val="00FF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1800" b="1" dirty="0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Risk</a:t>
            </a:r>
            <a:r>
              <a:rPr lang="en-US" sz="1800" b="1" dirty="0">
                <a:solidFill>
                  <a:srgbClr val="00FF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, will be shown. </a:t>
            </a:r>
          </a:p>
          <a:p>
            <a:pPr marL="400050" indent="-285750">
              <a:buClr>
                <a:schemeClr val="lt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If both are near and not wearing a mask ,</a:t>
            </a:r>
            <a:r>
              <a:rPr lang="en-US" sz="1800" dirty="0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High</a:t>
            </a:r>
            <a:r>
              <a:rPr lang="en-US" sz="1800" b="1" dirty="0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 Risk </a:t>
            </a:r>
            <a:r>
              <a:rPr lang="en-US"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, will be shown.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rgbClr val="000000"/>
      </a:dk1>
      <a:lt1>
        <a:srgbClr val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796</Words>
  <Application>Microsoft Office PowerPoint</Application>
  <PresentationFormat>Widescreen</PresentationFormat>
  <Paragraphs>205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Century Schoolbook</vt:lpstr>
      <vt:lpstr>Bahnschrift</vt:lpstr>
      <vt:lpstr>Arial</vt:lpstr>
      <vt:lpstr>Corbel</vt:lpstr>
      <vt:lpstr>Headlines</vt:lpstr>
      <vt:lpstr>MASK AND SOCIAL DISTANCING DETECTION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SIMULATION  IN LAPTOP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AI_Engineers</dc:title>
  <dc:creator>Nidhiya V Raj</dc:creator>
  <cp:lastModifiedBy>Adhithan Pushparaj</cp:lastModifiedBy>
  <cp:revision>7</cp:revision>
  <dcterms:created xsi:type="dcterms:W3CDTF">2019-09-28T12:46:47Z</dcterms:created>
  <dcterms:modified xsi:type="dcterms:W3CDTF">2021-10-15T08:54:08Z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b558183-044c-4105-8d9c-cea02a2a3d86_Enabled">
    <vt:lpwstr>True</vt:lpwstr>
  </property>
  <property fmtid="{D5CDD505-2E9C-101B-9397-08002B2CF9AE}" pid="3" name="MSIP_Label_6b558183-044c-4105-8d9c-cea02a2a3d86_SiteId">
    <vt:lpwstr>43083d15-7273-40c1-b7db-39efd9ccc17a</vt:lpwstr>
  </property>
  <property fmtid="{D5CDD505-2E9C-101B-9397-08002B2CF9AE}" pid="4" name="MSIP_Label_6b558183-044c-4105-8d9c-cea02a2a3d86_Owner">
    <vt:lpwstr>nidhiyar@nvidia.com</vt:lpwstr>
  </property>
  <property fmtid="{D5CDD505-2E9C-101B-9397-08002B2CF9AE}" pid="5" name="MSIP_Label_6b558183-044c-4105-8d9c-cea02a2a3d86_SetDate">
    <vt:lpwstr>2019-09-28T14:20:52.5765701Z</vt:lpwstr>
  </property>
  <property fmtid="{D5CDD505-2E9C-101B-9397-08002B2CF9AE}" pid="6" name="MSIP_Label_6b558183-044c-4105-8d9c-cea02a2a3d86_Name">
    <vt:lpwstr>Unrestricted</vt:lpwstr>
  </property>
  <property fmtid="{D5CDD505-2E9C-101B-9397-08002B2CF9AE}" pid="7" name="MSIP_Label_6b558183-044c-4105-8d9c-cea02a2a3d86_Application">
    <vt:lpwstr>Microsoft Azure Information Protection</vt:lpwstr>
  </property>
  <property fmtid="{D5CDD505-2E9C-101B-9397-08002B2CF9AE}" pid="8" name="MSIP_Label_6b558183-044c-4105-8d9c-cea02a2a3d86_ActionId">
    <vt:lpwstr>a107ad97-cbad-4e34-83f0-e134e89e228c</vt:lpwstr>
  </property>
  <property fmtid="{D5CDD505-2E9C-101B-9397-08002B2CF9AE}" pid="9" name="MSIP_Label_6b558183-044c-4105-8d9c-cea02a2a3d86_Extended_MSFT_Method">
    <vt:lpwstr>Automatic</vt:lpwstr>
  </property>
  <property fmtid="{D5CDD505-2E9C-101B-9397-08002B2CF9AE}" pid="10" name="Sensitivity">
    <vt:lpwstr>Unrestricted</vt:lpwstr>
  </property>
</Properties>
</file>