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1E936-20E0-458E-A86C-061623AA002A}" v="23" dt="2024-11-28T02:41:13.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73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C051093-84AD-4C67-92D2-BBE866C1BC96}"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219948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323560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4585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8204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73659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110384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144200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24411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18811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51093-84AD-4C67-92D2-BBE866C1BC96}"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223378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51093-84AD-4C67-92D2-BBE866C1BC96}"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341217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51093-84AD-4C67-92D2-BBE866C1BC96}"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210089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51093-84AD-4C67-92D2-BBE866C1BC96}"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304276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51093-84AD-4C67-92D2-BBE866C1BC96}"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56177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51093-84AD-4C67-92D2-BBE866C1BC96}"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40359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51093-84AD-4C67-92D2-BBE866C1BC96}"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24F724-E840-4FE8-8865-84728544EA9E}" type="slidenum">
              <a:rPr lang="en-IN" smtClean="0"/>
              <a:t>‹#›</a:t>
            </a:fld>
            <a:endParaRPr lang="en-IN"/>
          </a:p>
        </p:txBody>
      </p:sp>
    </p:spTree>
    <p:extLst>
      <p:ext uri="{BB962C8B-B14F-4D97-AF65-F5344CB8AC3E}">
        <p14:creationId xmlns:p14="http://schemas.microsoft.com/office/powerpoint/2010/main" val="99852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C051093-84AD-4C67-92D2-BBE866C1BC96}" type="datetimeFigureOut">
              <a:rPr lang="en-IN" smtClean="0"/>
              <a:t>28-11-2024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124F724-E840-4FE8-8865-84728544EA9E}" type="slidenum">
              <a:rPr lang="en-IN" smtClean="0"/>
              <a:t>‹#›</a:t>
            </a:fld>
            <a:endParaRPr lang="en-IN"/>
          </a:p>
        </p:txBody>
      </p:sp>
    </p:spTree>
    <p:extLst>
      <p:ext uri="{BB962C8B-B14F-4D97-AF65-F5344CB8AC3E}">
        <p14:creationId xmlns:p14="http://schemas.microsoft.com/office/powerpoint/2010/main" val="493450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4597-7CBF-AAB8-FB8C-0AD7A8AC49FB}"/>
              </a:ext>
            </a:extLst>
          </p:cNvPr>
          <p:cNvSpPr>
            <a:spLocks noGrp="1"/>
          </p:cNvSpPr>
          <p:nvPr>
            <p:ph type="ctrTitle"/>
          </p:nvPr>
        </p:nvSpPr>
        <p:spPr>
          <a:xfrm>
            <a:off x="1872932" y="-1005841"/>
            <a:ext cx="8001000" cy="2971801"/>
          </a:xfrm>
        </p:spPr>
        <p:txBody>
          <a:bodyPr/>
          <a:lstStyle/>
          <a:p>
            <a:pPr algn="ctr"/>
            <a:r>
              <a:rPr lang="en-US" dirty="0"/>
              <a:t>Gradient Ai Hackathon</a:t>
            </a:r>
            <a:br>
              <a:rPr lang="en-US" dirty="0"/>
            </a:br>
            <a:r>
              <a:rPr lang="en-US" sz="3000" dirty="0"/>
              <a:t>Team – Runtime errors</a:t>
            </a:r>
            <a:endParaRPr lang="en-IN" sz="3000" dirty="0"/>
          </a:p>
        </p:txBody>
      </p:sp>
      <p:graphicFrame>
        <p:nvGraphicFramePr>
          <p:cNvPr id="6" name="Table 5">
            <a:extLst>
              <a:ext uri="{FF2B5EF4-FFF2-40B4-BE49-F238E27FC236}">
                <a16:creationId xmlns:a16="http://schemas.microsoft.com/office/drawing/2014/main" id="{AC04F769-7FA9-A779-4A00-E89DDCE6FD7A}"/>
              </a:ext>
            </a:extLst>
          </p:cNvPr>
          <p:cNvGraphicFramePr>
            <a:graphicFrameLocks noGrp="1"/>
          </p:cNvGraphicFramePr>
          <p:nvPr>
            <p:extLst>
              <p:ext uri="{D42A27DB-BD31-4B8C-83A1-F6EECF244321}">
                <p14:modId xmlns:p14="http://schemas.microsoft.com/office/powerpoint/2010/main" val="1167349403"/>
              </p:ext>
            </p:extLst>
          </p:nvPr>
        </p:nvGraphicFramePr>
        <p:xfrm>
          <a:off x="2123440" y="4382009"/>
          <a:ext cx="8128000" cy="1854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099868669"/>
                    </a:ext>
                  </a:extLst>
                </a:gridCol>
              </a:tblGrid>
              <a:tr h="370840">
                <a:tc>
                  <a:txBody>
                    <a:bodyPr/>
                    <a:lstStyle/>
                    <a:p>
                      <a:pPr algn="ctr"/>
                      <a:r>
                        <a:rPr lang="en-US" dirty="0"/>
                        <a:t>Team Members</a:t>
                      </a:r>
                      <a:endParaRPr lang="en-IN" dirty="0"/>
                    </a:p>
                  </a:txBody>
                  <a:tcPr/>
                </a:tc>
                <a:extLst>
                  <a:ext uri="{0D108BD9-81ED-4DB2-BD59-A6C34878D82A}">
                    <a16:rowId xmlns:a16="http://schemas.microsoft.com/office/drawing/2014/main" val="3495178488"/>
                  </a:ext>
                </a:extLst>
              </a:tr>
              <a:tr h="370840">
                <a:tc>
                  <a:txBody>
                    <a:bodyPr/>
                    <a:lstStyle/>
                    <a:p>
                      <a:pPr algn="ctr"/>
                      <a:r>
                        <a:rPr lang="en-US" dirty="0"/>
                        <a:t>Suraj </a:t>
                      </a:r>
                      <a:r>
                        <a:rPr lang="en-US" dirty="0" err="1"/>
                        <a:t>Sreedhara</a:t>
                      </a:r>
                      <a:endParaRPr lang="en-IN" dirty="0"/>
                    </a:p>
                  </a:txBody>
                  <a:tcPr/>
                </a:tc>
                <a:extLst>
                  <a:ext uri="{0D108BD9-81ED-4DB2-BD59-A6C34878D82A}">
                    <a16:rowId xmlns:a16="http://schemas.microsoft.com/office/drawing/2014/main" val="4015556521"/>
                  </a:ext>
                </a:extLst>
              </a:tr>
              <a:tr h="370840">
                <a:tc>
                  <a:txBody>
                    <a:bodyPr/>
                    <a:lstStyle/>
                    <a:p>
                      <a:pPr algn="ctr"/>
                      <a:r>
                        <a:rPr lang="en-US" dirty="0" err="1"/>
                        <a:t>Adhithi</a:t>
                      </a:r>
                      <a:r>
                        <a:rPr lang="en-US" dirty="0"/>
                        <a:t> C Iyer</a:t>
                      </a:r>
                      <a:endParaRPr lang="en-IN" dirty="0"/>
                    </a:p>
                  </a:txBody>
                  <a:tcPr/>
                </a:tc>
                <a:extLst>
                  <a:ext uri="{0D108BD9-81ED-4DB2-BD59-A6C34878D82A}">
                    <a16:rowId xmlns:a16="http://schemas.microsoft.com/office/drawing/2014/main" val="4125198262"/>
                  </a:ext>
                </a:extLst>
              </a:tr>
              <a:tr h="370840">
                <a:tc>
                  <a:txBody>
                    <a:bodyPr/>
                    <a:lstStyle/>
                    <a:p>
                      <a:pPr algn="ctr"/>
                      <a:r>
                        <a:rPr lang="en-US" dirty="0" err="1"/>
                        <a:t>Yashaswini</a:t>
                      </a:r>
                      <a:r>
                        <a:rPr lang="en-US" dirty="0"/>
                        <a:t> K C </a:t>
                      </a:r>
                      <a:endParaRPr lang="en-IN" dirty="0"/>
                    </a:p>
                  </a:txBody>
                  <a:tcPr/>
                </a:tc>
                <a:extLst>
                  <a:ext uri="{0D108BD9-81ED-4DB2-BD59-A6C34878D82A}">
                    <a16:rowId xmlns:a16="http://schemas.microsoft.com/office/drawing/2014/main" val="2075559007"/>
                  </a:ext>
                </a:extLst>
              </a:tr>
              <a:tr h="370840">
                <a:tc>
                  <a:txBody>
                    <a:bodyPr/>
                    <a:lstStyle/>
                    <a:p>
                      <a:pPr algn="ctr"/>
                      <a:r>
                        <a:rPr lang="en-US" dirty="0" err="1"/>
                        <a:t>Zeenat</a:t>
                      </a:r>
                      <a:r>
                        <a:rPr lang="en-US" dirty="0"/>
                        <a:t> Khan</a:t>
                      </a:r>
                      <a:endParaRPr lang="en-IN" dirty="0"/>
                    </a:p>
                  </a:txBody>
                  <a:tcPr/>
                </a:tc>
                <a:extLst>
                  <a:ext uri="{0D108BD9-81ED-4DB2-BD59-A6C34878D82A}">
                    <a16:rowId xmlns:a16="http://schemas.microsoft.com/office/drawing/2014/main" val="252104325"/>
                  </a:ext>
                </a:extLst>
              </a:tr>
            </a:tbl>
          </a:graphicData>
        </a:graphic>
      </p:graphicFrame>
      <p:sp>
        <p:nvSpPr>
          <p:cNvPr id="7" name="TextBox 6">
            <a:extLst>
              <a:ext uri="{FF2B5EF4-FFF2-40B4-BE49-F238E27FC236}">
                <a16:creationId xmlns:a16="http://schemas.microsoft.com/office/drawing/2014/main" id="{3D2509F5-AAA3-1426-985E-429C4168DC6F}"/>
              </a:ext>
            </a:extLst>
          </p:cNvPr>
          <p:cNvSpPr txBox="1"/>
          <p:nvPr/>
        </p:nvSpPr>
        <p:spPr>
          <a:xfrm>
            <a:off x="2167128" y="2619986"/>
            <a:ext cx="7370064" cy="584775"/>
          </a:xfrm>
          <a:prstGeom prst="rect">
            <a:avLst/>
          </a:prstGeom>
          <a:noFill/>
        </p:spPr>
        <p:txBody>
          <a:bodyPr wrap="square" rtlCol="0">
            <a:spAutoFit/>
          </a:bodyPr>
          <a:lstStyle/>
          <a:p>
            <a:pPr algn="ctr"/>
            <a:r>
              <a:rPr lang="en-IN" sz="3200" b="0" i="0" dirty="0">
                <a:solidFill>
                  <a:srgbClr val="0D0D0D"/>
                </a:solidFill>
                <a:effectLst/>
                <a:latin typeface="ui-sans-serif"/>
              </a:rPr>
              <a:t>AI-Powered Smart Saving Planner:</a:t>
            </a:r>
            <a:endParaRPr lang="en-IN" sz="3000" dirty="0"/>
          </a:p>
        </p:txBody>
      </p:sp>
    </p:spTree>
    <p:extLst>
      <p:ext uri="{BB962C8B-B14F-4D97-AF65-F5344CB8AC3E}">
        <p14:creationId xmlns:p14="http://schemas.microsoft.com/office/powerpoint/2010/main" val="352551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F746-9B20-0A8E-1864-12952B698329}"/>
              </a:ext>
            </a:extLst>
          </p:cNvPr>
          <p:cNvSpPr>
            <a:spLocks noGrp="1"/>
          </p:cNvSpPr>
          <p:nvPr>
            <p:ph type="title"/>
          </p:nvPr>
        </p:nvSpPr>
        <p:spPr>
          <a:xfrm>
            <a:off x="245300" y="0"/>
            <a:ext cx="8534400" cy="1507067"/>
          </a:xfrm>
        </p:spPr>
        <p:txBody>
          <a:bodyPr/>
          <a:lstStyle/>
          <a:p>
            <a:r>
              <a:rPr lang="en-US" dirty="0"/>
              <a:t>Problem Statement</a:t>
            </a:r>
            <a:endParaRPr lang="en-IN" dirty="0"/>
          </a:p>
        </p:txBody>
      </p:sp>
      <p:sp>
        <p:nvSpPr>
          <p:cNvPr id="6" name="TextBox 5">
            <a:extLst>
              <a:ext uri="{FF2B5EF4-FFF2-40B4-BE49-F238E27FC236}">
                <a16:creationId xmlns:a16="http://schemas.microsoft.com/office/drawing/2014/main" id="{F83D532E-E94D-4938-11F0-F73D0F261A0B}"/>
              </a:ext>
            </a:extLst>
          </p:cNvPr>
          <p:cNvSpPr txBox="1"/>
          <p:nvPr/>
        </p:nvSpPr>
        <p:spPr>
          <a:xfrm>
            <a:off x="593558" y="1335882"/>
            <a:ext cx="11101137" cy="5863144"/>
          </a:xfrm>
          <a:prstGeom prst="rect">
            <a:avLst/>
          </a:prstGeom>
          <a:noFill/>
        </p:spPr>
        <p:txBody>
          <a:bodyPr wrap="square" rtlCol="0">
            <a:spAutoFit/>
          </a:bodyPr>
          <a:lstStyle/>
          <a:p>
            <a:pPr algn="l"/>
            <a:r>
              <a:rPr lang="en-US" sz="2500" b="1" i="0" dirty="0">
                <a:solidFill>
                  <a:srgbClr val="0D0D0D"/>
                </a:solidFill>
                <a:effectLst/>
                <a:latin typeface="ui-sans-serif"/>
              </a:rPr>
              <a:t>To create an AI-Powered Smart Saving Planner</a:t>
            </a:r>
            <a:r>
              <a:rPr lang="en-US" sz="2500" b="0" i="0" dirty="0">
                <a:solidFill>
                  <a:srgbClr val="0D0D0D"/>
                </a:solidFill>
                <a:effectLst/>
                <a:latin typeface="ui-sans-serif"/>
              </a:rPr>
              <a:t>, a web-based application designed to assist users in managing their finances effectively. The platform includes:</a:t>
            </a:r>
          </a:p>
          <a:p>
            <a:pPr algn="l"/>
            <a:endParaRPr lang="en-US" sz="2500" b="0" i="0" dirty="0">
              <a:solidFill>
                <a:srgbClr val="0D0D0D"/>
              </a:solidFill>
              <a:effectLst/>
              <a:latin typeface="ui-sans-serif"/>
            </a:endParaRPr>
          </a:p>
          <a:p>
            <a:pPr algn="l">
              <a:buFont typeface="+mj-lt"/>
              <a:buAutoNum type="arabicPeriod"/>
            </a:pPr>
            <a:r>
              <a:rPr lang="en-US" sz="2500" b="1" i="0" dirty="0">
                <a:solidFill>
                  <a:srgbClr val="0D0D0D"/>
                </a:solidFill>
                <a:effectLst/>
                <a:latin typeface="ui-sans-serif"/>
              </a:rPr>
              <a:t>Expense Tracker</a:t>
            </a:r>
            <a:r>
              <a:rPr lang="en-US" sz="2500" b="0" i="0" dirty="0">
                <a:solidFill>
                  <a:srgbClr val="0D0D0D"/>
                </a:solidFill>
                <a:effectLst/>
                <a:latin typeface="ui-sans-serif"/>
              </a:rPr>
              <a:t>: Enables users to log their daily expenses, track loans taken or given, and visualize their financial data through dynamic pie charts, providing a clear understanding of their spending patterns.</a:t>
            </a:r>
          </a:p>
          <a:p>
            <a:pPr algn="l">
              <a:buFont typeface="+mj-lt"/>
              <a:buAutoNum type="arabicPeriod"/>
            </a:pPr>
            <a:endParaRPr lang="en-US" sz="2500" b="0" i="0" dirty="0">
              <a:solidFill>
                <a:srgbClr val="0D0D0D"/>
              </a:solidFill>
              <a:effectLst/>
              <a:latin typeface="ui-sans-serif"/>
            </a:endParaRPr>
          </a:p>
          <a:p>
            <a:pPr algn="l">
              <a:buFont typeface="+mj-lt"/>
              <a:buAutoNum type="arabicPeriod"/>
            </a:pPr>
            <a:r>
              <a:rPr lang="en-US" sz="2500" b="1" i="0" dirty="0">
                <a:solidFill>
                  <a:srgbClr val="0D0D0D"/>
                </a:solidFill>
                <a:effectLst/>
                <a:latin typeface="ui-sans-serif"/>
              </a:rPr>
              <a:t>Savings Planner</a:t>
            </a:r>
            <a:r>
              <a:rPr lang="en-US" sz="2500" b="0" i="0" dirty="0">
                <a:solidFill>
                  <a:srgbClr val="0D0D0D"/>
                </a:solidFill>
                <a:effectLst/>
                <a:latin typeface="ui-sans-serif"/>
              </a:rPr>
              <a:t>: Features an AI-driven chatbot that users can interact with to receive tailored financial advice. The chatbot, trained on financial data, will provide actionable insights, such as evaluating the feasibility of discretionary spending (e.g., vacations) based on the user’s financial situation and goals.</a:t>
            </a:r>
          </a:p>
          <a:p>
            <a:pPr algn="l"/>
            <a:r>
              <a:rPr lang="en-US" sz="2500" b="0" i="0" dirty="0">
                <a:solidFill>
                  <a:srgbClr val="0D0D0D"/>
                </a:solidFill>
                <a:effectLst/>
                <a:latin typeface="ui-sans-serif"/>
              </a:rPr>
              <a:t>This solution aims to simplify financial planning by merging intuitive expense tracking with intelligent, personalized savings recommendations, empowering users to make informed decisions and achieve their financial goals.</a:t>
            </a:r>
          </a:p>
          <a:p>
            <a:endParaRPr lang="en-IN" sz="2500" dirty="0"/>
          </a:p>
        </p:txBody>
      </p:sp>
    </p:spTree>
    <p:extLst>
      <p:ext uri="{BB962C8B-B14F-4D97-AF65-F5344CB8AC3E}">
        <p14:creationId xmlns:p14="http://schemas.microsoft.com/office/powerpoint/2010/main" val="306088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550F-8F71-8CD9-2DCB-6326BC7E0DDA}"/>
              </a:ext>
            </a:extLst>
          </p:cNvPr>
          <p:cNvSpPr>
            <a:spLocks noGrp="1"/>
          </p:cNvSpPr>
          <p:nvPr>
            <p:ph type="title"/>
          </p:nvPr>
        </p:nvSpPr>
        <p:spPr>
          <a:xfrm>
            <a:off x="347328" y="0"/>
            <a:ext cx="8049420" cy="717755"/>
          </a:xfrm>
        </p:spPr>
        <p:txBody>
          <a:bodyPr/>
          <a:lstStyle/>
          <a:p>
            <a:r>
              <a:rPr lang="en-US" dirty="0"/>
              <a:t>Tech stack</a:t>
            </a:r>
            <a:endParaRPr lang="en-IN" dirty="0"/>
          </a:p>
        </p:txBody>
      </p:sp>
      <p:sp>
        <p:nvSpPr>
          <p:cNvPr id="4" name="TextBox 3">
            <a:extLst>
              <a:ext uri="{FF2B5EF4-FFF2-40B4-BE49-F238E27FC236}">
                <a16:creationId xmlns:a16="http://schemas.microsoft.com/office/drawing/2014/main" id="{FCCBF4D1-27CF-57FC-DCCE-6A6A6FC8E294}"/>
              </a:ext>
            </a:extLst>
          </p:cNvPr>
          <p:cNvSpPr txBox="1"/>
          <p:nvPr/>
        </p:nvSpPr>
        <p:spPr>
          <a:xfrm>
            <a:off x="438359" y="479019"/>
            <a:ext cx="11315282" cy="5632311"/>
          </a:xfrm>
          <a:prstGeom prst="rect">
            <a:avLst/>
          </a:prstGeom>
          <a:noFill/>
        </p:spPr>
        <p:txBody>
          <a:bodyPr wrap="square" rtlCol="0">
            <a:spAutoFit/>
          </a:bodyPr>
          <a:lstStyle/>
          <a:p>
            <a:pPr algn="l"/>
            <a:r>
              <a:rPr lang="en-IN" sz="3000" b="1" i="0" dirty="0">
                <a:solidFill>
                  <a:srgbClr val="0D0D0D"/>
                </a:solidFill>
                <a:effectLst/>
                <a:latin typeface="ui-sans-serif"/>
              </a:rPr>
              <a:t>Frontend:</a:t>
            </a:r>
          </a:p>
          <a:p>
            <a:pPr algn="l">
              <a:buFont typeface="Arial" panose="020B0604020202020204" pitchFamily="34" charset="0"/>
              <a:buChar char="•"/>
            </a:pPr>
            <a:r>
              <a:rPr lang="en-IN" sz="3000" b="0" i="0" dirty="0">
                <a:solidFill>
                  <a:srgbClr val="0D0D0D"/>
                </a:solidFill>
                <a:effectLst/>
                <a:latin typeface="ui-sans-serif"/>
              </a:rPr>
              <a:t>HTML/CSS/JavaScript</a:t>
            </a:r>
          </a:p>
          <a:p>
            <a:pPr algn="l">
              <a:buFont typeface="Arial" panose="020B0604020202020204" pitchFamily="34" charset="0"/>
              <a:buChar char="•"/>
            </a:pPr>
            <a:r>
              <a:rPr lang="en-IN" sz="3000" b="0" i="0" dirty="0">
                <a:solidFill>
                  <a:srgbClr val="0D0D0D"/>
                </a:solidFill>
                <a:effectLst/>
                <a:latin typeface="ui-sans-serif"/>
              </a:rPr>
              <a:t>React.js</a:t>
            </a:r>
          </a:p>
          <a:p>
            <a:pPr algn="l">
              <a:buFont typeface="Arial" panose="020B0604020202020204" pitchFamily="34" charset="0"/>
              <a:buChar char="•"/>
            </a:pPr>
            <a:r>
              <a:rPr lang="en-IN" sz="3000" b="0" i="0" dirty="0">
                <a:solidFill>
                  <a:srgbClr val="0D0D0D"/>
                </a:solidFill>
                <a:effectLst/>
                <a:latin typeface="ui-sans-serif"/>
              </a:rPr>
              <a:t>Chart.js or D3.js</a:t>
            </a:r>
          </a:p>
          <a:p>
            <a:pPr algn="l">
              <a:buFont typeface="Arial" panose="020B0604020202020204" pitchFamily="34" charset="0"/>
              <a:buChar char="•"/>
            </a:pPr>
            <a:r>
              <a:rPr lang="en-IN" sz="3000" b="0" i="0" dirty="0">
                <a:solidFill>
                  <a:srgbClr val="0D0D0D"/>
                </a:solidFill>
                <a:effectLst/>
                <a:latin typeface="ui-sans-serif"/>
              </a:rPr>
              <a:t>Bootstrap or Tailwind CSS</a:t>
            </a:r>
          </a:p>
          <a:p>
            <a:pPr algn="l"/>
            <a:r>
              <a:rPr lang="en-IN" sz="3000" b="1" i="0" dirty="0">
                <a:solidFill>
                  <a:srgbClr val="0D0D0D"/>
                </a:solidFill>
                <a:effectLst/>
                <a:latin typeface="ui-sans-serif"/>
              </a:rPr>
              <a:t>Backend:</a:t>
            </a:r>
          </a:p>
          <a:p>
            <a:pPr algn="l">
              <a:buFont typeface="Arial" panose="020B0604020202020204" pitchFamily="34" charset="0"/>
              <a:buChar char="•"/>
            </a:pPr>
            <a:r>
              <a:rPr lang="en-IN" sz="3000" b="0" i="0" dirty="0">
                <a:solidFill>
                  <a:srgbClr val="0D0D0D"/>
                </a:solidFill>
                <a:effectLst/>
                <a:latin typeface="ui-sans-serif"/>
              </a:rPr>
              <a:t>Node.js with Express.js (or Python with Flask/Django)</a:t>
            </a:r>
          </a:p>
          <a:p>
            <a:pPr algn="l">
              <a:buFont typeface="Arial" panose="020B0604020202020204" pitchFamily="34" charset="0"/>
              <a:buChar char="•"/>
            </a:pPr>
            <a:r>
              <a:rPr lang="en-IN" sz="3000" b="0" i="0" dirty="0">
                <a:solidFill>
                  <a:srgbClr val="0D0D0D"/>
                </a:solidFill>
                <a:effectLst/>
                <a:latin typeface="ui-sans-serif"/>
              </a:rPr>
              <a:t>PostgreSQL or MySQL</a:t>
            </a:r>
          </a:p>
          <a:p>
            <a:pPr algn="l">
              <a:buFont typeface="Arial" panose="020B0604020202020204" pitchFamily="34" charset="0"/>
              <a:buChar char="•"/>
            </a:pPr>
            <a:r>
              <a:rPr lang="en-IN" sz="3000" b="0" i="0" dirty="0">
                <a:solidFill>
                  <a:srgbClr val="0D0D0D"/>
                </a:solidFill>
                <a:effectLst/>
                <a:latin typeface="ui-sans-serif"/>
              </a:rPr>
              <a:t>Redis (optional)</a:t>
            </a:r>
          </a:p>
          <a:p>
            <a:pPr algn="l"/>
            <a:r>
              <a:rPr lang="en-IN" sz="3000" b="0" i="0" dirty="0">
                <a:solidFill>
                  <a:srgbClr val="0D0D0D"/>
                </a:solidFill>
                <a:effectLst/>
                <a:latin typeface="ui-sans-serif"/>
              </a:rPr>
              <a:t> </a:t>
            </a:r>
          </a:p>
          <a:p>
            <a:pPr algn="l">
              <a:buFont typeface="Arial" panose="020B0604020202020204" pitchFamily="34" charset="0"/>
              <a:buChar char="•"/>
            </a:pPr>
            <a:endParaRPr lang="en-IN" sz="3000" b="0" i="0" dirty="0">
              <a:solidFill>
                <a:srgbClr val="0D0D0D"/>
              </a:solidFill>
              <a:effectLst/>
              <a:latin typeface="ui-sans-serif"/>
            </a:endParaRPr>
          </a:p>
          <a:p>
            <a:pPr algn="l"/>
            <a:endParaRPr lang="en-US" sz="3000" b="0" i="0" dirty="0">
              <a:solidFill>
                <a:srgbClr val="0D0D0D"/>
              </a:solidFill>
              <a:effectLst/>
              <a:latin typeface="ui-sans-serif"/>
            </a:endParaRPr>
          </a:p>
        </p:txBody>
      </p:sp>
    </p:spTree>
    <p:extLst>
      <p:ext uri="{BB962C8B-B14F-4D97-AF65-F5344CB8AC3E}">
        <p14:creationId xmlns:p14="http://schemas.microsoft.com/office/powerpoint/2010/main" val="333106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4FCD5-15B6-8EF7-0D7D-BCEC79E95881}"/>
              </a:ext>
            </a:extLst>
          </p:cNvPr>
          <p:cNvSpPr txBox="1"/>
          <p:nvPr/>
        </p:nvSpPr>
        <p:spPr>
          <a:xfrm>
            <a:off x="393290" y="1956619"/>
            <a:ext cx="9724104" cy="4708981"/>
          </a:xfrm>
          <a:prstGeom prst="rect">
            <a:avLst/>
          </a:prstGeom>
          <a:noFill/>
        </p:spPr>
        <p:txBody>
          <a:bodyPr wrap="square" rtlCol="0">
            <a:spAutoFit/>
          </a:bodyPr>
          <a:lstStyle/>
          <a:p>
            <a:endParaRPr lang="en-IN" sz="3000" dirty="0">
              <a:solidFill>
                <a:schemeClr val="bg1"/>
              </a:solidFill>
            </a:endParaRPr>
          </a:p>
          <a:p>
            <a:pPr>
              <a:buFont typeface="Arial" panose="020B0604020202020204" pitchFamily="34" charset="0"/>
              <a:buChar char="•"/>
            </a:pPr>
            <a:r>
              <a:rPr lang="en-IN" sz="3000" b="1" dirty="0">
                <a:solidFill>
                  <a:schemeClr val="bg1"/>
                </a:solidFill>
              </a:rPr>
              <a:t>Pandas</a:t>
            </a:r>
            <a:r>
              <a:rPr lang="en-IN" sz="3000" dirty="0">
                <a:solidFill>
                  <a:schemeClr val="bg1"/>
                </a:solidFill>
              </a:rPr>
              <a:t>: For data loading and preprocessing.</a:t>
            </a:r>
          </a:p>
          <a:p>
            <a:pPr>
              <a:buFont typeface="Arial" panose="020B0604020202020204" pitchFamily="34" charset="0"/>
              <a:buChar char="•"/>
            </a:pPr>
            <a:r>
              <a:rPr lang="en-IN" sz="3000" b="1" dirty="0">
                <a:solidFill>
                  <a:schemeClr val="bg1"/>
                </a:solidFill>
              </a:rPr>
              <a:t>Scikit-Learn</a:t>
            </a:r>
            <a:r>
              <a:rPr lang="en-IN" sz="3000" dirty="0">
                <a:solidFill>
                  <a:schemeClr val="bg1"/>
                </a:solidFill>
              </a:rPr>
              <a:t>: For machine learning model development (</a:t>
            </a:r>
            <a:r>
              <a:rPr lang="en-IN" sz="3000" dirty="0" err="1">
                <a:solidFill>
                  <a:schemeClr val="bg1"/>
                </a:solidFill>
              </a:rPr>
              <a:t>RandomForestRegressor</a:t>
            </a:r>
            <a:r>
              <a:rPr lang="en-IN" sz="3000" dirty="0">
                <a:solidFill>
                  <a:schemeClr val="bg1"/>
                </a:solidFill>
              </a:rPr>
              <a:t>).</a:t>
            </a:r>
          </a:p>
          <a:p>
            <a:pPr>
              <a:buFont typeface="Arial" panose="020B0604020202020204" pitchFamily="34" charset="0"/>
              <a:buChar char="•"/>
            </a:pPr>
            <a:r>
              <a:rPr lang="en-IN" sz="3000" b="1" dirty="0">
                <a:solidFill>
                  <a:schemeClr val="bg1"/>
                </a:solidFill>
              </a:rPr>
              <a:t>Flask</a:t>
            </a:r>
            <a:r>
              <a:rPr lang="en-IN" sz="3000" dirty="0">
                <a:solidFill>
                  <a:schemeClr val="bg1"/>
                </a:solidFill>
              </a:rPr>
              <a:t>: Web framework to create the user interface and handle input-output requests.</a:t>
            </a:r>
          </a:p>
          <a:p>
            <a:pPr>
              <a:buFont typeface="Arial" panose="020B0604020202020204" pitchFamily="34" charset="0"/>
              <a:buChar char="•"/>
            </a:pPr>
            <a:r>
              <a:rPr lang="en-IN" sz="3000" b="1" dirty="0">
                <a:solidFill>
                  <a:schemeClr val="bg1"/>
                </a:solidFill>
              </a:rPr>
              <a:t>Jinja2</a:t>
            </a:r>
            <a:r>
              <a:rPr lang="en-IN" sz="3000" dirty="0">
                <a:solidFill>
                  <a:schemeClr val="bg1"/>
                </a:solidFill>
              </a:rPr>
              <a:t>: Templating engine used to render dynamic content in HTML.</a:t>
            </a:r>
          </a:p>
          <a:p>
            <a:endParaRPr lang="en-IN" sz="3000" b="1" dirty="0">
              <a:solidFill>
                <a:schemeClr val="bg1"/>
              </a:solidFill>
            </a:endParaRPr>
          </a:p>
          <a:p>
            <a:endParaRPr lang="en-IN" sz="3000" dirty="0">
              <a:solidFill>
                <a:schemeClr val="bg1"/>
              </a:solidFill>
            </a:endParaRPr>
          </a:p>
        </p:txBody>
      </p:sp>
      <p:sp>
        <p:nvSpPr>
          <p:cNvPr id="4" name="TextBox 3">
            <a:extLst>
              <a:ext uri="{FF2B5EF4-FFF2-40B4-BE49-F238E27FC236}">
                <a16:creationId xmlns:a16="http://schemas.microsoft.com/office/drawing/2014/main" id="{5E7E42BE-728D-8DF4-DE08-156AE8D7B993}"/>
              </a:ext>
            </a:extLst>
          </p:cNvPr>
          <p:cNvSpPr txBox="1"/>
          <p:nvPr/>
        </p:nvSpPr>
        <p:spPr>
          <a:xfrm>
            <a:off x="511277" y="973394"/>
            <a:ext cx="5466736" cy="553998"/>
          </a:xfrm>
          <a:prstGeom prst="rect">
            <a:avLst/>
          </a:prstGeom>
          <a:noFill/>
        </p:spPr>
        <p:txBody>
          <a:bodyPr wrap="square" rtlCol="0">
            <a:spAutoFit/>
          </a:bodyPr>
          <a:lstStyle/>
          <a:p>
            <a:r>
              <a:rPr lang="en-US" sz="3000" b="1" dirty="0">
                <a:solidFill>
                  <a:schemeClr val="bg1"/>
                </a:solidFill>
              </a:rPr>
              <a:t>AI Model for predictions</a:t>
            </a:r>
            <a:endParaRPr lang="en-IN" sz="3000" b="1" dirty="0">
              <a:solidFill>
                <a:schemeClr val="bg1"/>
              </a:solidFill>
            </a:endParaRPr>
          </a:p>
        </p:txBody>
      </p:sp>
    </p:spTree>
    <p:extLst>
      <p:ext uri="{BB962C8B-B14F-4D97-AF65-F5344CB8AC3E}">
        <p14:creationId xmlns:p14="http://schemas.microsoft.com/office/powerpoint/2010/main" val="273751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0037-005F-EFDD-3DC0-ACC4AB718CAE}"/>
              </a:ext>
            </a:extLst>
          </p:cNvPr>
          <p:cNvSpPr>
            <a:spLocks noGrp="1"/>
          </p:cNvSpPr>
          <p:nvPr>
            <p:ph type="title"/>
          </p:nvPr>
        </p:nvSpPr>
        <p:spPr>
          <a:xfrm>
            <a:off x="186907" y="0"/>
            <a:ext cx="8534400" cy="1507067"/>
          </a:xfrm>
        </p:spPr>
        <p:txBody>
          <a:bodyPr/>
          <a:lstStyle/>
          <a:p>
            <a:r>
              <a:rPr lang="en-US" dirty="0"/>
              <a:t>Work Done:-</a:t>
            </a:r>
            <a:endParaRPr lang="en-IN" dirty="0"/>
          </a:p>
        </p:txBody>
      </p:sp>
      <p:pic>
        <p:nvPicPr>
          <p:cNvPr id="7" name="Picture 6">
            <a:extLst>
              <a:ext uri="{FF2B5EF4-FFF2-40B4-BE49-F238E27FC236}">
                <a16:creationId xmlns:a16="http://schemas.microsoft.com/office/drawing/2014/main" id="{74E87D78-1DA5-2B2A-D4A8-4688E1E664E0}"/>
              </a:ext>
            </a:extLst>
          </p:cNvPr>
          <p:cNvPicPr>
            <a:picLocks noChangeAspect="1"/>
          </p:cNvPicPr>
          <p:nvPr/>
        </p:nvPicPr>
        <p:blipFill>
          <a:blip r:embed="rId2"/>
          <a:stretch>
            <a:fillRect/>
          </a:stretch>
        </p:blipFill>
        <p:spPr>
          <a:xfrm>
            <a:off x="7232402" y="753533"/>
            <a:ext cx="4772691" cy="3724795"/>
          </a:xfrm>
          <a:prstGeom prst="rect">
            <a:avLst/>
          </a:prstGeom>
        </p:spPr>
      </p:pic>
      <p:sp>
        <p:nvSpPr>
          <p:cNvPr id="8" name="TextBox 7">
            <a:extLst>
              <a:ext uri="{FF2B5EF4-FFF2-40B4-BE49-F238E27FC236}">
                <a16:creationId xmlns:a16="http://schemas.microsoft.com/office/drawing/2014/main" id="{B4FB5D12-4B5B-B768-80CA-99382218EBA4}"/>
              </a:ext>
            </a:extLst>
          </p:cNvPr>
          <p:cNvSpPr txBox="1"/>
          <p:nvPr/>
        </p:nvSpPr>
        <p:spPr>
          <a:xfrm>
            <a:off x="385011" y="1507067"/>
            <a:ext cx="6497052" cy="3170099"/>
          </a:xfrm>
          <a:prstGeom prst="rect">
            <a:avLst/>
          </a:prstGeom>
          <a:noFill/>
        </p:spPr>
        <p:txBody>
          <a:bodyPr wrap="square" rtlCol="0">
            <a:spAutoFit/>
          </a:bodyPr>
          <a:lstStyle/>
          <a:p>
            <a:r>
              <a:rPr lang="en-US" sz="2000" dirty="0"/>
              <a:t>This layout is for a dual-purpose expense and borrow/lend tracking web application. The goal is to provide a visually appealing and user-friendly interface for users to input and manage their financial data, such as daily expenses and money borrowed or lent, while also visualizing the data using pie charts.</a:t>
            </a:r>
          </a:p>
          <a:p>
            <a:endParaRPr lang="en-US" sz="2000" dirty="0"/>
          </a:p>
          <a:p>
            <a:endParaRPr lang="en-US" sz="2000" dirty="0"/>
          </a:p>
          <a:p>
            <a:endParaRPr lang="en-US" sz="2000" dirty="0"/>
          </a:p>
        </p:txBody>
      </p:sp>
      <p:sp>
        <p:nvSpPr>
          <p:cNvPr id="10" name="TextBox 9">
            <a:extLst>
              <a:ext uri="{FF2B5EF4-FFF2-40B4-BE49-F238E27FC236}">
                <a16:creationId xmlns:a16="http://schemas.microsoft.com/office/drawing/2014/main" id="{6310C39B-671F-D7FD-7819-CFC77698BE4D}"/>
              </a:ext>
            </a:extLst>
          </p:cNvPr>
          <p:cNvSpPr txBox="1"/>
          <p:nvPr/>
        </p:nvSpPr>
        <p:spPr>
          <a:xfrm>
            <a:off x="272716" y="4518585"/>
            <a:ext cx="11646568" cy="2246769"/>
          </a:xfrm>
          <a:prstGeom prst="rect">
            <a:avLst/>
          </a:prstGeom>
          <a:noFill/>
        </p:spPr>
        <p:txBody>
          <a:bodyPr wrap="square">
            <a:spAutoFit/>
          </a:bodyPr>
          <a:lstStyle/>
          <a:p>
            <a:r>
              <a:rPr lang="en-IN" sz="2000" dirty="0"/>
              <a:t>Purpose:</a:t>
            </a:r>
          </a:p>
          <a:p>
            <a:r>
              <a:rPr lang="en-IN" sz="2000" dirty="0"/>
              <a:t>This layout is designed for Financial Management: Users can easily record and review their financial activities.</a:t>
            </a:r>
          </a:p>
          <a:p>
            <a:r>
              <a:rPr lang="en-IN" sz="2000" dirty="0"/>
              <a:t>Data Visualization: Pie charts make it easier to analyse spending patterns and money flow at a glance.</a:t>
            </a:r>
          </a:p>
          <a:p>
            <a:r>
              <a:rPr lang="en-IN" sz="2000" dirty="0"/>
              <a:t>Interactive User Experience: Modern aesthetics and animations ensure the application is enjoyable to use while maintaining functionality.</a:t>
            </a:r>
          </a:p>
        </p:txBody>
      </p:sp>
    </p:spTree>
    <p:extLst>
      <p:ext uri="{BB962C8B-B14F-4D97-AF65-F5344CB8AC3E}">
        <p14:creationId xmlns:p14="http://schemas.microsoft.com/office/powerpoint/2010/main" val="72987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E5B62B-E47E-0714-5E0E-1A0A562721C6}"/>
              </a:ext>
            </a:extLst>
          </p:cNvPr>
          <p:cNvSpPr>
            <a:spLocks noChangeArrowheads="1"/>
          </p:cNvSpPr>
          <p:nvPr/>
        </p:nvSpPr>
        <p:spPr bwMode="auto">
          <a:xfrm>
            <a:off x="180872" y="366616"/>
            <a:ext cx="11519516"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How It Works: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Data Preparation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a:t>
            </a:r>
            <a:r>
              <a:rPr kumimoji="0" lang="en-US" altLang="en-US" sz="1800" b="0" i="0" u="none" strike="noStrike" cap="none" normalizeH="0" baseline="0" dirty="0">
                <a:ln>
                  <a:noFill/>
                </a:ln>
                <a:solidFill>
                  <a:schemeClr val="tx1"/>
                </a:solidFill>
                <a:effectLst/>
                <a:latin typeface="Arial" panose="020B0604020202020204" pitchFamily="34" charset="0"/>
              </a:rPr>
              <a:t>: We use a CSV file (</a:t>
            </a:r>
            <a:r>
              <a:rPr kumimoji="0" lang="en-US" altLang="en-US" b="0" i="0" u="none" strike="noStrike" cap="none" normalizeH="0" baseline="0" dirty="0">
                <a:ln>
                  <a:noFill/>
                </a:ln>
                <a:solidFill>
                  <a:schemeClr val="tx1"/>
                </a:solidFill>
                <a:effectLst/>
                <a:latin typeface="Arial Unicode MS"/>
              </a:rPr>
              <a:t>realdata.csv</a:t>
            </a:r>
            <a:r>
              <a:rPr kumimoji="0" lang="en-US" altLang="en-US" b="0" i="0" u="none" strike="noStrike" cap="none" normalizeH="0" baseline="0" dirty="0">
                <a:ln>
                  <a:noFill/>
                </a:ln>
                <a:solidFill>
                  <a:schemeClr val="tx1"/>
                </a:solidFill>
                <a:effectLst/>
              </a:rPr>
              <a:t>) containing financial data with columns like </a:t>
            </a:r>
            <a:r>
              <a:rPr kumimoji="0" lang="en-US" altLang="en-US" b="0" i="0" u="none" strike="noStrike" cap="none" normalizeH="0" baseline="0" dirty="0">
                <a:ln>
                  <a:noFill/>
                </a:ln>
                <a:solidFill>
                  <a:schemeClr val="tx1"/>
                </a:solidFill>
                <a:effectLst/>
                <a:latin typeface="Arial Unicode MS"/>
              </a:rPr>
              <a:t>Income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Rent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Grocery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Travelling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Others</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Savings</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Pandas is used to clean the dataset by stripping extra spaces from column names.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Algorithm</a:t>
            </a:r>
            <a:r>
              <a:rPr kumimoji="0" lang="en-US" altLang="en-US" sz="1800" b="0" i="0" u="none" strike="noStrike" cap="none" normalizeH="0" baseline="0" dirty="0">
                <a:ln>
                  <a:noFill/>
                </a:ln>
                <a:solidFill>
                  <a:schemeClr val="tx1"/>
                </a:solidFill>
                <a:effectLst/>
                <a:latin typeface="Arial" panose="020B0604020202020204" pitchFamily="34" charset="0"/>
              </a:rPr>
              <a:t>: We use </a:t>
            </a:r>
            <a:r>
              <a:rPr kumimoji="0" lang="en-US" altLang="en-US" sz="1800" b="1" i="0" u="none" strike="noStrike" cap="none" normalizeH="0" baseline="0" dirty="0" err="1">
                <a:ln>
                  <a:noFill/>
                </a:ln>
                <a:solidFill>
                  <a:schemeClr val="tx1"/>
                </a:solidFill>
                <a:effectLst/>
                <a:latin typeface="Arial" panose="020B0604020202020204" pitchFamily="34" charset="0"/>
              </a:rPr>
              <a:t>RandomForestRegressor</a:t>
            </a:r>
            <a:r>
              <a:rPr kumimoji="0" lang="en-US" altLang="en-US" sz="1800" b="0" i="0" u="none" strike="noStrike" cap="none" normalizeH="0" baseline="0" dirty="0">
                <a:ln>
                  <a:noFill/>
                </a:ln>
                <a:solidFill>
                  <a:schemeClr val="tx1"/>
                </a:solidFill>
                <a:effectLst/>
                <a:latin typeface="Arial" panose="020B0604020202020204" pitchFamily="34" charset="0"/>
              </a:rPr>
              <a:t> from </a:t>
            </a: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a robust ensemble learning algorithm that builds multiple decision trees and averages their predictions for accuracy.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a:t>
            </a:r>
            <a:r>
              <a:rPr kumimoji="0" lang="en-US" altLang="en-US" sz="1800" b="0" i="0" u="none" strike="noStrike" cap="none" normalizeH="0" baseline="0" dirty="0">
                <a:ln>
                  <a:noFill/>
                </a:ln>
                <a:solidFill>
                  <a:schemeClr val="tx1"/>
                </a:solidFill>
                <a:effectLst/>
                <a:latin typeface="Arial" panose="020B0604020202020204" pitchFamily="34" charset="0"/>
              </a:rPr>
              <a:t>: The model is trained with </a:t>
            </a:r>
            <a:r>
              <a:rPr kumimoji="0" lang="en-US" altLang="en-US" sz="1000" b="0" i="0" u="none" strike="noStrike" cap="none" normalizeH="0" baseline="0" dirty="0">
                <a:ln>
                  <a:noFill/>
                </a:ln>
                <a:solidFill>
                  <a:schemeClr val="tx1"/>
                </a:solidFill>
                <a:effectLst/>
                <a:latin typeface="Arial Unicode MS"/>
              </a:rPr>
              <a:t>Income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Rent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Grocery</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Travel</a:t>
            </a:r>
            <a:r>
              <a:rPr kumimoji="0" lang="en-US" altLang="en-US" sz="800" b="0" i="0" u="none" strike="noStrike" cap="none" normalizeH="0" baseline="0" dirty="0">
                <a:ln>
                  <a:noFill/>
                </a:ln>
                <a:solidFill>
                  <a:schemeClr val="tx1"/>
                </a:solidFill>
                <a:effectLst/>
              </a:rPr>
              <a:t>, and </a:t>
            </a:r>
            <a:r>
              <a:rPr kumimoji="0" lang="en-US" altLang="en-US" sz="1000" b="0" i="0" u="none" strike="noStrike" cap="none" normalizeH="0" baseline="0" dirty="0">
                <a:ln>
                  <a:noFill/>
                </a:ln>
                <a:solidFill>
                  <a:schemeClr val="tx1"/>
                </a:solidFill>
                <a:effectLst/>
                <a:latin typeface="Arial Unicode MS"/>
              </a:rPr>
              <a:t>Others</a:t>
            </a:r>
            <a:r>
              <a:rPr kumimoji="0" lang="en-US" altLang="en-US" sz="800" b="0" i="0" u="none" strike="noStrike" cap="none" normalizeH="0" baseline="0" dirty="0">
                <a:ln>
                  <a:noFill/>
                </a:ln>
                <a:solidFill>
                  <a:schemeClr val="tx1"/>
                </a:solidFill>
                <a:effectLst/>
              </a:rPr>
              <a:t> as input features (</a:t>
            </a:r>
            <a:r>
              <a:rPr kumimoji="0" lang="en-US" altLang="en-US" sz="1000" b="0" i="0" u="none" strike="noStrike" cap="none" normalizeH="0" baseline="0" dirty="0">
                <a:ln>
                  <a:noFill/>
                </a:ln>
                <a:solidFill>
                  <a:schemeClr val="tx1"/>
                </a:solidFill>
                <a:effectLst/>
                <a:latin typeface="Arial Unicode MS"/>
              </a:rPr>
              <a:t>X</a:t>
            </a:r>
            <a:r>
              <a:rPr kumimoji="0" lang="en-US" altLang="en-US" sz="800" b="0" i="0" u="none" strike="noStrike" cap="none" normalizeH="0" baseline="0" dirty="0">
                <a:ln>
                  <a:noFill/>
                </a:ln>
                <a:solidFill>
                  <a:schemeClr val="tx1"/>
                </a:solidFill>
                <a:effectLst/>
              </a:rPr>
              <a:t>) and </a:t>
            </a:r>
            <a:r>
              <a:rPr kumimoji="0" lang="en-US" altLang="en-US" sz="1000" b="0" i="0" u="none" strike="noStrike" cap="none" normalizeH="0" baseline="0" dirty="0">
                <a:ln>
                  <a:noFill/>
                </a:ln>
                <a:solidFill>
                  <a:schemeClr val="tx1"/>
                </a:solidFill>
                <a:effectLst/>
                <a:latin typeface="Arial Unicode MS"/>
              </a:rPr>
              <a:t>Savings</a:t>
            </a:r>
            <a:r>
              <a:rPr kumimoji="0" lang="en-US" altLang="en-US" sz="800" b="0" i="0" u="none" strike="noStrike" cap="none" normalizeH="0" baseline="0" dirty="0">
                <a:ln>
                  <a:noFill/>
                </a:ln>
                <a:solidFill>
                  <a:schemeClr val="tx1"/>
                </a:solidFill>
                <a:effectLst/>
              </a:rPr>
              <a:t> as the target (</a:t>
            </a:r>
            <a:r>
              <a:rPr kumimoji="0" lang="en-US" altLang="en-US" sz="1000" b="0" i="0" u="none" strike="noStrike" cap="none" normalizeH="0" baseline="0" dirty="0">
                <a:ln>
                  <a:noFill/>
                </a:ln>
                <a:solidFill>
                  <a:schemeClr val="tx1"/>
                </a:solidFill>
                <a:effectLst/>
                <a:latin typeface="Arial Unicode MS"/>
              </a:rPr>
              <a:t>y</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Web Integration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Flask Framework</a:t>
            </a:r>
            <a:r>
              <a:rPr kumimoji="0" lang="en-US" altLang="en-US" sz="1800" b="0" i="0" u="none" strike="noStrike" cap="none" normalizeH="0" baseline="0" dirty="0">
                <a:ln>
                  <a:noFill/>
                </a:ln>
                <a:solidFill>
                  <a:schemeClr val="tx1"/>
                </a:solidFill>
                <a:effectLst/>
                <a:latin typeface="Arial" panose="020B0604020202020204" pitchFamily="34" charset="0"/>
              </a:rPr>
              <a:t>: We created a web interface using Flask to collect user inputs via a form.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Handling</a:t>
            </a:r>
            <a:r>
              <a:rPr kumimoji="0" lang="en-US" altLang="en-US" sz="1800" b="0" i="0" u="none" strike="noStrike" cap="none" normalizeH="0" baseline="0" dirty="0">
                <a:ln>
                  <a:noFill/>
                </a:ln>
                <a:solidFill>
                  <a:schemeClr val="tx1"/>
                </a:solidFill>
                <a:effectLst/>
                <a:latin typeface="Arial" panose="020B0604020202020204" pitchFamily="34" charset="0"/>
              </a:rPr>
              <a:t>: User inputs are sent to the backend, where the trained model predicts the potential savings.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Display</a:t>
            </a:r>
            <a:r>
              <a:rPr kumimoji="0" lang="en-US" altLang="en-US" sz="1800" b="0" i="0" u="none" strike="noStrike" cap="none" normalizeH="0" baseline="0" dirty="0">
                <a:ln>
                  <a:noFill/>
                </a:ln>
                <a:solidFill>
                  <a:schemeClr val="tx1"/>
                </a:solidFill>
                <a:effectLst/>
                <a:latin typeface="Arial" panose="020B0604020202020204" pitchFamily="34" charset="0"/>
              </a:rPr>
              <a:t>: The result is sent back to the webpage and displayed using HTML.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Expense Adjustment Function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additional function checks if user-provided expenses can be adjusted to accommodate extra costs (e.g., unexpected expenses).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applies limits on how much can be reduced for each category (Grocery, Travel, Others) while ensuring rent remains unchanged.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47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20F0-72ED-5CB4-DA13-423F04FFFC4B}"/>
              </a:ext>
            </a:extLst>
          </p:cNvPr>
          <p:cNvSpPr>
            <a:spLocks noGrp="1"/>
          </p:cNvSpPr>
          <p:nvPr>
            <p:ph type="title"/>
          </p:nvPr>
        </p:nvSpPr>
        <p:spPr>
          <a:xfrm>
            <a:off x="2288422" y="2675466"/>
            <a:ext cx="8534400" cy="1507067"/>
          </a:xfrm>
        </p:spPr>
        <p:txBody>
          <a:bodyPr>
            <a:normAutofit/>
          </a:bodyPr>
          <a:lstStyle/>
          <a:p>
            <a:pPr algn="ctr"/>
            <a:r>
              <a:rPr lang="en-US" sz="5000" dirty="0"/>
              <a:t>THANKYOU</a:t>
            </a:r>
            <a:endParaRPr lang="en-IN" sz="5000" dirty="0"/>
          </a:p>
        </p:txBody>
      </p:sp>
    </p:spTree>
    <p:extLst>
      <p:ext uri="{BB962C8B-B14F-4D97-AF65-F5344CB8AC3E}">
        <p14:creationId xmlns:p14="http://schemas.microsoft.com/office/powerpoint/2010/main" val="299280760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53</TotalTime>
  <Words>609</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Unicode MS</vt:lpstr>
      <vt:lpstr>Century Gothic</vt:lpstr>
      <vt:lpstr>ui-sans-serif</vt:lpstr>
      <vt:lpstr>Wingdings 3</vt:lpstr>
      <vt:lpstr>Slice</vt:lpstr>
      <vt:lpstr>Gradient Ai Hackathon Team – Runtime errors</vt:lpstr>
      <vt:lpstr>Problem Statement</vt:lpstr>
      <vt:lpstr>Tech stack</vt:lpstr>
      <vt:lpstr>PowerPoint Presentation</vt:lpstr>
      <vt:lpstr>Work Done:-</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 SREEDHARA</dc:creator>
  <cp:lastModifiedBy>Yashaswini K C</cp:lastModifiedBy>
  <cp:revision>2</cp:revision>
  <dcterms:created xsi:type="dcterms:W3CDTF">2024-11-27T13:22:45Z</dcterms:created>
  <dcterms:modified xsi:type="dcterms:W3CDTF">2024-11-28T02:42:36Z</dcterms:modified>
</cp:coreProperties>
</file>