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_data%20fin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_data%20fin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final.csv]Sheet1!PivotTable3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9-4DF6-98A2-2F85F691144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E9-4DF6-98A2-2F85F691144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E9-4DF6-98A2-2F85F691144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E9-4DF6-98A2-2F85F6911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8880240"/>
        <c:axId val="1778886064"/>
      </c:barChart>
      <c:catAx>
        <c:axId val="177888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886064"/>
        <c:crosses val="autoZero"/>
        <c:auto val="1"/>
        <c:lblAlgn val="ctr"/>
        <c:lblOffset val="100"/>
        <c:noMultiLvlLbl val="0"/>
      </c:catAx>
      <c:valAx>
        <c:axId val="177888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88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final.csv]Sheet1!PivotTable3</c:name>
    <c:fmtId val="4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BDA-4A18-8F13-43CE42165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BDA-4A18-8F13-43CE42165E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BDA-4A18-8F13-43CE42165E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BDA-4A18-8F13-43CE42165E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BDA-4A18-8F13-43CE42165E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BDA-4A18-8F13-43CE42165E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BDA-4A18-8F13-43CE42165E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BDA-4A18-8F13-43CE42165E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BDA-4A18-8F13-43CE42165E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BDA-4A18-8F13-43CE42165E6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BDA-4A18-8F13-43CE42165E6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DBDA-4A18-8F13-43CE42165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DBDA-4A18-8F13-43CE42165E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DBDA-4A18-8F13-43CE42165E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DBDA-4A18-8F13-43CE42165E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DBDA-4A18-8F13-43CE42165E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DBDA-4A18-8F13-43CE42165E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DBDA-4A18-8F13-43CE42165E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DBDA-4A18-8F13-43CE42165E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DBDA-4A18-8F13-43CE42165E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DBDA-4A18-8F13-43CE42165E6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BDA-4A18-8F13-43CE42165E6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DBDA-4A18-8F13-43CE42165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DBDA-4A18-8F13-43CE42165E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DBDA-4A18-8F13-43CE42165E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DBDA-4A18-8F13-43CE42165E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DBDA-4A18-8F13-43CE42165E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DBDA-4A18-8F13-43CE42165E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DBDA-4A18-8F13-43CE42165E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DBDA-4A18-8F13-43CE42165E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DBDA-4A18-8F13-43CE42165E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DBDA-4A18-8F13-43CE42165E6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BDA-4A18-8F13-43CE42165E6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DBDA-4A18-8F13-43CE42165E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DBDA-4A18-8F13-43CE42165E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DBDA-4A18-8F13-43CE42165E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DBDA-4A18-8F13-43CE42165E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DBDA-4A18-8F13-43CE42165E6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DBDA-4A18-8F13-43CE42165E6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DBDA-4A18-8F13-43CE42165E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DBDA-4A18-8F13-43CE42165E6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DBDA-4A18-8F13-43CE42165E6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DBDA-4A18-8F13-43CE42165E6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DBDA-4A18-8F13-43CE42165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254867"/>
            <a:ext cx="9001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ADHITHI.S</a:t>
            </a:r>
          </a:p>
          <a:p>
            <a:r>
              <a:rPr lang="en-US" sz="2400" dirty="0"/>
              <a:t>REGISTER NO: 312216146                                                                        NAAN MUDHALVAN REGNO: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lus Jakarta Display"/>
              </a:rPr>
              <a:t>asunm1621312216146</a:t>
            </a:r>
            <a:endParaRPr lang="en-US" sz="2400" dirty="0"/>
          </a:p>
          <a:p>
            <a:r>
              <a:rPr lang="en-US" sz="2400" dirty="0"/>
              <a:t>DEPARTMENT: B.COM- ACCOUNTING AND FINANCE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F8555-2EC7-4BB8-B342-73C9BD4C751D}"/>
              </a:ext>
            </a:extLst>
          </p:cNvPr>
          <p:cNvSpPr txBox="1"/>
          <p:nvPr/>
        </p:nvSpPr>
        <p:spPr>
          <a:xfrm>
            <a:off x="739775" y="1219249"/>
            <a:ext cx="62274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u="sng" dirty="0"/>
              <a:t>DATA COLLECTION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the data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dataset of Employees</a:t>
            </a:r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b="1" u="sng" dirty="0"/>
              <a:t>FEATURE COLLECTION  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26 features , 9 were selected to analyze the performance of the employees,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selected on the basis of the relevance to the analysis made.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en-US" b="1" u="sng" dirty="0"/>
              <a:t>DATA CLEANING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the missing values from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conditional formatting to highlight the missing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filter to remove the missing data from the dataset</a:t>
            </a:r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7465-F76C-455B-BF32-C3B0F908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681335" cy="276999"/>
          </a:xfrm>
        </p:spPr>
        <p:txBody>
          <a:bodyPr/>
          <a:lstStyle/>
          <a:p>
            <a:r>
              <a:rPr lang="en-US" sz="1800" dirty="0"/>
              <a:t>4.</a:t>
            </a:r>
            <a:r>
              <a:rPr lang="en-US" sz="1800" u="sng" dirty="0"/>
              <a:t>PERFORMANCE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4A3D-A9E2-476F-8EDA-0E1348D4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6093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calculate the performance level, the employee rating feature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the formula =IFS(Z8&gt;=5,"VERY HIGH",Z8&gt;=4,"HIGH",Z8&gt;=3,"MEDIUM",TRUE,"LOW"), the performance level was determined.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rating is equal to or above 5 then the level is Very high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rating is equal to or above 4 then the level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rating is equal to or above 3 then the level is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rating is Not any of those then it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5.</a:t>
            </a:r>
            <a:r>
              <a:rPr lang="en-US" b="1" u="sng" dirty="0"/>
              <a:t>SUMMARY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 is used to summarize all the features into a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option called slicer is used to filter the data in the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Pivot table can also be used to present the data into charts of 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6.</a:t>
            </a:r>
            <a:r>
              <a:rPr lang="en-US" b="1" u="sng" dirty="0"/>
              <a:t>VISUALIZATION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Chart is made using the pivot table to present the data visually.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trendline is used to mark any particular performance level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FD9E66-B577-47D0-A2D2-F6C65FF91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308009"/>
              </p:ext>
            </p:extLst>
          </p:nvPr>
        </p:nvGraphicFramePr>
        <p:xfrm>
          <a:off x="1743075" y="1295400"/>
          <a:ext cx="7705725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4FF2-09E5-4FC3-9BD4-9CA87CE0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5391A7-7175-40F6-B741-ECC034810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101654"/>
              </p:ext>
            </p:extLst>
          </p:nvPr>
        </p:nvGraphicFramePr>
        <p:xfrm>
          <a:off x="2590800" y="2057400"/>
          <a:ext cx="5791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31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A5C75-FE83-48F7-B99C-3E5244587009}"/>
              </a:ext>
            </a:extLst>
          </p:cNvPr>
          <p:cNvSpPr txBox="1"/>
          <p:nvPr/>
        </p:nvSpPr>
        <p:spPr>
          <a:xfrm>
            <a:off x="685800" y="1295400"/>
            <a:ext cx="891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comparing the performance of the employees, the medium level employees are higher in number and the trendline is stable which implies the performance of the employees are very stable.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increase the performance of the employees, they must be motivated.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be motivated by the organization by giving them incentives, bonus , promotions, paid leave, vacation offers and many more based on their performance.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can very likely motivate the employees to increase their 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A500D-2DB0-4C16-A659-6F65820DC6BF}"/>
              </a:ext>
            </a:extLst>
          </p:cNvPr>
          <p:cNvSpPr txBox="1"/>
          <p:nvPr/>
        </p:nvSpPr>
        <p:spPr>
          <a:xfrm>
            <a:off x="834072" y="1879924"/>
            <a:ext cx="7395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Employee performance analysis is done to analyze employee performance, identify areas for improvement, and inform talent development strategies to enhance overall productivity, employee satisfaction, and business outcomes.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812294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effectLst/>
              </a:rPr>
              <a:t>Topic – Employee performance analysis</a:t>
            </a:r>
          </a:p>
          <a:p>
            <a:pPr algn="l"/>
            <a:endParaRPr lang="en-US" sz="2000" dirty="0"/>
          </a:p>
          <a:p>
            <a:r>
              <a:rPr lang="en-US" sz="2000" b="0" i="0" dirty="0">
                <a:effectLst/>
              </a:rPr>
              <a:t>Employee performance analysis is </a:t>
            </a:r>
            <a:r>
              <a:rPr lang="en-US" sz="2000" dirty="0"/>
              <a:t>the process of evaluating employee performance to determine if they are meeting company expectations.</a:t>
            </a:r>
            <a:r>
              <a:rPr lang="en-US" sz="2400" b="0" i="0" dirty="0">
                <a:solidFill>
                  <a:srgbClr val="EEF0FF"/>
                </a:solidFill>
                <a:effectLst/>
                <a:latin typeface="Google Sans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F8B9A-BF54-40FD-BD9F-593D3579A7B5}"/>
              </a:ext>
            </a:extLst>
          </p:cNvPr>
          <p:cNvSpPr txBox="1"/>
          <p:nvPr/>
        </p:nvSpPr>
        <p:spPr>
          <a:xfrm>
            <a:off x="533400" y="3660712"/>
            <a:ext cx="83836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Project Objective</a:t>
            </a:r>
          </a:p>
          <a:p>
            <a:r>
              <a:rPr lang="en-US" sz="2000" dirty="0"/>
              <a:t>Develop and implement a comprehensive, data-driven employee performance analysis framework that aligns with business objectives, identifies skill gaps, and informs talent development strategies to drive organizational success.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blue flat design web icon Stock Photo ...">
            <a:extLst>
              <a:ext uri="{FF2B5EF4-FFF2-40B4-BE49-F238E27FC236}">
                <a16:creationId xmlns:a16="http://schemas.microsoft.com/office/drawing/2014/main" id="{66DA5CAD-480D-4C7D-B6E7-85DE8ADA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4" y="2490881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F84322-02B0-4BD0-BAC5-2226D08E4856}"/>
              </a:ext>
            </a:extLst>
          </p:cNvPr>
          <p:cNvSpPr txBox="1"/>
          <p:nvPr/>
        </p:nvSpPr>
        <p:spPr>
          <a:xfrm>
            <a:off x="1066800" y="1684046"/>
            <a:ext cx="1796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Employees</a:t>
            </a:r>
          </a:p>
        </p:txBody>
      </p:sp>
      <p:pic>
        <p:nvPicPr>
          <p:cNvPr id="1028" name="Picture 4" descr="employment png ...">
            <a:extLst>
              <a:ext uri="{FF2B5EF4-FFF2-40B4-BE49-F238E27FC236}">
                <a16:creationId xmlns:a16="http://schemas.microsoft.com/office/drawing/2014/main" id="{5725EA79-6F7B-454C-B052-BB074D37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7" y="27195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B5ED19-2511-4540-9118-FAFA40F78874}"/>
              </a:ext>
            </a:extLst>
          </p:cNvPr>
          <p:cNvSpPr txBox="1"/>
          <p:nvPr/>
        </p:nvSpPr>
        <p:spPr>
          <a:xfrm>
            <a:off x="4419600" y="16954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Employer</a:t>
            </a:r>
          </a:p>
        </p:txBody>
      </p:sp>
      <p:pic>
        <p:nvPicPr>
          <p:cNvPr id="1030" name="Picture 6" descr="Organization Icon Vector Isolated on ...">
            <a:extLst>
              <a:ext uri="{FF2B5EF4-FFF2-40B4-BE49-F238E27FC236}">
                <a16:creationId xmlns:a16="http://schemas.microsoft.com/office/drawing/2014/main" id="{D5E5F9D1-9653-49BB-9A66-274D5EC92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495643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3297E-375C-4F66-886F-85CA41113476}"/>
              </a:ext>
            </a:extLst>
          </p:cNvPr>
          <p:cNvSpPr txBox="1"/>
          <p:nvPr/>
        </p:nvSpPr>
        <p:spPr>
          <a:xfrm>
            <a:off x="7734300" y="1697912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Organization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8A3E8-E1B6-489E-BF57-E8EBA26BCB6D}"/>
              </a:ext>
            </a:extLst>
          </p:cNvPr>
          <p:cNvSpPr txBox="1"/>
          <p:nvPr/>
        </p:nvSpPr>
        <p:spPr>
          <a:xfrm>
            <a:off x="2937785" y="1277266"/>
            <a:ext cx="64865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</a:t>
            </a:r>
            <a:r>
              <a:rPr lang="en-US" b="1" u="sng" dirty="0"/>
              <a:t>CONDITIONAL FORMATTING 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       </a:t>
            </a:r>
            <a:r>
              <a:rPr lang="en-US" sz="2000" dirty="0"/>
              <a:t>It is used to highlight the missing values in the given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2.</a:t>
            </a:r>
            <a:r>
              <a:rPr lang="en-US" sz="2000" b="1" u="sng" dirty="0"/>
              <a:t>FILTER:</a:t>
            </a:r>
          </a:p>
          <a:p>
            <a:pPr algn="just"/>
            <a:r>
              <a:rPr lang="en-US" sz="2000" dirty="0"/>
              <a:t>       Filter is used to remove the highlighted missing data form the sheet.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3.</a:t>
            </a:r>
            <a:r>
              <a:rPr lang="en-US" sz="2000" b="1" u="sng" dirty="0"/>
              <a:t>FORMULA:</a:t>
            </a:r>
          </a:p>
          <a:p>
            <a:pPr algn="just"/>
            <a:r>
              <a:rPr lang="en-US" sz="2000" dirty="0"/>
              <a:t>     Formula is used to determine the performance level of each and every employee.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4.</a:t>
            </a:r>
            <a:r>
              <a:rPr lang="en-US" sz="2000" b="1" u="sng" dirty="0"/>
              <a:t>PIVOT TABLE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 A pivot table is used to summarize the required </a:t>
            </a:r>
          </a:p>
          <a:p>
            <a:pPr algn="just"/>
            <a:r>
              <a:rPr lang="en-US" sz="2000" dirty="0"/>
              <a:t>data into a table.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5.</a:t>
            </a:r>
            <a:r>
              <a:rPr lang="en-US" sz="2000" b="1" u="sng" dirty="0"/>
              <a:t>GRAPH:</a:t>
            </a:r>
          </a:p>
          <a:p>
            <a:pPr algn="just"/>
            <a:r>
              <a:rPr lang="en-US" sz="2000" dirty="0"/>
              <a:t>   A graph is used for a visual presentation of data. It makes it easier for analyzing the data.</a:t>
            </a:r>
          </a:p>
          <a:p>
            <a:pPr algn="just"/>
            <a:r>
              <a:rPr lang="en-US" sz="2000" dirty="0"/>
              <a:t>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A21A6-6AC7-4346-8C23-574D1358726F}"/>
              </a:ext>
            </a:extLst>
          </p:cNvPr>
          <p:cNvSpPr txBox="1"/>
          <p:nvPr/>
        </p:nvSpPr>
        <p:spPr>
          <a:xfrm>
            <a:off x="914400" y="13716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u="sng" dirty="0"/>
              <a:t>Employee data – Kaggle </a:t>
            </a:r>
            <a:r>
              <a:rPr lang="en-US" sz="2400" dirty="0"/>
              <a:t>– 26 Features (9 used )</a:t>
            </a:r>
            <a:endParaRPr lang="en-US" sz="2400" b="1" u="sng" dirty="0"/>
          </a:p>
          <a:p>
            <a:endParaRPr lang="en-US" sz="2400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Employee Id- Number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Employee Name- Text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Employee Type- Contract, Full time, Part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Performance Level- Very high, High, Medium, 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Gender- Male and Female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Employee Score – Fully meets, Need Improvement , Exceeds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Business Unit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Employee Status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8600" y="2189061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HIGH",Z8&gt;=4,"HIGH",Z8&gt;=3,"MEDIUM",TRUE,"LOW")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747</Words>
  <Application>Microsoft Office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Google Sans</vt:lpstr>
      <vt:lpstr>Plus Jakarta Display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4.PERFORMANCE LEVEL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ROOPA S</cp:lastModifiedBy>
  <cp:revision>16</cp:revision>
  <dcterms:created xsi:type="dcterms:W3CDTF">2024-03-29T15:07:22Z</dcterms:created>
  <dcterms:modified xsi:type="dcterms:W3CDTF">2024-08-31T12:39:52Z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